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  <p:sldMasterId id="2147483810" r:id="rId2"/>
  </p:sldMasterIdLst>
  <p:notesMasterIdLst>
    <p:notesMasterId r:id="rId20"/>
  </p:notesMasterIdLst>
  <p:handoutMasterIdLst>
    <p:handoutMasterId r:id="rId21"/>
  </p:handoutMasterIdLst>
  <p:sldIdLst>
    <p:sldId id="281" r:id="rId3"/>
    <p:sldId id="333" r:id="rId4"/>
    <p:sldId id="319" r:id="rId5"/>
    <p:sldId id="320" r:id="rId6"/>
    <p:sldId id="324" r:id="rId7"/>
    <p:sldId id="325" r:id="rId8"/>
    <p:sldId id="332" r:id="rId9"/>
    <p:sldId id="326" r:id="rId10"/>
    <p:sldId id="327" r:id="rId11"/>
    <p:sldId id="334" r:id="rId12"/>
    <p:sldId id="328" r:id="rId13"/>
    <p:sldId id="329" r:id="rId14"/>
    <p:sldId id="335" r:id="rId15"/>
    <p:sldId id="337" r:id="rId16"/>
    <p:sldId id="336" r:id="rId17"/>
    <p:sldId id="339" r:id="rId18"/>
    <p:sldId id="304" r:id="rId19"/>
  </p:sldIdLst>
  <p:sldSz cx="10688638" cy="7562850"/>
  <p:notesSz cx="6781800" cy="9926638"/>
  <p:defaultTextStyle>
    <a:defPPr>
      <a:defRPr lang="it-IT"/>
    </a:defPPr>
    <a:lvl1pPr algn="l" defTabSz="49754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1pPr>
    <a:lvl2pPr marL="497540" algn="l" defTabSz="49754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2pPr>
    <a:lvl3pPr marL="995081" algn="l" defTabSz="49754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3pPr>
    <a:lvl4pPr marL="1492620" algn="l" defTabSz="49754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4pPr>
    <a:lvl5pPr marL="1990160" algn="l" defTabSz="49754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5pPr>
    <a:lvl6pPr marL="2487699" algn="l" defTabSz="49754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6pPr>
    <a:lvl7pPr marL="2985242" algn="l" defTabSz="49754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7pPr>
    <a:lvl8pPr marL="3482780" algn="l" defTabSz="49754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8pPr>
    <a:lvl9pPr marL="3980321" algn="l" defTabSz="49754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57">
          <p15:clr>
            <a:srgbClr val="A4A3A4"/>
          </p15:clr>
        </p15:guide>
        <p15:guide id="2" pos="472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фенкина Екатерина Максимовна" initials="АЕМ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7231F"/>
    <a:srgbClr val="339933"/>
    <a:srgbClr val="00CC66"/>
    <a:srgbClr val="003300"/>
    <a:srgbClr val="008000"/>
    <a:srgbClr val="00CC00"/>
    <a:srgbClr val="99CC00"/>
    <a:srgbClr val="00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Stile chiaro 3 - Color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Stile chi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Stile scuro 1 - Color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10" autoAdjust="0"/>
    <p:restoredTop sz="94245" autoAdjust="0"/>
  </p:normalViewPr>
  <p:slideViewPr>
    <p:cSldViewPr snapToGrid="0" snapToObjects="1">
      <p:cViewPr>
        <p:scale>
          <a:sx n="75" d="100"/>
          <a:sy n="75" d="100"/>
        </p:scale>
        <p:origin x="-2136" y="-560"/>
      </p:cViewPr>
      <p:guideLst>
        <p:guide orient="horz" pos="3457"/>
        <p:guide pos="47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commentAuthors" Target="commentAuthors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globus\docs\OTC\&#1055;&#1088;&#1077;&#1079;&#1077;&#1085;&#1090;&#1072;&#1094;&#1080;&#1103;%20RTS%20Board\all-stat_&#1086;&#1073;&#1088;&#1072;&#1073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globus\docs\OTC\&#1055;&#1088;&#1077;&#1079;&#1077;&#1085;&#1090;&#1072;&#1094;&#1080;&#1103;%20RTS%20Board\all-stat_&#1086;&#1073;&#1088;&#1072;&#1073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C:\Users\e.afenkina\Desktop\RTS%20Board\RTS%20Coins\coins%20presentations\&#1084;&#1086;&#1085;&#1077;&#1090;&#1099;_&#1088;&#1072;&#1089;&#1095;&#1077;&#1090;&#1099;%20&#1080;%20&#1075;&#1088;&#1072;&#1092;&#1080;&#1082;&#1080;\&#1076;&#1086;&#1093;&#1086;&#1076;&#1085;&#1086;&#1089;&#1090;&#1100;.xlsx" TargetMode="External"/><Relationship Id="rId3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01824403850119"/>
          <c:y val="0.0277777777777779"/>
          <c:w val="0.445825164411949"/>
          <c:h val="0.7771547827354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'emitents-board'!$W$41</c:f>
              <c:strCache>
                <c:ptCount val="1"/>
                <c:pt idx="0">
                  <c:v>RTS Board</c:v>
                </c:pt>
              </c:strCache>
            </c:strRef>
          </c:tx>
          <c:invertIfNegative val="0"/>
          <c:cat>
            <c:strRef>
              <c:f>'emitents-board'!$V$42:$V$50</c:f>
              <c:strCache>
                <c:ptCount val="9"/>
                <c:pt idx="0">
                  <c:v>Промышленность</c:v>
                </c:pt>
                <c:pt idx="1">
                  <c:v>Потребление, циклическое</c:v>
                </c:pt>
                <c:pt idx="2">
                  <c:v>Финансовые сервисы</c:v>
                </c:pt>
                <c:pt idx="3">
                  <c:v>Электроэнергетика</c:v>
                </c:pt>
                <c:pt idx="4">
                  <c:v>Основные материалы</c:v>
                </c:pt>
                <c:pt idx="5">
                  <c:v>ЖКХ</c:v>
                </c:pt>
                <c:pt idx="6">
                  <c:v>Потребление, нециклическое</c:v>
                </c:pt>
                <c:pt idx="7">
                  <c:v>Коммуникации</c:v>
                </c:pt>
                <c:pt idx="8">
                  <c:v>Информационные технологии</c:v>
                </c:pt>
              </c:strCache>
            </c:strRef>
          </c:cat>
          <c:val>
            <c:numRef>
              <c:f>'emitents-board'!$W$42:$W$50</c:f>
              <c:numCache>
                <c:formatCode>General</c:formatCode>
                <c:ptCount val="9"/>
                <c:pt idx="0">
                  <c:v>344.0</c:v>
                </c:pt>
                <c:pt idx="1">
                  <c:v>159.0</c:v>
                </c:pt>
                <c:pt idx="2">
                  <c:v>92.0</c:v>
                </c:pt>
                <c:pt idx="3">
                  <c:v>89.0</c:v>
                </c:pt>
                <c:pt idx="4">
                  <c:v>75.0</c:v>
                </c:pt>
                <c:pt idx="5">
                  <c:v>69.0</c:v>
                </c:pt>
                <c:pt idx="6">
                  <c:v>61.0</c:v>
                </c:pt>
                <c:pt idx="7">
                  <c:v>8.0</c:v>
                </c:pt>
                <c:pt idx="8">
                  <c:v>6.0</c:v>
                </c:pt>
              </c:numCache>
            </c:numRef>
          </c:val>
        </c:ser>
        <c:ser>
          <c:idx val="1"/>
          <c:order val="1"/>
          <c:tx>
            <c:strRef>
              <c:f>'emitents-board'!$X$41</c:f>
              <c:strCache>
                <c:ptCount val="1"/>
                <c:pt idx="0">
                  <c:v>Организованный рынок ценных бумаг</c:v>
                </c:pt>
              </c:strCache>
            </c:strRef>
          </c:tx>
          <c:invertIfNegative val="0"/>
          <c:cat>
            <c:strRef>
              <c:f>'emitents-board'!$V$42:$V$50</c:f>
              <c:strCache>
                <c:ptCount val="9"/>
                <c:pt idx="0">
                  <c:v>Промышленность</c:v>
                </c:pt>
                <c:pt idx="1">
                  <c:v>Потребление, циклическое</c:v>
                </c:pt>
                <c:pt idx="2">
                  <c:v>Финансовые сервисы</c:v>
                </c:pt>
                <c:pt idx="3">
                  <c:v>Электроэнергетика</c:v>
                </c:pt>
                <c:pt idx="4">
                  <c:v>Основные материалы</c:v>
                </c:pt>
                <c:pt idx="5">
                  <c:v>ЖКХ</c:v>
                </c:pt>
                <c:pt idx="6">
                  <c:v>Потребление, нециклическое</c:v>
                </c:pt>
                <c:pt idx="7">
                  <c:v>Коммуникации</c:v>
                </c:pt>
                <c:pt idx="8">
                  <c:v>Информационные технологии</c:v>
                </c:pt>
              </c:strCache>
            </c:strRef>
          </c:cat>
          <c:val>
            <c:numRef>
              <c:f>'emitents-board'!$X$42:$X$50</c:f>
              <c:numCache>
                <c:formatCode>General</c:formatCode>
                <c:ptCount val="9"/>
                <c:pt idx="0">
                  <c:v>28.0</c:v>
                </c:pt>
                <c:pt idx="1">
                  <c:v>30.0</c:v>
                </c:pt>
                <c:pt idx="2">
                  <c:v>38.0</c:v>
                </c:pt>
                <c:pt idx="3">
                  <c:v>22.0</c:v>
                </c:pt>
                <c:pt idx="4">
                  <c:v>40.0</c:v>
                </c:pt>
                <c:pt idx="5">
                  <c:v>60.0</c:v>
                </c:pt>
                <c:pt idx="6">
                  <c:v>23.0</c:v>
                </c:pt>
                <c:pt idx="7">
                  <c:v>15.0</c:v>
                </c:pt>
                <c:pt idx="8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0843640"/>
        <c:axId val="-2100851944"/>
      </c:barChart>
      <c:catAx>
        <c:axId val="-21008436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2100851944"/>
        <c:crosses val="autoZero"/>
        <c:auto val="1"/>
        <c:lblAlgn val="ctr"/>
        <c:lblOffset val="100"/>
        <c:noMultiLvlLbl val="0"/>
      </c:catAx>
      <c:valAx>
        <c:axId val="-2100851944"/>
        <c:scaling>
          <c:orientation val="minMax"/>
          <c:max val="350.0"/>
          <c:min val="0.0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-2100843640"/>
        <c:crosses val="autoZero"/>
        <c:crossBetween val="between"/>
        <c:majorUnit val="50.0"/>
      </c:valAx>
    </c:plotArea>
    <c:legend>
      <c:legendPos val="b"/>
      <c:layout>
        <c:manualLayout>
          <c:xMode val="edge"/>
          <c:yMode val="edge"/>
          <c:x val="0.00229124006603101"/>
          <c:y val="0.89502868978052"/>
          <c:w val="0.647406478616596"/>
          <c:h val="0.0837171916010501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76694430222733"/>
          <c:y val="0.0271844701757465"/>
          <c:w val="0.423518228091416"/>
          <c:h val="0.7603059552873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'emitents-board'!$AH$39</c:f>
              <c:strCache>
                <c:ptCount val="1"/>
                <c:pt idx="0">
                  <c:v>RTS Board</c:v>
                </c:pt>
              </c:strCache>
            </c:strRef>
          </c:tx>
          <c:invertIfNegative val="0"/>
          <c:cat>
            <c:strRef>
              <c:f>'emitents-board'!$AG$40:$AG$47</c:f>
              <c:strCache>
                <c:ptCount val="8"/>
                <c:pt idx="0">
                  <c:v>Центральный ФО</c:v>
                </c:pt>
                <c:pt idx="1">
                  <c:v>Приволжский ФО</c:v>
                </c:pt>
                <c:pt idx="2">
                  <c:v>Северо-Западный ФО</c:v>
                </c:pt>
                <c:pt idx="3">
                  <c:v>Уральский ФО</c:v>
                </c:pt>
                <c:pt idx="4">
                  <c:v>Сибирский ФО</c:v>
                </c:pt>
                <c:pt idx="5">
                  <c:v>Южный ФО</c:v>
                </c:pt>
                <c:pt idx="6">
                  <c:v>Дальневосточный ФО</c:v>
                </c:pt>
                <c:pt idx="7">
                  <c:v>Северо-Кавказский ФО</c:v>
                </c:pt>
              </c:strCache>
            </c:strRef>
          </c:cat>
          <c:val>
            <c:numRef>
              <c:f>'emitents-board'!$AH$40:$AH$47</c:f>
              <c:numCache>
                <c:formatCode>General</c:formatCode>
                <c:ptCount val="8"/>
                <c:pt idx="0">
                  <c:v>287.0</c:v>
                </c:pt>
                <c:pt idx="1">
                  <c:v>183.0</c:v>
                </c:pt>
                <c:pt idx="2">
                  <c:v>110.0</c:v>
                </c:pt>
                <c:pt idx="3">
                  <c:v>106.0</c:v>
                </c:pt>
                <c:pt idx="4">
                  <c:v>89.0</c:v>
                </c:pt>
                <c:pt idx="5">
                  <c:v>67.0</c:v>
                </c:pt>
                <c:pt idx="6">
                  <c:v>44.0</c:v>
                </c:pt>
                <c:pt idx="7">
                  <c:v>8.0</c:v>
                </c:pt>
              </c:numCache>
            </c:numRef>
          </c:val>
        </c:ser>
        <c:ser>
          <c:idx val="1"/>
          <c:order val="1"/>
          <c:tx>
            <c:strRef>
              <c:f>'emitents-board'!$AI$39</c:f>
              <c:strCache>
                <c:ptCount val="1"/>
                <c:pt idx="0">
                  <c:v>Организованный рынок ценных бумаг</c:v>
                </c:pt>
              </c:strCache>
            </c:strRef>
          </c:tx>
          <c:invertIfNegative val="0"/>
          <c:cat>
            <c:strRef>
              <c:f>'emitents-board'!$AG$40:$AG$47</c:f>
              <c:strCache>
                <c:ptCount val="8"/>
                <c:pt idx="0">
                  <c:v>Центральный ФО</c:v>
                </c:pt>
                <c:pt idx="1">
                  <c:v>Приволжский ФО</c:v>
                </c:pt>
                <c:pt idx="2">
                  <c:v>Северо-Западный ФО</c:v>
                </c:pt>
                <c:pt idx="3">
                  <c:v>Уральский ФО</c:v>
                </c:pt>
                <c:pt idx="4">
                  <c:v>Сибирский ФО</c:v>
                </c:pt>
                <c:pt idx="5">
                  <c:v>Южный ФО</c:v>
                </c:pt>
                <c:pt idx="6">
                  <c:v>Дальневосточный ФО</c:v>
                </c:pt>
                <c:pt idx="7">
                  <c:v>Северо-Кавказский ФО</c:v>
                </c:pt>
              </c:strCache>
            </c:strRef>
          </c:cat>
          <c:val>
            <c:numRef>
              <c:f>'emitents-board'!$AI$40:$AI$47</c:f>
              <c:numCache>
                <c:formatCode>General</c:formatCode>
                <c:ptCount val="8"/>
                <c:pt idx="0">
                  <c:v>111.0</c:v>
                </c:pt>
                <c:pt idx="1">
                  <c:v>43.0</c:v>
                </c:pt>
                <c:pt idx="2">
                  <c:v>23.0</c:v>
                </c:pt>
                <c:pt idx="3">
                  <c:v>21.0</c:v>
                </c:pt>
                <c:pt idx="4">
                  <c:v>27.0</c:v>
                </c:pt>
                <c:pt idx="5">
                  <c:v>17.0</c:v>
                </c:pt>
                <c:pt idx="6">
                  <c:v>13.0</c:v>
                </c:pt>
                <c:pt idx="7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8947272"/>
        <c:axId val="-2078944264"/>
      </c:barChart>
      <c:catAx>
        <c:axId val="-20789472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-2078944264"/>
        <c:crosses val="autoZero"/>
        <c:auto val="1"/>
        <c:lblAlgn val="ctr"/>
        <c:lblOffset val="100"/>
        <c:noMultiLvlLbl val="0"/>
      </c:catAx>
      <c:valAx>
        <c:axId val="-207894426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-20789472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0"/>
          <c:y val="0.904779623374283"/>
          <c:w val="0.729673990670916"/>
          <c:h val="0.0819290699379359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85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8040958176784"/>
          <c:y val="0.0342274251485959"/>
          <c:w val="0.810550792597444"/>
          <c:h val="0.7025304065108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Лист1!$D$1</c:f>
              <c:strCache>
                <c:ptCount val="1"/>
                <c:pt idx="0">
                  <c:v>Цена на золото, руб.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Лист1!$A$2:$A$63</c:f>
              <c:numCache>
                <c:formatCode>dd\.mm\.yyyy</c:formatCode>
                <c:ptCount val="62"/>
                <c:pt idx="0">
                  <c:v>40575.0</c:v>
                </c:pt>
                <c:pt idx="1">
                  <c:v>40603.0</c:v>
                </c:pt>
                <c:pt idx="2">
                  <c:v>40634.0</c:v>
                </c:pt>
                <c:pt idx="3">
                  <c:v>40666.0</c:v>
                </c:pt>
                <c:pt idx="4">
                  <c:v>40695.0</c:v>
                </c:pt>
                <c:pt idx="5">
                  <c:v>40725.0</c:v>
                </c:pt>
                <c:pt idx="6">
                  <c:v>40756.0</c:v>
                </c:pt>
                <c:pt idx="7">
                  <c:v>40787.0</c:v>
                </c:pt>
                <c:pt idx="8">
                  <c:v>40819.0</c:v>
                </c:pt>
                <c:pt idx="9">
                  <c:v>40848.0</c:v>
                </c:pt>
                <c:pt idx="10">
                  <c:v>40878.0</c:v>
                </c:pt>
                <c:pt idx="11">
                  <c:v>40918.0</c:v>
                </c:pt>
                <c:pt idx="12">
                  <c:v>40940.0</c:v>
                </c:pt>
                <c:pt idx="13">
                  <c:v>40969.0</c:v>
                </c:pt>
                <c:pt idx="14">
                  <c:v>41001.0</c:v>
                </c:pt>
                <c:pt idx="15">
                  <c:v>41031.0</c:v>
                </c:pt>
                <c:pt idx="16">
                  <c:v>41061.0</c:v>
                </c:pt>
                <c:pt idx="17">
                  <c:v>41092.0</c:v>
                </c:pt>
                <c:pt idx="18">
                  <c:v>41122.0</c:v>
                </c:pt>
                <c:pt idx="19">
                  <c:v>41155.0</c:v>
                </c:pt>
                <c:pt idx="20">
                  <c:v>41183.0</c:v>
                </c:pt>
                <c:pt idx="21">
                  <c:v>41214.0</c:v>
                </c:pt>
                <c:pt idx="22">
                  <c:v>41246.0</c:v>
                </c:pt>
                <c:pt idx="23">
                  <c:v>41283.0</c:v>
                </c:pt>
                <c:pt idx="24">
                  <c:v>41306.0</c:v>
                </c:pt>
                <c:pt idx="25">
                  <c:v>41334.0</c:v>
                </c:pt>
                <c:pt idx="26">
                  <c:v>41337.0</c:v>
                </c:pt>
                <c:pt idx="27">
                  <c:v>41365.0</c:v>
                </c:pt>
                <c:pt idx="28">
                  <c:v>41401.0</c:v>
                </c:pt>
                <c:pt idx="29">
                  <c:v>41428.0</c:v>
                </c:pt>
                <c:pt idx="30">
                  <c:v>41456.0</c:v>
                </c:pt>
                <c:pt idx="31">
                  <c:v>41486.0</c:v>
                </c:pt>
                <c:pt idx="32">
                  <c:v>41487.0</c:v>
                </c:pt>
                <c:pt idx="33">
                  <c:v>41519.0</c:v>
                </c:pt>
                <c:pt idx="34">
                  <c:v>41548.0</c:v>
                </c:pt>
                <c:pt idx="35">
                  <c:v>41579.0</c:v>
                </c:pt>
                <c:pt idx="36">
                  <c:v>41610.0</c:v>
                </c:pt>
                <c:pt idx="37">
                  <c:v>41648.0</c:v>
                </c:pt>
                <c:pt idx="38">
                  <c:v>41673.0</c:v>
                </c:pt>
                <c:pt idx="39">
                  <c:v>41701.0</c:v>
                </c:pt>
                <c:pt idx="40">
                  <c:v>41730.0</c:v>
                </c:pt>
                <c:pt idx="41">
                  <c:v>41764.0</c:v>
                </c:pt>
                <c:pt idx="42">
                  <c:v>41792.0</c:v>
                </c:pt>
                <c:pt idx="43">
                  <c:v>41821.0</c:v>
                </c:pt>
                <c:pt idx="44">
                  <c:v>41852.0</c:v>
                </c:pt>
                <c:pt idx="45">
                  <c:v>41883.0</c:v>
                </c:pt>
                <c:pt idx="46">
                  <c:v>41913.0</c:v>
                </c:pt>
                <c:pt idx="47">
                  <c:v>41948.0</c:v>
                </c:pt>
                <c:pt idx="48">
                  <c:v>41974.0</c:v>
                </c:pt>
                <c:pt idx="49">
                  <c:v>42016.0</c:v>
                </c:pt>
                <c:pt idx="50">
                  <c:v>42037.0</c:v>
                </c:pt>
                <c:pt idx="51">
                  <c:v>42065.0</c:v>
                </c:pt>
                <c:pt idx="52">
                  <c:v>42095.0</c:v>
                </c:pt>
                <c:pt idx="53">
                  <c:v>42129.0</c:v>
                </c:pt>
                <c:pt idx="54">
                  <c:v>42156.0</c:v>
                </c:pt>
                <c:pt idx="55">
                  <c:v>42186.0</c:v>
                </c:pt>
                <c:pt idx="56">
                  <c:v>42219.0</c:v>
                </c:pt>
                <c:pt idx="57">
                  <c:v>42248.0</c:v>
                </c:pt>
                <c:pt idx="58">
                  <c:v>42278.0</c:v>
                </c:pt>
                <c:pt idx="59">
                  <c:v>42310.0</c:v>
                </c:pt>
                <c:pt idx="60">
                  <c:v>42339.0</c:v>
                </c:pt>
                <c:pt idx="61">
                  <c:v>42401.0</c:v>
                </c:pt>
              </c:numCache>
            </c:numRef>
          </c:cat>
          <c:val>
            <c:numRef>
              <c:f>Лист1!$D$2:$D$63</c:f>
              <c:numCache>
                <c:formatCode>General</c:formatCode>
                <c:ptCount val="62"/>
                <c:pt idx="0">
                  <c:v>39952.29308</c:v>
                </c:pt>
                <c:pt idx="1">
                  <c:v>41354.12624000001</c:v>
                </c:pt>
                <c:pt idx="2">
                  <c:v>40630.7268</c:v>
                </c:pt>
                <c:pt idx="3">
                  <c:v>42469.54656</c:v>
                </c:pt>
                <c:pt idx="4">
                  <c:v>43253.5585</c:v>
                </c:pt>
                <c:pt idx="5">
                  <c:v>41977.27184</c:v>
                </c:pt>
                <c:pt idx="6">
                  <c:v>44607.31506</c:v>
                </c:pt>
                <c:pt idx="7">
                  <c:v>52583.8302</c:v>
                </c:pt>
                <c:pt idx="8">
                  <c:v>53015.1516</c:v>
                </c:pt>
                <c:pt idx="9">
                  <c:v>52116.21093</c:v>
                </c:pt>
                <c:pt idx="10">
                  <c:v>54945.34564</c:v>
                </c:pt>
                <c:pt idx="11">
                  <c:v>51688.06008</c:v>
                </c:pt>
                <c:pt idx="12">
                  <c:v>53023.67452</c:v>
                </c:pt>
                <c:pt idx="13">
                  <c:v>50126.5344</c:v>
                </c:pt>
                <c:pt idx="14">
                  <c:v>48861.96</c:v>
                </c:pt>
                <c:pt idx="15">
                  <c:v>48577.02108</c:v>
                </c:pt>
                <c:pt idx="16">
                  <c:v>51074.57628000001</c:v>
                </c:pt>
                <c:pt idx="17">
                  <c:v>52124.1098</c:v>
                </c:pt>
                <c:pt idx="18">
                  <c:v>51944.0544</c:v>
                </c:pt>
                <c:pt idx="19">
                  <c:v>53986.82544</c:v>
                </c:pt>
                <c:pt idx="20">
                  <c:v>54936.852</c:v>
                </c:pt>
                <c:pt idx="21">
                  <c:v>52819.36476</c:v>
                </c:pt>
                <c:pt idx="22">
                  <c:v>53486.18796</c:v>
                </c:pt>
                <c:pt idx="23">
                  <c:v>50988.77056</c:v>
                </c:pt>
                <c:pt idx="24">
                  <c:v>50550.54450000001</c:v>
                </c:pt>
                <c:pt idx="25">
                  <c:v>47472.23564</c:v>
                </c:pt>
                <c:pt idx="26">
                  <c:v>47625.86816000001</c:v>
                </c:pt>
                <c:pt idx="27">
                  <c:v>49505.59608</c:v>
                </c:pt>
                <c:pt idx="28">
                  <c:v>46107.41238</c:v>
                </c:pt>
                <c:pt idx="29">
                  <c:v>44180.84382</c:v>
                </c:pt>
                <c:pt idx="30">
                  <c:v>39855.34990000001</c:v>
                </c:pt>
                <c:pt idx="31">
                  <c:v>42736.82894000001</c:v>
                </c:pt>
                <c:pt idx="32">
                  <c:v>41902.66134</c:v>
                </c:pt>
                <c:pt idx="33">
                  <c:v>45867.76632</c:v>
                </c:pt>
                <c:pt idx="34">
                  <c:v>41687.87589</c:v>
                </c:pt>
                <c:pt idx="35">
                  <c:v>41966.16015</c:v>
                </c:pt>
                <c:pt idx="36">
                  <c:v>39762.8418</c:v>
                </c:pt>
                <c:pt idx="37">
                  <c:v>40720.92248</c:v>
                </c:pt>
                <c:pt idx="38">
                  <c:v>42342.95394</c:v>
                </c:pt>
                <c:pt idx="39">
                  <c:v>47427.38688000001</c:v>
                </c:pt>
                <c:pt idx="40">
                  <c:v>46745.45775</c:v>
                </c:pt>
                <c:pt idx="41">
                  <c:v>47237.63796</c:v>
                </c:pt>
                <c:pt idx="42">
                  <c:v>43188.02208</c:v>
                </c:pt>
                <c:pt idx="43">
                  <c:v>45837.17694</c:v>
                </c:pt>
                <c:pt idx="44">
                  <c:v>45072.70096</c:v>
                </c:pt>
                <c:pt idx="45">
                  <c:v>46204.10256000001</c:v>
                </c:pt>
                <c:pt idx="46">
                  <c:v>47224.94658</c:v>
                </c:pt>
                <c:pt idx="47">
                  <c:v>46784.78860000001</c:v>
                </c:pt>
                <c:pt idx="48">
                  <c:v>55675.43543</c:v>
                </c:pt>
                <c:pt idx="49">
                  <c:v>83775.60509000002</c:v>
                </c:pt>
                <c:pt idx="50">
                  <c:v>82918.79784</c:v>
                </c:pt>
                <c:pt idx="51">
                  <c:v>79953.83423999998</c:v>
                </c:pt>
                <c:pt idx="52">
                  <c:v>74304.97829999999</c:v>
                </c:pt>
                <c:pt idx="53">
                  <c:v>60351.4435</c:v>
                </c:pt>
                <c:pt idx="54">
                  <c:v>58490.077</c:v>
                </c:pt>
                <c:pt idx="55">
                  <c:v>63076.53848</c:v>
                </c:pt>
                <c:pt idx="56">
                  <c:v>61584.88896</c:v>
                </c:pt>
                <c:pt idx="57">
                  <c:v>74510.1175</c:v>
                </c:pt>
                <c:pt idx="58">
                  <c:v>73291.37941000003</c:v>
                </c:pt>
                <c:pt idx="59">
                  <c:v>69865.58449</c:v>
                </c:pt>
                <c:pt idx="60">
                  <c:v>70913.56689999999</c:v>
                </c:pt>
                <c:pt idx="61">
                  <c:v>86149.5934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858120"/>
        <c:axId val="-2100741688"/>
      </c:lineChart>
      <c:lineChart>
        <c:grouping val="standard"/>
        <c:varyColors val="0"/>
        <c:ser>
          <c:idx val="1"/>
          <c:order val="1"/>
          <c:tx>
            <c:strRef>
              <c:f>Лист1!$E$1</c:f>
              <c:strCache>
                <c:ptCount val="1"/>
                <c:pt idx="0">
                  <c:v>Значение индекса ММВБ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cat>
            <c:numRef>
              <c:f>Лист1!$A$2:$A$63</c:f>
              <c:numCache>
                <c:formatCode>dd\.mm\.yyyy</c:formatCode>
                <c:ptCount val="62"/>
                <c:pt idx="0">
                  <c:v>40575.0</c:v>
                </c:pt>
                <c:pt idx="1">
                  <c:v>40603.0</c:v>
                </c:pt>
                <c:pt idx="2">
                  <c:v>40634.0</c:v>
                </c:pt>
                <c:pt idx="3">
                  <c:v>40666.0</c:v>
                </c:pt>
                <c:pt idx="4">
                  <c:v>40695.0</c:v>
                </c:pt>
                <c:pt idx="5">
                  <c:v>40725.0</c:v>
                </c:pt>
                <c:pt idx="6">
                  <c:v>40756.0</c:v>
                </c:pt>
                <c:pt idx="7">
                  <c:v>40787.0</c:v>
                </c:pt>
                <c:pt idx="8">
                  <c:v>40819.0</c:v>
                </c:pt>
                <c:pt idx="9">
                  <c:v>40848.0</c:v>
                </c:pt>
                <c:pt idx="10">
                  <c:v>40878.0</c:v>
                </c:pt>
                <c:pt idx="11">
                  <c:v>40918.0</c:v>
                </c:pt>
                <c:pt idx="12">
                  <c:v>40940.0</c:v>
                </c:pt>
                <c:pt idx="13">
                  <c:v>40969.0</c:v>
                </c:pt>
                <c:pt idx="14">
                  <c:v>41001.0</c:v>
                </c:pt>
                <c:pt idx="15">
                  <c:v>41031.0</c:v>
                </c:pt>
                <c:pt idx="16">
                  <c:v>41061.0</c:v>
                </c:pt>
                <c:pt idx="17">
                  <c:v>41092.0</c:v>
                </c:pt>
                <c:pt idx="18">
                  <c:v>41122.0</c:v>
                </c:pt>
                <c:pt idx="19">
                  <c:v>41155.0</c:v>
                </c:pt>
                <c:pt idx="20">
                  <c:v>41183.0</c:v>
                </c:pt>
                <c:pt idx="21">
                  <c:v>41214.0</c:v>
                </c:pt>
                <c:pt idx="22">
                  <c:v>41246.0</c:v>
                </c:pt>
                <c:pt idx="23">
                  <c:v>41283.0</c:v>
                </c:pt>
                <c:pt idx="24">
                  <c:v>41306.0</c:v>
                </c:pt>
                <c:pt idx="25">
                  <c:v>41334.0</c:v>
                </c:pt>
                <c:pt idx="26">
                  <c:v>41337.0</c:v>
                </c:pt>
                <c:pt idx="27">
                  <c:v>41365.0</c:v>
                </c:pt>
                <c:pt idx="28">
                  <c:v>41401.0</c:v>
                </c:pt>
                <c:pt idx="29">
                  <c:v>41428.0</c:v>
                </c:pt>
                <c:pt idx="30">
                  <c:v>41456.0</c:v>
                </c:pt>
                <c:pt idx="31">
                  <c:v>41486.0</c:v>
                </c:pt>
                <c:pt idx="32">
                  <c:v>41487.0</c:v>
                </c:pt>
                <c:pt idx="33">
                  <c:v>41519.0</c:v>
                </c:pt>
                <c:pt idx="34">
                  <c:v>41548.0</c:v>
                </c:pt>
                <c:pt idx="35">
                  <c:v>41579.0</c:v>
                </c:pt>
                <c:pt idx="36">
                  <c:v>41610.0</c:v>
                </c:pt>
                <c:pt idx="37">
                  <c:v>41648.0</c:v>
                </c:pt>
                <c:pt idx="38">
                  <c:v>41673.0</c:v>
                </c:pt>
                <c:pt idx="39">
                  <c:v>41701.0</c:v>
                </c:pt>
                <c:pt idx="40">
                  <c:v>41730.0</c:v>
                </c:pt>
                <c:pt idx="41">
                  <c:v>41764.0</c:v>
                </c:pt>
                <c:pt idx="42">
                  <c:v>41792.0</c:v>
                </c:pt>
                <c:pt idx="43">
                  <c:v>41821.0</c:v>
                </c:pt>
                <c:pt idx="44">
                  <c:v>41852.0</c:v>
                </c:pt>
                <c:pt idx="45">
                  <c:v>41883.0</c:v>
                </c:pt>
                <c:pt idx="46">
                  <c:v>41913.0</c:v>
                </c:pt>
                <c:pt idx="47">
                  <c:v>41948.0</c:v>
                </c:pt>
                <c:pt idx="48">
                  <c:v>41974.0</c:v>
                </c:pt>
                <c:pt idx="49">
                  <c:v>42016.0</c:v>
                </c:pt>
                <c:pt idx="50">
                  <c:v>42037.0</c:v>
                </c:pt>
                <c:pt idx="51">
                  <c:v>42065.0</c:v>
                </c:pt>
                <c:pt idx="52">
                  <c:v>42095.0</c:v>
                </c:pt>
                <c:pt idx="53">
                  <c:v>42129.0</c:v>
                </c:pt>
                <c:pt idx="54">
                  <c:v>42156.0</c:v>
                </c:pt>
                <c:pt idx="55">
                  <c:v>42186.0</c:v>
                </c:pt>
                <c:pt idx="56">
                  <c:v>42219.0</c:v>
                </c:pt>
                <c:pt idx="57">
                  <c:v>42248.0</c:v>
                </c:pt>
                <c:pt idx="58">
                  <c:v>42278.0</c:v>
                </c:pt>
                <c:pt idx="59">
                  <c:v>42310.0</c:v>
                </c:pt>
                <c:pt idx="60">
                  <c:v>42339.0</c:v>
                </c:pt>
                <c:pt idx="61">
                  <c:v>42401.0</c:v>
                </c:pt>
              </c:numCache>
            </c:numRef>
          </c:cat>
          <c:val>
            <c:numRef>
              <c:f>Лист1!$E$2:$E$63</c:f>
              <c:numCache>
                <c:formatCode>General</c:formatCode>
                <c:ptCount val="62"/>
                <c:pt idx="0">
                  <c:v>1755.95</c:v>
                </c:pt>
                <c:pt idx="1">
                  <c:v>1758.44</c:v>
                </c:pt>
                <c:pt idx="2">
                  <c:v>1843.43</c:v>
                </c:pt>
                <c:pt idx="3">
                  <c:v>1691.45</c:v>
                </c:pt>
                <c:pt idx="4">
                  <c:v>1650.68</c:v>
                </c:pt>
                <c:pt idx="5">
                  <c:v>1698.1</c:v>
                </c:pt>
                <c:pt idx="6">
                  <c:v>1725.1</c:v>
                </c:pt>
                <c:pt idx="7">
                  <c:v>1551.58</c:v>
                </c:pt>
                <c:pt idx="8">
                  <c:v>1344.66</c:v>
                </c:pt>
                <c:pt idx="9">
                  <c:v>1456.29</c:v>
                </c:pt>
                <c:pt idx="10">
                  <c:v>1505.27</c:v>
                </c:pt>
                <c:pt idx="11">
                  <c:v>1473.96</c:v>
                </c:pt>
                <c:pt idx="12">
                  <c:v>1544.64</c:v>
                </c:pt>
                <c:pt idx="13">
                  <c:v>1598.83</c:v>
                </c:pt>
                <c:pt idx="14">
                  <c:v>1526.97</c:v>
                </c:pt>
                <c:pt idx="15">
                  <c:v>1448.15</c:v>
                </c:pt>
                <c:pt idx="16">
                  <c:v>1299.5</c:v>
                </c:pt>
                <c:pt idx="17">
                  <c:v>1408.16</c:v>
                </c:pt>
                <c:pt idx="18">
                  <c:v>1409.69</c:v>
                </c:pt>
                <c:pt idx="19">
                  <c:v>1440.7</c:v>
                </c:pt>
                <c:pt idx="20">
                  <c:v>1487.77</c:v>
                </c:pt>
                <c:pt idx="21">
                  <c:v>1434.48</c:v>
                </c:pt>
                <c:pt idx="22">
                  <c:v>1417.35</c:v>
                </c:pt>
                <c:pt idx="23">
                  <c:v>1516.09</c:v>
                </c:pt>
                <c:pt idx="24">
                  <c:v>1549.28</c:v>
                </c:pt>
                <c:pt idx="25">
                  <c:v>1476.99</c:v>
                </c:pt>
                <c:pt idx="26">
                  <c:v>1466.13</c:v>
                </c:pt>
                <c:pt idx="27">
                  <c:v>1427.71</c:v>
                </c:pt>
                <c:pt idx="28">
                  <c:v>1431.92</c:v>
                </c:pt>
                <c:pt idx="29">
                  <c:v>1338.33</c:v>
                </c:pt>
                <c:pt idx="30">
                  <c:v>1335.75</c:v>
                </c:pt>
                <c:pt idx="31">
                  <c:v>1377.6</c:v>
                </c:pt>
                <c:pt idx="32">
                  <c:v>1398.27</c:v>
                </c:pt>
                <c:pt idx="33">
                  <c:v>1368.52</c:v>
                </c:pt>
                <c:pt idx="34">
                  <c:v>1472.25</c:v>
                </c:pt>
                <c:pt idx="35">
                  <c:v>1515.15</c:v>
                </c:pt>
                <c:pt idx="36">
                  <c:v>1473.56</c:v>
                </c:pt>
                <c:pt idx="37">
                  <c:v>1464.95</c:v>
                </c:pt>
                <c:pt idx="38">
                  <c:v>1440.9</c:v>
                </c:pt>
                <c:pt idx="39">
                  <c:v>1288.81</c:v>
                </c:pt>
                <c:pt idx="40">
                  <c:v>1375.73</c:v>
                </c:pt>
                <c:pt idx="41">
                  <c:v>1298.29</c:v>
                </c:pt>
                <c:pt idx="42">
                  <c:v>1464.47</c:v>
                </c:pt>
                <c:pt idx="43">
                  <c:v>1482.92</c:v>
                </c:pt>
                <c:pt idx="44">
                  <c:v>1374.83</c:v>
                </c:pt>
                <c:pt idx="45">
                  <c:v>1392.4</c:v>
                </c:pt>
                <c:pt idx="46">
                  <c:v>1399.99</c:v>
                </c:pt>
                <c:pt idx="47">
                  <c:v>1495.26</c:v>
                </c:pt>
                <c:pt idx="48">
                  <c:v>1578.38</c:v>
                </c:pt>
                <c:pt idx="49">
                  <c:v>1513.22</c:v>
                </c:pt>
                <c:pt idx="50">
                  <c:v>1625.31</c:v>
                </c:pt>
                <c:pt idx="51">
                  <c:v>1783.34</c:v>
                </c:pt>
                <c:pt idx="52">
                  <c:v>1661.9</c:v>
                </c:pt>
                <c:pt idx="53">
                  <c:v>1721.8</c:v>
                </c:pt>
                <c:pt idx="54">
                  <c:v>1616.94</c:v>
                </c:pt>
                <c:pt idx="55">
                  <c:v>1639.7</c:v>
                </c:pt>
                <c:pt idx="56">
                  <c:v>1663.74</c:v>
                </c:pt>
                <c:pt idx="57">
                  <c:v>1697.99</c:v>
                </c:pt>
                <c:pt idx="58">
                  <c:v>1626.97</c:v>
                </c:pt>
                <c:pt idx="59">
                  <c:v>1735.75</c:v>
                </c:pt>
                <c:pt idx="60">
                  <c:v>1772.97</c:v>
                </c:pt>
                <c:pt idx="61">
                  <c:v>1773.21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0753096"/>
        <c:axId val="-2100756360"/>
      </c:lineChart>
      <c:dateAx>
        <c:axId val="-2100858120"/>
        <c:scaling>
          <c:orientation val="minMax"/>
        </c:scaling>
        <c:delete val="0"/>
        <c:axPos val="b"/>
        <c:numFmt formatCode="dd\.mm\.yyyy" sourceLinked="1"/>
        <c:majorTickMark val="out"/>
        <c:minorTickMark val="none"/>
        <c:tickLblPos val="low"/>
        <c:txPr>
          <a:bodyPr/>
          <a:lstStyle/>
          <a:p>
            <a:pPr>
              <a:defRPr sz="900"/>
            </a:pPr>
            <a:endParaRPr lang="ru-RU"/>
          </a:p>
        </c:txPr>
        <c:crossAx val="-2100741688"/>
        <c:crosses val="autoZero"/>
        <c:auto val="0"/>
        <c:lblOffset val="100"/>
        <c:baseTimeUnit val="days"/>
      </c:dateAx>
      <c:valAx>
        <c:axId val="-2100741688"/>
        <c:scaling>
          <c:orientation val="minMax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-2100858120"/>
        <c:crosses val="autoZero"/>
        <c:crossBetween val="between"/>
      </c:valAx>
      <c:valAx>
        <c:axId val="-2100756360"/>
        <c:scaling>
          <c:orientation val="minMax"/>
          <c:max val="5000.0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-2100753096"/>
        <c:crosses val="max"/>
        <c:crossBetween val="between"/>
      </c:valAx>
      <c:dateAx>
        <c:axId val="-2100753096"/>
        <c:scaling>
          <c:orientation val="minMax"/>
        </c:scaling>
        <c:delete val="1"/>
        <c:axPos val="b"/>
        <c:numFmt formatCode="dd\.mm\.yyyy" sourceLinked="1"/>
        <c:majorTickMark val="out"/>
        <c:minorTickMark val="none"/>
        <c:tickLblPos val="nextTo"/>
        <c:crossAx val="-2100756360"/>
        <c:crosses val="autoZero"/>
        <c:auto val="1"/>
        <c:lblOffset val="100"/>
        <c:baseTimeUnit val="days"/>
        <c:majorUnit val="1.0"/>
        <c:minorUnit val="1.0"/>
      </c:dateAx>
    </c:plotArea>
    <c:legend>
      <c:legendPos val="b"/>
      <c:layout>
        <c:manualLayout>
          <c:xMode val="edge"/>
          <c:yMode val="edge"/>
          <c:x val="0.117730811522261"/>
          <c:y val="0.862871605552859"/>
          <c:w val="0.76571249595214"/>
          <c:h val="0.0574501366175529"/>
        </c:manualLayout>
      </c:layout>
      <c:overlay val="0"/>
      <c:txPr>
        <a:bodyPr/>
        <a:lstStyle/>
        <a:p>
          <a:pPr rtl="0">
            <a:defRPr sz="11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A01ED-6207-40CA-8D2A-1876DB0BAB3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374E98-6F24-4D3D-A096-68C333A5DEBD}">
      <dgm:prSet phldrT="[Текст]" custT="1"/>
      <dgm:spPr/>
      <dgm:t>
        <a:bodyPr/>
        <a:lstStyle/>
        <a:p>
          <a:pPr algn="ctr"/>
          <a:r>
            <a:rPr lang="en-US" sz="1800" b="1" dirty="0" smtClean="0">
              <a:solidFill>
                <a:srgbClr val="C00000"/>
              </a:solidFill>
            </a:rPr>
            <a:t>RTS Board</a:t>
          </a:r>
          <a:endParaRPr lang="ru-RU" sz="1800" b="1" dirty="0">
            <a:solidFill>
              <a:srgbClr val="C00000"/>
            </a:solidFill>
          </a:endParaRPr>
        </a:p>
      </dgm:t>
    </dgm:pt>
    <dgm:pt modelId="{9C33F377-AA08-407B-835D-F3F1681534E1}" type="parTrans" cxnId="{EA4899AF-4038-4C88-8564-C33A883CA212}">
      <dgm:prSet/>
      <dgm:spPr/>
      <dgm:t>
        <a:bodyPr/>
        <a:lstStyle/>
        <a:p>
          <a:endParaRPr lang="ru-RU"/>
        </a:p>
      </dgm:t>
    </dgm:pt>
    <dgm:pt modelId="{E215C18D-F9D4-4A9C-BF3E-BEC697D9B931}" type="sibTrans" cxnId="{EA4899AF-4038-4C88-8564-C33A883CA212}">
      <dgm:prSet/>
      <dgm:spPr/>
      <dgm:t>
        <a:bodyPr/>
        <a:lstStyle/>
        <a:p>
          <a:endParaRPr lang="ru-RU"/>
        </a:p>
      </dgm:t>
    </dgm:pt>
    <dgm:pt modelId="{33595791-CA16-4E18-807D-BA8D42F69040}">
      <dgm:prSet phldrT="[Текст]" custT="1"/>
      <dgm:spPr/>
      <dgm:t>
        <a:bodyPr/>
        <a:lstStyle/>
        <a:p>
          <a:r>
            <a:rPr lang="ru-RU" sz="1400" dirty="0" smtClean="0"/>
            <a:t>Платформа нового поколения, обеспечивающая </a:t>
          </a:r>
          <a:r>
            <a:rPr lang="en-US" sz="1400" dirty="0" smtClean="0"/>
            <a:t>STP </a:t>
          </a:r>
          <a:r>
            <a:rPr lang="ru-RU" sz="1400" dirty="0" smtClean="0"/>
            <a:t>обработку сделок от котировки до отчетности</a:t>
          </a:r>
          <a:endParaRPr lang="ru-RU" sz="1400" dirty="0"/>
        </a:p>
      </dgm:t>
    </dgm:pt>
    <dgm:pt modelId="{5AE43A73-B579-4BDE-8BF3-8D4D0192EF9D}" type="parTrans" cxnId="{A007B09E-81A6-465F-A451-AD8BE386960D}">
      <dgm:prSet/>
      <dgm:spPr/>
      <dgm:t>
        <a:bodyPr/>
        <a:lstStyle/>
        <a:p>
          <a:endParaRPr lang="ru-RU"/>
        </a:p>
      </dgm:t>
    </dgm:pt>
    <dgm:pt modelId="{098A14A1-BA89-47B5-AD66-3E15D53CD182}" type="sibTrans" cxnId="{A007B09E-81A6-465F-A451-AD8BE386960D}">
      <dgm:prSet/>
      <dgm:spPr/>
      <dgm:t>
        <a:bodyPr/>
        <a:lstStyle/>
        <a:p>
          <a:endParaRPr lang="ru-RU"/>
        </a:p>
      </dgm:t>
    </dgm:pt>
    <dgm:pt modelId="{BB957F9D-4463-4006-AA1E-BB2618DA1B95}">
      <dgm:prSet phldrT="[Текст]" custT="1"/>
      <dgm:spPr/>
      <dgm:t>
        <a:bodyPr/>
        <a:lstStyle/>
        <a:p>
          <a:r>
            <a:rPr lang="ru-RU" sz="1400" dirty="0" smtClean="0"/>
            <a:t>Система, позволяющая интегрировать существующие пулы ликвидности</a:t>
          </a:r>
          <a:endParaRPr lang="ru-RU" sz="1400" dirty="0"/>
        </a:p>
      </dgm:t>
    </dgm:pt>
    <dgm:pt modelId="{83B18D65-F783-47B8-90F4-FE7038590CE2}" type="parTrans" cxnId="{7B5B5742-38C8-4B1E-984C-53F594982A7A}">
      <dgm:prSet/>
      <dgm:spPr/>
      <dgm:t>
        <a:bodyPr/>
        <a:lstStyle/>
        <a:p>
          <a:endParaRPr lang="ru-RU"/>
        </a:p>
      </dgm:t>
    </dgm:pt>
    <dgm:pt modelId="{77D6119F-1CFA-484B-9EA7-8E67142B86CA}" type="sibTrans" cxnId="{7B5B5742-38C8-4B1E-984C-53F594982A7A}">
      <dgm:prSet/>
      <dgm:spPr/>
      <dgm:t>
        <a:bodyPr/>
        <a:lstStyle/>
        <a:p>
          <a:endParaRPr lang="ru-RU"/>
        </a:p>
      </dgm:t>
    </dgm:pt>
    <dgm:pt modelId="{069DE906-E57B-4C8A-A679-30CB9685E42D}">
      <dgm:prSet phldrT="[Текст]" custT="1"/>
      <dgm:spPr/>
      <dgm:t>
        <a:bodyPr/>
        <a:lstStyle/>
        <a:p>
          <a:r>
            <a:rPr lang="ru-RU" sz="1400" dirty="0" smtClean="0"/>
            <a:t>Универсальная система для различных рынков на единой платформе</a:t>
          </a:r>
          <a:endParaRPr lang="ru-RU" sz="1400" dirty="0"/>
        </a:p>
      </dgm:t>
    </dgm:pt>
    <dgm:pt modelId="{DB20CF44-28EB-4F8B-BFC9-D96B28B23766}" type="parTrans" cxnId="{0B486A73-6013-4CBD-8FF8-398B7189C994}">
      <dgm:prSet/>
      <dgm:spPr/>
      <dgm:t>
        <a:bodyPr/>
        <a:lstStyle/>
        <a:p>
          <a:endParaRPr lang="ru-RU"/>
        </a:p>
      </dgm:t>
    </dgm:pt>
    <dgm:pt modelId="{9F36339C-6FD9-44F4-BC68-CE89190F3929}" type="sibTrans" cxnId="{0B486A73-6013-4CBD-8FF8-398B7189C994}">
      <dgm:prSet/>
      <dgm:spPr/>
      <dgm:t>
        <a:bodyPr/>
        <a:lstStyle/>
        <a:p>
          <a:endParaRPr lang="ru-RU"/>
        </a:p>
      </dgm:t>
    </dgm:pt>
    <dgm:pt modelId="{4F676DD0-417F-4B51-90C0-0C94C7E58DF1}" type="pres">
      <dgm:prSet presAssocID="{E64A01ED-6207-40CA-8D2A-1876DB0BAB3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08991D9-BE4C-4F16-90CA-27B97AC9E35A}" type="pres">
      <dgm:prSet presAssocID="{E6374E98-6F24-4D3D-A096-68C333A5DEBD}" presName="thickLine" presStyleLbl="alignNode1" presStyleIdx="0" presStyleCnt="1"/>
      <dgm:spPr/>
    </dgm:pt>
    <dgm:pt modelId="{DF4B1D56-4EC1-4906-9620-F3A2CBEF0D3C}" type="pres">
      <dgm:prSet presAssocID="{E6374E98-6F24-4D3D-A096-68C333A5DEBD}" presName="horz1" presStyleCnt="0"/>
      <dgm:spPr/>
    </dgm:pt>
    <dgm:pt modelId="{163EBC65-8514-455C-80AE-30DE071E9D55}" type="pres">
      <dgm:prSet presAssocID="{E6374E98-6F24-4D3D-A096-68C333A5DEBD}" presName="tx1" presStyleLbl="revTx" presStyleIdx="0" presStyleCnt="4"/>
      <dgm:spPr/>
      <dgm:t>
        <a:bodyPr/>
        <a:lstStyle/>
        <a:p>
          <a:endParaRPr lang="ru-RU"/>
        </a:p>
      </dgm:t>
    </dgm:pt>
    <dgm:pt modelId="{0D07F889-CD14-468A-BD7A-F34111960908}" type="pres">
      <dgm:prSet presAssocID="{E6374E98-6F24-4D3D-A096-68C333A5DEBD}" presName="vert1" presStyleCnt="0"/>
      <dgm:spPr/>
    </dgm:pt>
    <dgm:pt modelId="{E4D4E167-3FAA-4499-BCC3-7B75033224C1}" type="pres">
      <dgm:prSet presAssocID="{33595791-CA16-4E18-807D-BA8D42F69040}" presName="vertSpace2a" presStyleCnt="0"/>
      <dgm:spPr/>
    </dgm:pt>
    <dgm:pt modelId="{4E3DAF50-8B1C-4E1B-B8D6-6E4EA7809EA0}" type="pres">
      <dgm:prSet presAssocID="{33595791-CA16-4E18-807D-BA8D42F69040}" presName="horz2" presStyleCnt="0"/>
      <dgm:spPr/>
    </dgm:pt>
    <dgm:pt modelId="{95F7167F-CFE0-44D2-8A86-6FB6A5CA18AD}" type="pres">
      <dgm:prSet presAssocID="{33595791-CA16-4E18-807D-BA8D42F69040}" presName="horzSpace2" presStyleCnt="0"/>
      <dgm:spPr/>
    </dgm:pt>
    <dgm:pt modelId="{7ADA67D5-329B-40A2-90C4-6FC49FA38988}" type="pres">
      <dgm:prSet presAssocID="{33595791-CA16-4E18-807D-BA8D42F69040}" presName="tx2" presStyleLbl="revTx" presStyleIdx="1" presStyleCnt="4"/>
      <dgm:spPr/>
      <dgm:t>
        <a:bodyPr/>
        <a:lstStyle/>
        <a:p>
          <a:endParaRPr lang="ru-RU"/>
        </a:p>
      </dgm:t>
    </dgm:pt>
    <dgm:pt modelId="{9951269C-34E8-4CE9-8089-E5F27E374634}" type="pres">
      <dgm:prSet presAssocID="{33595791-CA16-4E18-807D-BA8D42F69040}" presName="vert2" presStyleCnt="0"/>
      <dgm:spPr/>
    </dgm:pt>
    <dgm:pt modelId="{09ECEFB8-6FE3-447A-A174-BA0E6FD34A63}" type="pres">
      <dgm:prSet presAssocID="{33595791-CA16-4E18-807D-BA8D42F69040}" presName="thinLine2b" presStyleLbl="callout" presStyleIdx="0" presStyleCnt="3"/>
      <dgm:spPr/>
    </dgm:pt>
    <dgm:pt modelId="{58291843-FE2B-4E8E-B524-28068109DE16}" type="pres">
      <dgm:prSet presAssocID="{33595791-CA16-4E18-807D-BA8D42F69040}" presName="vertSpace2b" presStyleCnt="0"/>
      <dgm:spPr/>
    </dgm:pt>
    <dgm:pt modelId="{76D46166-0DD5-4F33-8690-C5E6E6B2C0EB}" type="pres">
      <dgm:prSet presAssocID="{BB957F9D-4463-4006-AA1E-BB2618DA1B95}" presName="horz2" presStyleCnt="0"/>
      <dgm:spPr/>
    </dgm:pt>
    <dgm:pt modelId="{AB8DCF9A-D561-45D8-812E-9367AA557E30}" type="pres">
      <dgm:prSet presAssocID="{BB957F9D-4463-4006-AA1E-BB2618DA1B95}" presName="horzSpace2" presStyleCnt="0"/>
      <dgm:spPr/>
    </dgm:pt>
    <dgm:pt modelId="{03202BF5-4F30-4B0C-9D94-D80E5D28A5F2}" type="pres">
      <dgm:prSet presAssocID="{BB957F9D-4463-4006-AA1E-BB2618DA1B95}" presName="tx2" presStyleLbl="revTx" presStyleIdx="2" presStyleCnt="4"/>
      <dgm:spPr/>
      <dgm:t>
        <a:bodyPr/>
        <a:lstStyle/>
        <a:p>
          <a:endParaRPr lang="ru-RU"/>
        </a:p>
      </dgm:t>
    </dgm:pt>
    <dgm:pt modelId="{415908B0-E923-4BF3-81A4-63815675386B}" type="pres">
      <dgm:prSet presAssocID="{BB957F9D-4463-4006-AA1E-BB2618DA1B95}" presName="vert2" presStyleCnt="0"/>
      <dgm:spPr/>
    </dgm:pt>
    <dgm:pt modelId="{121B035B-4B00-4944-BAA7-B667B01DB93E}" type="pres">
      <dgm:prSet presAssocID="{BB957F9D-4463-4006-AA1E-BB2618DA1B95}" presName="thinLine2b" presStyleLbl="callout" presStyleIdx="1" presStyleCnt="3"/>
      <dgm:spPr/>
    </dgm:pt>
    <dgm:pt modelId="{1A0150DC-6D8A-40F1-BAB4-00CB718ACB7C}" type="pres">
      <dgm:prSet presAssocID="{BB957F9D-4463-4006-AA1E-BB2618DA1B95}" presName="vertSpace2b" presStyleCnt="0"/>
      <dgm:spPr/>
    </dgm:pt>
    <dgm:pt modelId="{CF37725F-CF16-4B8B-84A5-5A46F66BF1E0}" type="pres">
      <dgm:prSet presAssocID="{069DE906-E57B-4C8A-A679-30CB9685E42D}" presName="horz2" presStyleCnt="0"/>
      <dgm:spPr/>
    </dgm:pt>
    <dgm:pt modelId="{95C52179-A729-4DB1-A1F2-CB0FCF99D606}" type="pres">
      <dgm:prSet presAssocID="{069DE906-E57B-4C8A-A679-30CB9685E42D}" presName="horzSpace2" presStyleCnt="0"/>
      <dgm:spPr/>
    </dgm:pt>
    <dgm:pt modelId="{20EA83A5-7271-465A-9842-224A1051771E}" type="pres">
      <dgm:prSet presAssocID="{069DE906-E57B-4C8A-A679-30CB9685E42D}" presName="tx2" presStyleLbl="revTx" presStyleIdx="3" presStyleCnt="4"/>
      <dgm:spPr/>
      <dgm:t>
        <a:bodyPr/>
        <a:lstStyle/>
        <a:p>
          <a:endParaRPr lang="ru-RU"/>
        </a:p>
      </dgm:t>
    </dgm:pt>
    <dgm:pt modelId="{C9BCE705-5485-4DDE-B262-836601BF96CA}" type="pres">
      <dgm:prSet presAssocID="{069DE906-E57B-4C8A-A679-30CB9685E42D}" presName="vert2" presStyleCnt="0"/>
      <dgm:spPr/>
    </dgm:pt>
    <dgm:pt modelId="{9E9B6F45-5F9E-4854-888F-3DD297E6AABE}" type="pres">
      <dgm:prSet presAssocID="{069DE906-E57B-4C8A-A679-30CB9685E42D}" presName="thinLine2b" presStyleLbl="callout" presStyleIdx="2" presStyleCnt="3"/>
      <dgm:spPr/>
    </dgm:pt>
    <dgm:pt modelId="{BFB175AB-4ACC-456A-8F42-B3F08750ECC4}" type="pres">
      <dgm:prSet presAssocID="{069DE906-E57B-4C8A-A679-30CB9685E42D}" presName="vertSpace2b" presStyleCnt="0"/>
      <dgm:spPr/>
    </dgm:pt>
  </dgm:ptLst>
  <dgm:cxnLst>
    <dgm:cxn modelId="{7B5B5742-38C8-4B1E-984C-53F594982A7A}" srcId="{E6374E98-6F24-4D3D-A096-68C333A5DEBD}" destId="{BB957F9D-4463-4006-AA1E-BB2618DA1B95}" srcOrd="1" destOrd="0" parTransId="{83B18D65-F783-47B8-90F4-FE7038590CE2}" sibTransId="{77D6119F-1CFA-484B-9EA7-8E67142B86CA}"/>
    <dgm:cxn modelId="{5F21CA86-70D4-44FF-81BD-B49A7F3010FB}" type="presOf" srcId="{E64A01ED-6207-40CA-8D2A-1876DB0BAB37}" destId="{4F676DD0-417F-4B51-90C0-0C94C7E58DF1}" srcOrd="0" destOrd="0" presId="urn:microsoft.com/office/officeart/2008/layout/LinedList"/>
    <dgm:cxn modelId="{EA4899AF-4038-4C88-8564-C33A883CA212}" srcId="{E64A01ED-6207-40CA-8D2A-1876DB0BAB37}" destId="{E6374E98-6F24-4D3D-A096-68C333A5DEBD}" srcOrd="0" destOrd="0" parTransId="{9C33F377-AA08-407B-835D-F3F1681534E1}" sibTransId="{E215C18D-F9D4-4A9C-BF3E-BEC697D9B931}"/>
    <dgm:cxn modelId="{BBABAC0A-1ACD-4E23-B7B3-AB0B9207DA27}" type="presOf" srcId="{BB957F9D-4463-4006-AA1E-BB2618DA1B95}" destId="{03202BF5-4F30-4B0C-9D94-D80E5D28A5F2}" srcOrd="0" destOrd="0" presId="urn:microsoft.com/office/officeart/2008/layout/LinedList"/>
    <dgm:cxn modelId="{A007B09E-81A6-465F-A451-AD8BE386960D}" srcId="{E6374E98-6F24-4D3D-A096-68C333A5DEBD}" destId="{33595791-CA16-4E18-807D-BA8D42F69040}" srcOrd="0" destOrd="0" parTransId="{5AE43A73-B579-4BDE-8BF3-8D4D0192EF9D}" sibTransId="{098A14A1-BA89-47B5-AD66-3E15D53CD182}"/>
    <dgm:cxn modelId="{515FBD93-5C59-435B-B9E2-1B5AF63591DA}" type="presOf" srcId="{069DE906-E57B-4C8A-A679-30CB9685E42D}" destId="{20EA83A5-7271-465A-9842-224A1051771E}" srcOrd="0" destOrd="0" presId="urn:microsoft.com/office/officeart/2008/layout/LinedList"/>
    <dgm:cxn modelId="{0B486A73-6013-4CBD-8FF8-398B7189C994}" srcId="{E6374E98-6F24-4D3D-A096-68C333A5DEBD}" destId="{069DE906-E57B-4C8A-A679-30CB9685E42D}" srcOrd="2" destOrd="0" parTransId="{DB20CF44-28EB-4F8B-BFC9-D96B28B23766}" sibTransId="{9F36339C-6FD9-44F4-BC68-CE89190F3929}"/>
    <dgm:cxn modelId="{10E2EB96-C02A-4771-87B2-20196F6DA164}" type="presOf" srcId="{E6374E98-6F24-4D3D-A096-68C333A5DEBD}" destId="{163EBC65-8514-455C-80AE-30DE071E9D55}" srcOrd="0" destOrd="0" presId="urn:microsoft.com/office/officeart/2008/layout/LinedList"/>
    <dgm:cxn modelId="{A3D57140-039F-420F-9E3F-653572575E9C}" type="presOf" srcId="{33595791-CA16-4E18-807D-BA8D42F69040}" destId="{7ADA67D5-329B-40A2-90C4-6FC49FA38988}" srcOrd="0" destOrd="0" presId="urn:microsoft.com/office/officeart/2008/layout/LinedList"/>
    <dgm:cxn modelId="{0EDAF2AA-CC1C-4A49-966F-ACA9EB92C25C}" type="presParOf" srcId="{4F676DD0-417F-4B51-90C0-0C94C7E58DF1}" destId="{408991D9-BE4C-4F16-90CA-27B97AC9E35A}" srcOrd="0" destOrd="0" presId="urn:microsoft.com/office/officeart/2008/layout/LinedList"/>
    <dgm:cxn modelId="{BC0E0D0C-3652-4B0A-A784-A21D45AD090F}" type="presParOf" srcId="{4F676DD0-417F-4B51-90C0-0C94C7E58DF1}" destId="{DF4B1D56-4EC1-4906-9620-F3A2CBEF0D3C}" srcOrd="1" destOrd="0" presId="urn:microsoft.com/office/officeart/2008/layout/LinedList"/>
    <dgm:cxn modelId="{D13300D5-7925-4458-9FF5-32EBA5054C95}" type="presParOf" srcId="{DF4B1D56-4EC1-4906-9620-F3A2CBEF0D3C}" destId="{163EBC65-8514-455C-80AE-30DE071E9D55}" srcOrd="0" destOrd="0" presId="urn:microsoft.com/office/officeart/2008/layout/LinedList"/>
    <dgm:cxn modelId="{8A41EBE7-AE81-4190-97AA-BF06249777A3}" type="presParOf" srcId="{DF4B1D56-4EC1-4906-9620-F3A2CBEF0D3C}" destId="{0D07F889-CD14-468A-BD7A-F34111960908}" srcOrd="1" destOrd="0" presId="urn:microsoft.com/office/officeart/2008/layout/LinedList"/>
    <dgm:cxn modelId="{F9CC3C93-8A5D-4744-9654-16A704256546}" type="presParOf" srcId="{0D07F889-CD14-468A-BD7A-F34111960908}" destId="{E4D4E167-3FAA-4499-BCC3-7B75033224C1}" srcOrd="0" destOrd="0" presId="urn:microsoft.com/office/officeart/2008/layout/LinedList"/>
    <dgm:cxn modelId="{6BB7B8EF-9CE5-4679-9B05-BB5CD82D320C}" type="presParOf" srcId="{0D07F889-CD14-468A-BD7A-F34111960908}" destId="{4E3DAF50-8B1C-4E1B-B8D6-6E4EA7809EA0}" srcOrd="1" destOrd="0" presId="urn:microsoft.com/office/officeart/2008/layout/LinedList"/>
    <dgm:cxn modelId="{C918D210-BFA0-438B-B7FA-1379174A500D}" type="presParOf" srcId="{4E3DAF50-8B1C-4E1B-B8D6-6E4EA7809EA0}" destId="{95F7167F-CFE0-44D2-8A86-6FB6A5CA18AD}" srcOrd="0" destOrd="0" presId="urn:microsoft.com/office/officeart/2008/layout/LinedList"/>
    <dgm:cxn modelId="{C24660C6-7D30-4E99-A64E-443463CAEFBC}" type="presParOf" srcId="{4E3DAF50-8B1C-4E1B-B8D6-6E4EA7809EA0}" destId="{7ADA67D5-329B-40A2-90C4-6FC49FA38988}" srcOrd="1" destOrd="0" presId="urn:microsoft.com/office/officeart/2008/layout/LinedList"/>
    <dgm:cxn modelId="{98206657-B4E1-46B0-BC5C-B3C06C2C1A0E}" type="presParOf" srcId="{4E3DAF50-8B1C-4E1B-B8D6-6E4EA7809EA0}" destId="{9951269C-34E8-4CE9-8089-E5F27E374634}" srcOrd="2" destOrd="0" presId="urn:microsoft.com/office/officeart/2008/layout/LinedList"/>
    <dgm:cxn modelId="{4E991F80-7211-4F05-9D06-79DA81825418}" type="presParOf" srcId="{0D07F889-CD14-468A-BD7A-F34111960908}" destId="{09ECEFB8-6FE3-447A-A174-BA0E6FD34A63}" srcOrd="2" destOrd="0" presId="urn:microsoft.com/office/officeart/2008/layout/LinedList"/>
    <dgm:cxn modelId="{1A5783F0-A0D8-4E97-9C0F-9CDF73FBB388}" type="presParOf" srcId="{0D07F889-CD14-468A-BD7A-F34111960908}" destId="{58291843-FE2B-4E8E-B524-28068109DE16}" srcOrd="3" destOrd="0" presId="urn:microsoft.com/office/officeart/2008/layout/LinedList"/>
    <dgm:cxn modelId="{A328AC19-1CA4-4220-A8D5-D2B9BCC497E3}" type="presParOf" srcId="{0D07F889-CD14-468A-BD7A-F34111960908}" destId="{76D46166-0DD5-4F33-8690-C5E6E6B2C0EB}" srcOrd="4" destOrd="0" presId="urn:microsoft.com/office/officeart/2008/layout/LinedList"/>
    <dgm:cxn modelId="{FD67653D-47E5-4E8E-9753-145B2AF5A459}" type="presParOf" srcId="{76D46166-0DD5-4F33-8690-C5E6E6B2C0EB}" destId="{AB8DCF9A-D561-45D8-812E-9367AA557E30}" srcOrd="0" destOrd="0" presId="urn:microsoft.com/office/officeart/2008/layout/LinedList"/>
    <dgm:cxn modelId="{E2B0996C-A6B0-4C5C-948E-E3083A70FCE6}" type="presParOf" srcId="{76D46166-0DD5-4F33-8690-C5E6E6B2C0EB}" destId="{03202BF5-4F30-4B0C-9D94-D80E5D28A5F2}" srcOrd="1" destOrd="0" presId="urn:microsoft.com/office/officeart/2008/layout/LinedList"/>
    <dgm:cxn modelId="{8C3E181B-3354-4E55-9AC4-F9AF75517CAF}" type="presParOf" srcId="{76D46166-0DD5-4F33-8690-C5E6E6B2C0EB}" destId="{415908B0-E923-4BF3-81A4-63815675386B}" srcOrd="2" destOrd="0" presId="urn:microsoft.com/office/officeart/2008/layout/LinedList"/>
    <dgm:cxn modelId="{1FABFC2E-D1C3-46FF-8E76-40BBFFF9302D}" type="presParOf" srcId="{0D07F889-CD14-468A-BD7A-F34111960908}" destId="{121B035B-4B00-4944-BAA7-B667B01DB93E}" srcOrd="5" destOrd="0" presId="urn:microsoft.com/office/officeart/2008/layout/LinedList"/>
    <dgm:cxn modelId="{2DC29803-DA65-4471-9E06-716A9DD9B44F}" type="presParOf" srcId="{0D07F889-CD14-468A-BD7A-F34111960908}" destId="{1A0150DC-6D8A-40F1-BAB4-00CB718ACB7C}" srcOrd="6" destOrd="0" presId="urn:microsoft.com/office/officeart/2008/layout/LinedList"/>
    <dgm:cxn modelId="{FAC8EFDC-6E27-470B-847D-326E4424E675}" type="presParOf" srcId="{0D07F889-CD14-468A-BD7A-F34111960908}" destId="{CF37725F-CF16-4B8B-84A5-5A46F66BF1E0}" srcOrd="7" destOrd="0" presId="urn:microsoft.com/office/officeart/2008/layout/LinedList"/>
    <dgm:cxn modelId="{1AA39D4D-553C-4621-9ED4-B8543461951A}" type="presParOf" srcId="{CF37725F-CF16-4B8B-84A5-5A46F66BF1E0}" destId="{95C52179-A729-4DB1-A1F2-CB0FCF99D606}" srcOrd="0" destOrd="0" presId="urn:microsoft.com/office/officeart/2008/layout/LinedList"/>
    <dgm:cxn modelId="{694A1573-702E-43E2-8281-5FB95252AACD}" type="presParOf" srcId="{CF37725F-CF16-4B8B-84A5-5A46F66BF1E0}" destId="{20EA83A5-7271-465A-9842-224A1051771E}" srcOrd="1" destOrd="0" presId="urn:microsoft.com/office/officeart/2008/layout/LinedList"/>
    <dgm:cxn modelId="{8E4DEAA3-CDBC-441C-BD42-62420C298E8D}" type="presParOf" srcId="{CF37725F-CF16-4B8B-84A5-5A46F66BF1E0}" destId="{C9BCE705-5485-4DDE-B262-836601BF96CA}" srcOrd="2" destOrd="0" presId="urn:microsoft.com/office/officeart/2008/layout/LinedList"/>
    <dgm:cxn modelId="{AF295733-3AE1-4B8D-9FFF-4E5DB52B0F8B}" type="presParOf" srcId="{0D07F889-CD14-468A-BD7A-F34111960908}" destId="{9E9B6F45-5F9E-4854-888F-3DD297E6AABE}" srcOrd="8" destOrd="0" presId="urn:microsoft.com/office/officeart/2008/layout/LinedList"/>
    <dgm:cxn modelId="{6D348A4A-B628-4B7F-9D18-93FF453A22D8}" type="presParOf" srcId="{0D07F889-CD14-468A-BD7A-F34111960908}" destId="{BFB175AB-4ACC-456A-8F42-B3F08750ECC4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4DC52A-6563-4EF3-B23B-95097179B33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2AA9F1-0E1F-4355-9745-D4CB3EC057E8}">
      <dgm:prSet phldrT="[Текст]"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B8221E-17FB-44D0-8DA1-968D225EAF7A}" type="parTrans" cxnId="{1CC268C6-1709-4AA1-B9F3-76C02867F0E0}">
      <dgm:prSet/>
      <dgm:spPr/>
      <dgm:t>
        <a:bodyPr/>
        <a:lstStyle/>
        <a:p>
          <a:endParaRPr lang="ru-RU"/>
        </a:p>
      </dgm:t>
    </dgm:pt>
    <dgm:pt modelId="{9B7C3F4F-99C1-4222-A85B-34C68F100E94}" type="sibTrans" cxnId="{1CC268C6-1709-4AA1-B9F3-76C02867F0E0}">
      <dgm:prSet/>
      <dgm:spPr/>
      <dgm:t>
        <a:bodyPr/>
        <a:lstStyle/>
        <a:p>
          <a:endParaRPr lang="ru-RU"/>
        </a:p>
      </dgm:t>
    </dgm:pt>
    <dgm:pt modelId="{A63540B6-EA22-472E-89CF-31052B879EAF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Гибкое решение: </a:t>
          </a:r>
          <a:r>
            <a:rPr lang="ru-RU" b="1" dirty="0" err="1" smtClean="0">
              <a:solidFill>
                <a:schemeClr val="accent2">
                  <a:lumMod val="75000"/>
                </a:schemeClr>
              </a:solidFill>
              <a:effectLst/>
            </a:rPr>
            <a:t>web</a:t>
          </a:r>
          <a:r>
            <a:rPr lang="ru-RU" dirty="0" smtClean="0"/>
            <a:t>-интерфейс</a:t>
          </a:r>
          <a:endParaRPr lang="ru-RU" dirty="0"/>
        </a:p>
      </dgm:t>
    </dgm:pt>
    <dgm:pt modelId="{67FED709-4015-4C22-ABF6-F9DA631DBAE4}" type="parTrans" cxnId="{D201B142-1997-4592-B8A8-741B7BB5501E}">
      <dgm:prSet/>
      <dgm:spPr/>
      <dgm:t>
        <a:bodyPr/>
        <a:lstStyle/>
        <a:p>
          <a:endParaRPr lang="ru-RU"/>
        </a:p>
      </dgm:t>
    </dgm:pt>
    <dgm:pt modelId="{29A0EB18-3129-4D13-9A37-9BEA97428C64}" type="sibTrans" cxnId="{D201B142-1997-4592-B8A8-741B7BB5501E}">
      <dgm:prSet/>
      <dgm:spPr/>
      <dgm:t>
        <a:bodyPr/>
        <a:lstStyle/>
        <a:p>
          <a:endParaRPr lang="ru-RU"/>
        </a:p>
      </dgm:t>
    </dgm:pt>
    <dgm:pt modelId="{923FD0E2-8CE7-4BA8-AE6C-0066257FCA1E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Многофункциональная система: решение задач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фронт</a:t>
          </a:r>
          <a:r>
            <a:rPr lang="ru-RU" dirty="0" smtClean="0"/>
            <a:t>- и </a:t>
          </a:r>
          <a:r>
            <a:rPr lang="ru-RU" b="1" dirty="0" err="1" smtClean="0">
              <a:solidFill>
                <a:schemeClr val="accent2">
                  <a:lumMod val="75000"/>
                </a:schemeClr>
              </a:solidFill>
              <a:effectLst/>
            </a:rPr>
            <a:t>бэк</a:t>
          </a:r>
          <a:r>
            <a:rPr lang="ru-RU" dirty="0" smtClean="0"/>
            <a:t>-офиса</a:t>
          </a:r>
          <a:endParaRPr lang="ru-RU" dirty="0"/>
        </a:p>
      </dgm:t>
    </dgm:pt>
    <dgm:pt modelId="{DFB172D9-83E5-434F-8196-32BE396FC81E}" type="parTrans" cxnId="{9B9A8105-70F8-4023-A01F-9438BAE4A0AA}">
      <dgm:prSet/>
      <dgm:spPr/>
      <dgm:t>
        <a:bodyPr/>
        <a:lstStyle/>
        <a:p>
          <a:endParaRPr lang="ru-RU"/>
        </a:p>
      </dgm:t>
    </dgm:pt>
    <dgm:pt modelId="{B08CB412-1C4B-4BC4-82FE-EAFE5E6C7B56}" type="sibTrans" cxnId="{9B9A8105-70F8-4023-A01F-9438BAE4A0AA}">
      <dgm:prSet/>
      <dgm:spPr/>
      <dgm:t>
        <a:bodyPr/>
        <a:lstStyle/>
        <a:p>
          <a:endParaRPr lang="ru-RU"/>
        </a:p>
      </dgm:t>
    </dgm:pt>
    <dgm:pt modelId="{83FD906E-AF28-4BA9-883A-E52D0785F5DF}">
      <dgm:prSet phldrT="[Текст]"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Функционал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60E5EA-86EE-464C-8CA4-6995D3AC5B49}" type="parTrans" cxnId="{78D06FF1-68D4-434C-8D0E-1348EF790CAC}">
      <dgm:prSet/>
      <dgm:spPr/>
      <dgm:t>
        <a:bodyPr/>
        <a:lstStyle/>
        <a:p>
          <a:endParaRPr lang="ru-RU"/>
        </a:p>
      </dgm:t>
    </dgm:pt>
    <dgm:pt modelId="{57923DA6-61A9-48B4-ACC9-64044617717E}" type="sibTrans" cxnId="{78D06FF1-68D4-434C-8D0E-1348EF790CAC}">
      <dgm:prSet/>
      <dgm:spPr/>
      <dgm:t>
        <a:bodyPr/>
        <a:lstStyle/>
        <a:p>
          <a:endParaRPr lang="ru-RU"/>
        </a:p>
      </dgm:t>
    </dgm:pt>
    <dgm:pt modelId="{056236B9-5D2B-4FCF-95F0-C05AE575C249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Чат </a:t>
          </a:r>
          <a:r>
            <a:rPr lang="ru-RU" dirty="0" smtClean="0"/>
            <a:t>между участниками системы</a:t>
          </a:r>
          <a:endParaRPr lang="ru-RU" dirty="0"/>
        </a:p>
      </dgm:t>
    </dgm:pt>
    <dgm:pt modelId="{1F771C10-6F3C-4AAC-9329-3C77F363A201}" type="parTrans" cxnId="{0C780230-7894-442F-A8B7-9113A2F8C478}">
      <dgm:prSet/>
      <dgm:spPr/>
      <dgm:t>
        <a:bodyPr/>
        <a:lstStyle/>
        <a:p>
          <a:endParaRPr lang="ru-RU"/>
        </a:p>
      </dgm:t>
    </dgm:pt>
    <dgm:pt modelId="{9F2E1579-7A4C-4356-8D79-7138E6D06DCF}" type="sibTrans" cxnId="{0C780230-7894-442F-A8B7-9113A2F8C478}">
      <dgm:prSet/>
      <dgm:spPr/>
      <dgm:t>
        <a:bodyPr/>
        <a:lstStyle/>
        <a:p>
          <a:endParaRPr lang="ru-RU"/>
        </a:p>
      </dgm:t>
    </dgm:pt>
    <dgm:pt modelId="{A512D60E-1CE9-4AF2-8AB2-6917ACA3D1EE}">
      <dgm:prSet phldrT="[Текст]"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Режимы и инструменты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77A079-9CA4-4539-BCAA-747F5B8ED879}" type="parTrans" cxnId="{FEC8860A-4632-4008-9D15-B39AC723EC0D}">
      <dgm:prSet/>
      <dgm:spPr/>
      <dgm:t>
        <a:bodyPr/>
        <a:lstStyle/>
        <a:p>
          <a:endParaRPr lang="ru-RU"/>
        </a:p>
      </dgm:t>
    </dgm:pt>
    <dgm:pt modelId="{FA5485DE-030F-450A-9A62-A7C37B265877}" type="sibTrans" cxnId="{FEC8860A-4632-4008-9D15-B39AC723EC0D}">
      <dgm:prSet/>
      <dgm:spPr/>
      <dgm:t>
        <a:bodyPr/>
        <a:lstStyle/>
        <a:p>
          <a:endParaRPr lang="ru-RU"/>
        </a:p>
      </dgm:t>
    </dgm:pt>
    <dgm:pt modelId="{90FD4D6A-69C0-4C08-A1A9-092AA0BEE00E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Котировки в разных валютах</a:t>
          </a:r>
          <a:endParaRPr lang="ru-RU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3A106FF6-BCE5-4F38-935E-FB41AD304D13}" type="parTrans" cxnId="{E8BF5A1F-2CC5-4B1F-BA94-B6BD694131FA}">
      <dgm:prSet/>
      <dgm:spPr/>
      <dgm:t>
        <a:bodyPr/>
        <a:lstStyle/>
        <a:p>
          <a:endParaRPr lang="ru-RU"/>
        </a:p>
      </dgm:t>
    </dgm:pt>
    <dgm:pt modelId="{28BBEEDB-AD09-4716-894B-9003A659CF5B}" type="sibTrans" cxnId="{E8BF5A1F-2CC5-4B1F-BA94-B6BD694131FA}">
      <dgm:prSet/>
      <dgm:spPr/>
      <dgm:t>
        <a:bodyPr/>
        <a:lstStyle/>
        <a:p>
          <a:endParaRPr lang="ru-RU"/>
        </a:p>
      </dgm:t>
    </dgm:pt>
    <dgm:pt modelId="{F7581CD6-8B04-4B72-B8B9-5911E8C7D38E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Двуязычный интерфейс</a:t>
          </a:r>
          <a:endParaRPr lang="ru-RU" dirty="0"/>
        </a:p>
      </dgm:t>
    </dgm:pt>
    <dgm:pt modelId="{4630BB69-71B9-4192-8F0F-F64515721E4D}" type="parTrans" cxnId="{1460B9BB-F433-4991-80E3-BC29D49A1F44}">
      <dgm:prSet/>
      <dgm:spPr/>
      <dgm:t>
        <a:bodyPr/>
        <a:lstStyle/>
        <a:p>
          <a:endParaRPr lang="ru-RU"/>
        </a:p>
      </dgm:t>
    </dgm:pt>
    <dgm:pt modelId="{7D23AA30-5A84-4F9D-A7C3-7AFC356A5FF9}" type="sibTrans" cxnId="{1460B9BB-F433-4991-80E3-BC29D49A1F44}">
      <dgm:prSet/>
      <dgm:spPr/>
      <dgm:t>
        <a:bodyPr/>
        <a:lstStyle/>
        <a:p>
          <a:endParaRPr lang="ru-RU"/>
        </a:p>
      </dgm:t>
    </dgm:pt>
    <dgm:pt modelId="{D24BF92B-96B3-421D-A2DB-3C105B62302C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Параметры безопасности: контроль доступа и полномочий, логирование операций</a:t>
          </a:r>
          <a:endParaRPr lang="ru-RU" dirty="0"/>
        </a:p>
      </dgm:t>
    </dgm:pt>
    <dgm:pt modelId="{41C3E09E-E023-42ED-9989-F375C4964726}" type="parTrans" cxnId="{62FC8AEC-CFED-4F91-A759-E59E36CB45F0}">
      <dgm:prSet/>
      <dgm:spPr/>
      <dgm:t>
        <a:bodyPr/>
        <a:lstStyle/>
        <a:p>
          <a:endParaRPr lang="ru-RU"/>
        </a:p>
      </dgm:t>
    </dgm:pt>
    <dgm:pt modelId="{EA61637C-8106-4A19-B52D-D3FFD48D27EF}" type="sibTrans" cxnId="{62FC8AEC-CFED-4F91-A759-E59E36CB45F0}">
      <dgm:prSet/>
      <dgm:spPr/>
      <dgm:t>
        <a:bodyPr/>
        <a:lstStyle/>
        <a:p>
          <a:endParaRPr lang="ru-RU"/>
        </a:p>
      </dgm:t>
    </dgm:pt>
    <dgm:pt modelId="{42C3DF02-D1BC-4DE4-9FA1-6AF48F7637BB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Просмотр и подача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котировок</a:t>
          </a:r>
          <a:endParaRPr lang="ru-RU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04CF1D19-3C38-4526-9826-BAB1A21C6BCD}" type="parTrans" cxnId="{8052CABF-D1A7-4861-BB3E-52D9E75A9506}">
      <dgm:prSet/>
      <dgm:spPr/>
      <dgm:t>
        <a:bodyPr/>
        <a:lstStyle/>
        <a:p>
          <a:endParaRPr lang="ru-RU"/>
        </a:p>
      </dgm:t>
    </dgm:pt>
    <dgm:pt modelId="{538B9082-3285-499A-916E-A3E8428AB92D}" type="sibTrans" cxnId="{8052CABF-D1A7-4861-BB3E-52D9E75A9506}">
      <dgm:prSet/>
      <dgm:spPr/>
      <dgm:t>
        <a:bodyPr/>
        <a:lstStyle/>
        <a:p>
          <a:endParaRPr lang="ru-RU"/>
        </a:p>
      </dgm:t>
    </dgm:pt>
    <dgm:pt modelId="{A80583E8-C076-43B0-B688-F2B25E7904AE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Управление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лимитами</a:t>
          </a:r>
          <a:endParaRPr lang="ru-RU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C37D190A-B271-4570-827D-694118D9BC72}" type="parTrans" cxnId="{F269F2DC-70C5-4EB9-A719-8F5C324BC8F2}">
      <dgm:prSet/>
      <dgm:spPr/>
      <dgm:t>
        <a:bodyPr/>
        <a:lstStyle/>
        <a:p>
          <a:endParaRPr lang="ru-RU"/>
        </a:p>
      </dgm:t>
    </dgm:pt>
    <dgm:pt modelId="{4853C616-7F25-47C8-9680-FC20C54C5CE8}" type="sibTrans" cxnId="{F269F2DC-70C5-4EB9-A719-8F5C324BC8F2}">
      <dgm:prSet/>
      <dgm:spPr/>
      <dgm:t>
        <a:bodyPr/>
        <a:lstStyle/>
        <a:p>
          <a:endParaRPr lang="ru-RU"/>
        </a:p>
      </dgm:t>
    </dgm:pt>
    <dgm:pt modelId="{53ED05AB-F048-4A6E-98CA-4831BA7C5429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/>
            <a:t>Формирование тикета </a:t>
          </a:r>
          <a:r>
            <a:rPr lang="ru-RU" b="1" dirty="0">
              <a:solidFill>
                <a:schemeClr val="accent2">
                  <a:lumMod val="75000"/>
                </a:schemeClr>
              </a:solidFill>
              <a:effectLst/>
            </a:rPr>
            <a:t>сделки</a:t>
          </a:r>
        </a:p>
      </dgm:t>
    </dgm:pt>
    <dgm:pt modelId="{9E623B8E-127F-4782-AE52-E355C3A1B08E}" type="parTrans" cxnId="{CE32ECD7-64D7-47C4-8761-71801ED73CC4}">
      <dgm:prSet/>
      <dgm:spPr/>
      <dgm:t>
        <a:bodyPr/>
        <a:lstStyle/>
        <a:p>
          <a:endParaRPr lang="ru-RU"/>
        </a:p>
      </dgm:t>
    </dgm:pt>
    <dgm:pt modelId="{34C57F39-DB7F-4BAD-A57A-CD99CFC87631}" type="sibTrans" cxnId="{CE32ECD7-64D7-47C4-8761-71801ED73CC4}">
      <dgm:prSet/>
      <dgm:spPr/>
      <dgm:t>
        <a:bodyPr/>
        <a:lstStyle/>
        <a:p>
          <a:endParaRPr lang="ru-RU"/>
        </a:p>
      </dgm:t>
    </dgm:pt>
    <dgm:pt modelId="{67DFC612-3936-4B1C-BB77-D807E638C4A1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/>
            <a:t>Система </a:t>
          </a:r>
          <a:r>
            <a:rPr lang="ru-RU" b="1" dirty="0">
              <a:solidFill>
                <a:schemeClr val="accent2">
                  <a:lumMod val="75000"/>
                </a:schemeClr>
              </a:solidFill>
              <a:effectLst/>
            </a:rPr>
            <a:t>алертов</a:t>
          </a:r>
        </a:p>
      </dgm:t>
    </dgm:pt>
    <dgm:pt modelId="{D3CF3CB5-FCFE-44CA-A44F-10C7CC00AD1F}" type="parTrans" cxnId="{60DFCC8E-C653-4F4D-BAFF-273B8C4574F2}">
      <dgm:prSet/>
      <dgm:spPr/>
      <dgm:t>
        <a:bodyPr/>
        <a:lstStyle/>
        <a:p>
          <a:endParaRPr lang="ru-RU"/>
        </a:p>
      </dgm:t>
    </dgm:pt>
    <dgm:pt modelId="{EC4D044B-77F9-4058-8F45-88D3D0FD7D2C}" type="sibTrans" cxnId="{60DFCC8E-C653-4F4D-BAFF-273B8C4574F2}">
      <dgm:prSet/>
      <dgm:spPr/>
      <dgm:t>
        <a:bodyPr/>
        <a:lstStyle/>
        <a:p>
          <a:endParaRPr lang="ru-RU"/>
        </a:p>
      </dgm:t>
    </dgm:pt>
    <dgm:pt modelId="{0C7F51F2-F878-4F29-BE51-EC931C33D5F8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Заключение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электронных договоров</a:t>
          </a:r>
          <a:endParaRPr lang="ru-RU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02646867-59E5-4A96-BB6F-1432468D3A19}" type="parTrans" cxnId="{5BBB9689-CCFD-4E41-89E0-87108F2E57F7}">
      <dgm:prSet/>
      <dgm:spPr/>
      <dgm:t>
        <a:bodyPr/>
        <a:lstStyle/>
        <a:p>
          <a:endParaRPr lang="ru-RU"/>
        </a:p>
      </dgm:t>
    </dgm:pt>
    <dgm:pt modelId="{09DC7228-A48F-4980-B47E-145190FA3E00}" type="sibTrans" cxnId="{5BBB9689-CCFD-4E41-89E0-87108F2E57F7}">
      <dgm:prSet/>
      <dgm:spPr/>
      <dgm:t>
        <a:bodyPr/>
        <a:lstStyle/>
        <a:p>
          <a:endParaRPr lang="ru-RU"/>
        </a:p>
      </dgm:t>
    </dgm:pt>
    <dgm:pt modelId="{AFD3C098-150B-4D34-9CDB-6C5921848E30}">
      <dgm:prSet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</a:t>
          </a:r>
        </a:p>
      </dgm:t>
    </dgm:pt>
    <dgm:pt modelId="{0C6A2527-2FDE-4A05-A808-B5049EE514FF}" type="parTrans" cxnId="{399F6743-DEA0-41F8-8400-ACAFE449A747}">
      <dgm:prSet/>
      <dgm:spPr/>
      <dgm:t>
        <a:bodyPr/>
        <a:lstStyle/>
        <a:p>
          <a:endParaRPr lang="ru-RU"/>
        </a:p>
      </dgm:t>
    </dgm:pt>
    <dgm:pt modelId="{D1330ADA-4C7E-4EF3-BB48-DF934DAC9A78}" type="sibTrans" cxnId="{399F6743-DEA0-41F8-8400-ACAFE449A747}">
      <dgm:prSet/>
      <dgm:spPr/>
      <dgm:t>
        <a:bodyPr/>
        <a:lstStyle/>
        <a:p>
          <a:endParaRPr lang="ru-RU"/>
        </a:p>
      </dgm:t>
    </dgm:pt>
    <dgm:pt modelId="{CB85B653-C3E9-4BE7-B038-BBEA7A4A6912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Возможности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интеграции с внутренними системами</a:t>
          </a:r>
        </a:p>
      </dgm:t>
    </dgm:pt>
    <dgm:pt modelId="{CAFF42DF-1297-400C-8223-B882A604DD2A}" type="parTrans" cxnId="{CA117624-2EF9-4906-AC5A-0D907940B6F5}">
      <dgm:prSet/>
      <dgm:spPr/>
      <dgm:t>
        <a:bodyPr/>
        <a:lstStyle/>
        <a:p>
          <a:endParaRPr lang="ru-RU"/>
        </a:p>
      </dgm:t>
    </dgm:pt>
    <dgm:pt modelId="{1A8333FC-CD32-4DA6-B8FA-D70B874D0160}" type="sibTrans" cxnId="{CA117624-2EF9-4906-AC5A-0D907940B6F5}">
      <dgm:prSet/>
      <dgm:spPr/>
      <dgm:t>
        <a:bodyPr/>
        <a:lstStyle/>
        <a:p>
          <a:endParaRPr lang="ru-RU"/>
        </a:p>
      </dgm:t>
    </dgm:pt>
    <dgm:pt modelId="{216043DA-7B38-41B7-8204-B0F5777C88D8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Справочники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контрагентов</a:t>
          </a:r>
          <a:endParaRPr lang="ru-RU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386E9B4F-E872-432B-8A01-DE555F30AC6D}" type="parTrans" cxnId="{EC77FEA4-8BB3-4F1E-8E7F-4BA29378B288}">
      <dgm:prSet/>
      <dgm:spPr/>
      <dgm:t>
        <a:bodyPr/>
        <a:lstStyle/>
        <a:p>
          <a:endParaRPr lang="ru-RU"/>
        </a:p>
      </dgm:t>
    </dgm:pt>
    <dgm:pt modelId="{54A2E008-7859-42AC-A51D-D4504F072A6D}" type="sibTrans" cxnId="{EC77FEA4-8BB3-4F1E-8E7F-4BA29378B288}">
      <dgm:prSet/>
      <dgm:spPr/>
      <dgm:t>
        <a:bodyPr/>
        <a:lstStyle/>
        <a:p>
          <a:endParaRPr lang="ru-RU"/>
        </a:p>
      </dgm:t>
    </dgm:pt>
    <dgm:pt modelId="{D7D79D78-1CF2-482E-9395-2FE37A27C3E3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Расчетные схемы,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платежные инструкции</a:t>
          </a:r>
          <a:endParaRPr lang="ru-RU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4A4439D8-E56E-4586-AB58-EE66951B0E65}" type="parTrans" cxnId="{B247398B-34F7-454F-AB13-1F4FB830D15A}">
      <dgm:prSet/>
      <dgm:spPr/>
      <dgm:t>
        <a:bodyPr/>
        <a:lstStyle/>
        <a:p>
          <a:endParaRPr lang="ru-RU"/>
        </a:p>
      </dgm:t>
    </dgm:pt>
    <dgm:pt modelId="{4FA9B61B-10E5-45FD-8BAA-3D87B6F0FDED}" type="sibTrans" cxnId="{B247398B-34F7-454F-AB13-1F4FB830D15A}">
      <dgm:prSet/>
      <dgm:spPr/>
      <dgm:t>
        <a:bodyPr/>
        <a:lstStyle/>
        <a:p>
          <a:endParaRPr lang="ru-RU"/>
        </a:p>
      </dgm:t>
    </dgm:pt>
    <dgm:pt modelId="{4F958A76-18A6-45D7-AA62-5B8F7727643B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Экспорт данных </a:t>
          </a:r>
          <a:r>
            <a:rPr lang="ru-RU" dirty="0" smtClean="0"/>
            <a:t>в различных форматах</a:t>
          </a:r>
        </a:p>
      </dgm:t>
    </dgm:pt>
    <dgm:pt modelId="{D646A67F-188C-48D9-AE19-693373467AEB}" type="parTrans" cxnId="{955CA418-1727-4B51-BE59-EFEBA7427524}">
      <dgm:prSet/>
      <dgm:spPr/>
      <dgm:t>
        <a:bodyPr/>
        <a:lstStyle/>
        <a:p>
          <a:endParaRPr lang="ru-RU"/>
        </a:p>
      </dgm:t>
    </dgm:pt>
    <dgm:pt modelId="{39CAC56E-FDAA-437A-9B04-E3D9E4C72F34}" type="sibTrans" cxnId="{955CA418-1727-4B51-BE59-EFEBA7427524}">
      <dgm:prSet/>
      <dgm:spPr/>
      <dgm:t>
        <a:bodyPr/>
        <a:lstStyle/>
        <a:p>
          <a:endParaRPr lang="ru-RU"/>
        </a:p>
      </dgm:t>
    </dgm:pt>
    <dgm:pt modelId="{207D0BC9-DBB6-4E50-930E-44DBBB81AE55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Система управления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рисками и лимитами</a:t>
          </a:r>
        </a:p>
      </dgm:t>
    </dgm:pt>
    <dgm:pt modelId="{3A78D12D-6A39-419A-A0EE-B4F3323ADB61}" type="parTrans" cxnId="{40D48628-27FD-4689-A313-1C16B2C4C4FA}">
      <dgm:prSet/>
      <dgm:spPr/>
      <dgm:t>
        <a:bodyPr/>
        <a:lstStyle/>
        <a:p>
          <a:endParaRPr lang="ru-RU"/>
        </a:p>
      </dgm:t>
    </dgm:pt>
    <dgm:pt modelId="{76AFA520-7466-4AA5-919F-4A9D17D7B3ED}" type="sibTrans" cxnId="{40D48628-27FD-4689-A313-1C16B2C4C4FA}">
      <dgm:prSet/>
      <dgm:spPr/>
      <dgm:t>
        <a:bodyPr/>
        <a:lstStyle/>
        <a:p>
          <a:endParaRPr lang="ru-RU"/>
        </a:p>
      </dgm:t>
    </dgm:pt>
    <dgm:pt modelId="{EC132133-1BA0-43CB-A7BF-87C32B3EE702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Формирование договора в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электронной</a:t>
          </a:r>
          <a:r>
            <a:rPr lang="ru-RU" dirty="0" smtClean="0"/>
            <a:t> и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бумажной</a:t>
          </a:r>
          <a:r>
            <a:rPr lang="ru-RU" dirty="0" smtClean="0"/>
            <a:t> форме</a:t>
          </a:r>
        </a:p>
      </dgm:t>
    </dgm:pt>
    <dgm:pt modelId="{65021883-CFBF-4C66-9DD1-1062A0449F9E}" type="parTrans" cxnId="{22B956BE-D3B3-4F90-9EE3-4362EF27BAE2}">
      <dgm:prSet/>
      <dgm:spPr/>
      <dgm:t>
        <a:bodyPr/>
        <a:lstStyle/>
        <a:p>
          <a:endParaRPr lang="ru-RU"/>
        </a:p>
      </dgm:t>
    </dgm:pt>
    <dgm:pt modelId="{3E4591F1-1EA6-4138-B185-034F891C03D4}" type="sibTrans" cxnId="{22B956BE-D3B3-4F90-9EE3-4362EF27BAE2}">
      <dgm:prSet/>
      <dgm:spPr/>
      <dgm:t>
        <a:bodyPr/>
        <a:lstStyle/>
        <a:p>
          <a:endParaRPr lang="ru-RU"/>
        </a:p>
      </dgm:t>
    </dgm:pt>
    <dgm:pt modelId="{F5F64873-AF74-4CE4-8291-C9010B103FDD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Режим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переговоров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dirty="0" smtClean="0"/>
            <a:t>(из стакана и доски котировок)</a:t>
          </a:r>
          <a:endParaRPr lang="ru-RU" b="1" dirty="0" smtClean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CFB7A27A-39F1-4EB9-9353-D0B348397FE9}" type="parTrans" cxnId="{02C89687-1AC6-4F73-AF29-6358817F0BE6}">
      <dgm:prSet/>
      <dgm:spPr/>
      <dgm:t>
        <a:bodyPr/>
        <a:lstStyle/>
        <a:p>
          <a:endParaRPr lang="ru-RU"/>
        </a:p>
      </dgm:t>
    </dgm:pt>
    <dgm:pt modelId="{3A03C650-2315-4372-91D8-587BE890F7DB}" type="sibTrans" cxnId="{02C89687-1AC6-4F73-AF29-6358817F0BE6}">
      <dgm:prSet/>
      <dgm:spPr/>
      <dgm:t>
        <a:bodyPr/>
        <a:lstStyle/>
        <a:p>
          <a:endParaRPr lang="ru-RU"/>
        </a:p>
      </dgm:t>
    </dgm:pt>
    <dgm:pt modelId="{C54A060B-C3E1-490A-A42C-04DACCCB7EFA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адресные</a:t>
          </a:r>
          <a:r>
            <a:rPr lang="ru-RU" dirty="0" smtClean="0"/>
            <a:t> котировки (в доске котировок) -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любая валюта / произвольный срок</a:t>
          </a:r>
        </a:p>
      </dgm:t>
    </dgm:pt>
    <dgm:pt modelId="{B17F3B0A-8877-4DFD-9954-863E60BB3A2A}" type="parTrans" cxnId="{23B4C731-C133-4942-A232-DCBD93BEBFE4}">
      <dgm:prSet/>
      <dgm:spPr/>
      <dgm:t>
        <a:bodyPr/>
        <a:lstStyle/>
        <a:p>
          <a:endParaRPr lang="ru-RU"/>
        </a:p>
      </dgm:t>
    </dgm:pt>
    <dgm:pt modelId="{706F3070-7469-40C2-9E1D-1DCE49A3830D}" type="sibTrans" cxnId="{23B4C731-C133-4942-A232-DCBD93BEBFE4}">
      <dgm:prSet/>
      <dgm:spPr/>
      <dgm:t>
        <a:bodyPr/>
        <a:lstStyle/>
        <a:p>
          <a:endParaRPr lang="ru-RU"/>
        </a:p>
      </dgm:t>
    </dgm:pt>
    <dgm:pt modelId="{39CC89A2-167E-4C86-8892-32683D89228C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Безадресные </a:t>
          </a:r>
          <a:r>
            <a:rPr lang="ru-RU" b="0" dirty="0" smtClean="0">
              <a:solidFill>
                <a:schemeClr val="tx1"/>
              </a:solidFill>
              <a:effectLst/>
            </a:rPr>
            <a:t>заявки в форме очереди заявок</a:t>
          </a:r>
        </a:p>
      </dgm:t>
    </dgm:pt>
    <dgm:pt modelId="{020A6C30-CCDF-453C-BAFC-037EF3AF3347}" type="parTrans" cxnId="{88CC0754-9913-4415-A566-ED020CE162F3}">
      <dgm:prSet/>
      <dgm:spPr/>
      <dgm:t>
        <a:bodyPr/>
        <a:lstStyle/>
        <a:p>
          <a:endParaRPr lang="ru-RU"/>
        </a:p>
      </dgm:t>
    </dgm:pt>
    <dgm:pt modelId="{CBA5D07A-0DD9-449C-B572-A24F6FA5859C}" type="sibTrans" cxnId="{88CC0754-9913-4415-A566-ED020CE162F3}">
      <dgm:prSet/>
      <dgm:spPr/>
      <dgm:t>
        <a:bodyPr/>
        <a:lstStyle/>
        <a:p>
          <a:endParaRPr lang="ru-RU"/>
        </a:p>
      </dgm:t>
    </dgm:pt>
    <dgm:pt modelId="{EE8D4557-7EBD-43CC-AD15-3063AB3106C9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Переговорные </a:t>
          </a:r>
          <a:r>
            <a:rPr lang="ru-RU" b="0" dirty="0" smtClean="0">
              <a:solidFill>
                <a:schemeClr val="tx1"/>
              </a:solidFill>
              <a:effectLst/>
            </a:rPr>
            <a:t>котировки</a:t>
          </a:r>
        </a:p>
      </dgm:t>
    </dgm:pt>
    <dgm:pt modelId="{86CE2E16-35D3-4750-8B41-F0F9FD757147}" type="parTrans" cxnId="{51F56200-F8B0-4332-B412-14B7E088B7BD}">
      <dgm:prSet/>
      <dgm:spPr/>
      <dgm:t>
        <a:bodyPr/>
        <a:lstStyle/>
        <a:p>
          <a:endParaRPr lang="ru-RU"/>
        </a:p>
      </dgm:t>
    </dgm:pt>
    <dgm:pt modelId="{2E45F06D-24EF-445E-B735-84C2639C4A50}" type="sibTrans" cxnId="{51F56200-F8B0-4332-B412-14B7E088B7BD}">
      <dgm:prSet/>
      <dgm:spPr/>
      <dgm:t>
        <a:bodyPr/>
        <a:lstStyle/>
        <a:p>
          <a:endParaRPr lang="ru-RU"/>
        </a:p>
      </dgm:t>
    </dgm:pt>
    <dgm:pt modelId="{CA0C49C0-D8C8-4297-8472-A4E4E98A07B0}">
      <dgm:prSet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40000"/>
              <a:lumOff val="6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акцепт котировок (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стакан</a:t>
          </a:r>
          <a:r>
            <a:rPr lang="ru-RU" dirty="0" smtClean="0"/>
            <a:t> и 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</a:rPr>
            <a:t>доска</a:t>
          </a:r>
          <a:r>
            <a:rPr lang="ru-RU" dirty="0" smtClean="0"/>
            <a:t> котировок, с контролем лимитов)</a:t>
          </a:r>
          <a:endParaRPr lang="ru-RU" b="1" dirty="0" smtClean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8D65F1F4-5CEA-43CE-94E9-7809E55DD7A2}" type="parTrans" cxnId="{BCF38FA8-D42E-4906-9674-E13B2B77E933}">
      <dgm:prSet/>
      <dgm:spPr/>
      <dgm:t>
        <a:bodyPr/>
        <a:lstStyle/>
        <a:p>
          <a:endParaRPr lang="ru-RU"/>
        </a:p>
      </dgm:t>
    </dgm:pt>
    <dgm:pt modelId="{64BE1E8B-BA25-490D-BB47-D0830BAAC160}" type="sibTrans" cxnId="{BCF38FA8-D42E-4906-9674-E13B2B77E933}">
      <dgm:prSet/>
      <dgm:spPr/>
      <dgm:t>
        <a:bodyPr/>
        <a:lstStyle/>
        <a:p>
          <a:endParaRPr lang="ru-RU"/>
        </a:p>
      </dgm:t>
    </dgm:pt>
    <dgm:pt modelId="{AE83B046-CCDB-48C7-9A5F-58DFF9088620}" type="pres">
      <dgm:prSet presAssocID="{3C4DC52A-6563-4EF3-B23B-95097179B3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C74B00-4025-4E81-B6F6-959086009936}" type="pres">
      <dgm:prSet presAssocID="{342AA9F1-0E1F-4355-9745-D4CB3EC057E8}" presName="composite" presStyleCnt="0"/>
      <dgm:spPr/>
    </dgm:pt>
    <dgm:pt modelId="{FC0C00AD-CE7C-4C55-B04D-680827467253}" type="pres">
      <dgm:prSet presAssocID="{342AA9F1-0E1F-4355-9745-D4CB3EC057E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3A5F4-18DB-4A8F-9A69-5C6FF06FB2F3}" type="pres">
      <dgm:prSet presAssocID="{342AA9F1-0E1F-4355-9745-D4CB3EC057E8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ECDE6-8A1C-4C71-9136-810246144775}" type="pres">
      <dgm:prSet presAssocID="{9B7C3F4F-99C1-4222-A85B-34C68F100E94}" presName="space" presStyleCnt="0"/>
      <dgm:spPr/>
    </dgm:pt>
    <dgm:pt modelId="{4CC306DB-35EB-4E64-8480-203D2AD547AB}" type="pres">
      <dgm:prSet presAssocID="{83FD906E-AF28-4BA9-883A-E52D0785F5DF}" presName="composite" presStyleCnt="0"/>
      <dgm:spPr/>
    </dgm:pt>
    <dgm:pt modelId="{5EF9A3AD-540D-4573-B765-6E8064B37992}" type="pres">
      <dgm:prSet presAssocID="{83FD906E-AF28-4BA9-883A-E52D0785F5DF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007C0-4F8B-45D1-8B91-523831E40ACF}" type="pres">
      <dgm:prSet presAssocID="{83FD906E-AF28-4BA9-883A-E52D0785F5DF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3027E-DF95-450B-B6B0-13AC8048742F}" type="pres">
      <dgm:prSet presAssocID="{57923DA6-61A9-48B4-ACC9-64044617717E}" presName="space" presStyleCnt="0"/>
      <dgm:spPr/>
    </dgm:pt>
    <dgm:pt modelId="{C61E5E4B-09F6-42C8-A9CA-E31720A7F581}" type="pres">
      <dgm:prSet presAssocID="{A512D60E-1CE9-4AF2-8AB2-6917ACA3D1EE}" presName="composite" presStyleCnt="0"/>
      <dgm:spPr/>
    </dgm:pt>
    <dgm:pt modelId="{DB59D407-0A00-4AA2-B3BF-143EED7D7295}" type="pres">
      <dgm:prSet presAssocID="{A512D60E-1CE9-4AF2-8AB2-6917ACA3D1E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626B5-DD71-43DD-AB33-1205B9671445}" type="pres">
      <dgm:prSet presAssocID="{A512D60E-1CE9-4AF2-8AB2-6917ACA3D1EE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CCB8E9-7AF1-475D-AC8E-52A990B2402F}" type="pres">
      <dgm:prSet presAssocID="{FA5485DE-030F-450A-9A62-A7C37B265877}" presName="space" presStyleCnt="0"/>
      <dgm:spPr/>
    </dgm:pt>
    <dgm:pt modelId="{87598267-4C8A-4906-B8C0-1113D463AA8A}" type="pres">
      <dgm:prSet presAssocID="{AFD3C098-150B-4D34-9CDB-6C5921848E30}" presName="composite" presStyleCnt="0"/>
      <dgm:spPr/>
    </dgm:pt>
    <dgm:pt modelId="{D11B3275-546E-4717-A5C3-2F2A44313B16}" type="pres">
      <dgm:prSet presAssocID="{AFD3C098-150B-4D34-9CDB-6C5921848E3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59FE0-E78F-44E6-93F0-42B0334E44EF}" type="pres">
      <dgm:prSet presAssocID="{AFD3C098-150B-4D34-9CDB-6C5921848E30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60B9BB-F433-4991-80E3-BC29D49A1F44}" srcId="{342AA9F1-0E1F-4355-9745-D4CB3EC057E8}" destId="{F7581CD6-8B04-4B72-B8B9-5911E8C7D38E}" srcOrd="2" destOrd="0" parTransId="{4630BB69-71B9-4192-8F0F-F64515721E4D}" sibTransId="{7D23AA30-5A84-4F9D-A7C3-7AFC356A5FF9}"/>
    <dgm:cxn modelId="{8052CABF-D1A7-4861-BB3E-52D9E75A9506}" srcId="{83FD906E-AF28-4BA9-883A-E52D0785F5DF}" destId="{42C3DF02-D1BC-4DE4-9FA1-6AF48F7637BB}" srcOrd="1" destOrd="0" parTransId="{04CF1D19-3C38-4526-9826-BAB1A21C6BCD}" sibTransId="{538B9082-3285-499A-916E-A3E8428AB92D}"/>
    <dgm:cxn modelId="{1D5118B3-ABEA-4E6F-B865-2F5A66182930}" type="presOf" srcId="{83FD906E-AF28-4BA9-883A-E52D0785F5DF}" destId="{5EF9A3AD-540D-4573-B765-6E8064B37992}" srcOrd="0" destOrd="0" presId="urn:microsoft.com/office/officeart/2005/8/layout/hList1"/>
    <dgm:cxn modelId="{1CC268C6-1709-4AA1-B9F3-76C02867F0E0}" srcId="{3C4DC52A-6563-4EF3-B23B-95097179B33B}" destId="{342AA9F1-0E1F-4355-9745-D4CB3EC057E8}" srcOrd="0" destOrd="0" parTransId="{9DB8221E-17FB-44D0-8DA1-968D225EAF7A}" sibTransId="{9B7C3F4F-99C1-4222-A85B-34C68F100E94}"/>
    <dgm:cxn modelId="{F7FBEF6F-CF85-42A2-ADBF-8B7FB8C3A82D}" type="presOf" srcId="{AFD3C098-150B-4D34-9CDB-6C5921848E30}" destId="{D11B3275-546E-4717-A5C3-2F2A44313B16}" srcOrd="0" destOrd="0" presId="urn:microsoft.com/office/officeart/2005/8/layout/hList1"/>
    <dgm:cxn modelId="{BB6333CB-86FC-4022-93DA-C3A4345058A3}" type="presOf" srcId="{A63540B6-EA22-472E-89CF-31052B879EAF}" destId="{9AA3A5F4-18DB-4A8F-9A69-5C6FF06FB2F3}" srcOrd="0" destOrd="0" presId="urn:microsoft.com/office/officeart/2005/8/layout/hList1"/>
    <dgm:cxn modelId="{399F6743-DEA0-41F8-8400-ACAFE449A747}" srcId="{3C4DC52A-6563-4EF3-B23B-95097179B33B}" destId="{AFD3C098-150B-4D34-9CDB-6C5921848E30}" srcOrd="3" destOrd="0" parTransId="{0C6A2527-2FDE-4A05-A808-B5049EE514FF}" sibTransId="{D1330ADA-4C7E-4EF3-BB48-DF934DAC9A78}"/>
    <dgm:cxn modelId="{89943AA7-709D-4EBC-A406-8AD47743CE07}" type="presOf" srcId="{4F958A76-18A6-45D7-AA62-5B8F7727643B}" destId="{61F59FE0-E78F-44E6-93F0-42B0334E44EF}" srcOrd="0" destOrd="1" presId="urn:microsoft.com/office/officeart/2005/8/layout/hList1"/>
    <dgm:cxn modelId="{EC77FEA4-8BB3-4F1E-8E7F-4BA29378B288}" srcId="{83FD906E-AF28-4BA9-883A-E52D0785F5DF}" destId="{216043DA-7B38-41B7-8204-B0F5777C88D8}" srcOrd="6" destOrd="0" parTransId="{386E9B4F-E872-432B-8A01-DE555F30AC6D}" sibTransId="{54A2E008-7859-42AC-A51D-D4504F072A6D}"/>
    <dgm:cxn modelId="{40D48628-27FD-4689-A313-1C16B2C4C4FA}" srcId="{AFD3C098-150B-4D34-9CDB-6C5921848E30}" destId="{207D0BC9-DBB6-4E50-930E-44DBBB81AE55}" srcOrd="3" destOrd="0" parTransId="{3A78D12D-6A39-419A-A0EE-B4F3323ADB61}" sibTransId="{76AFA520-7466-4AA5-919F-4A9D17D7B3ED}"/>
    <dgm:cxn modelId="{DC464FB5-B432-4D92-BC36-F1F2563AD4CF}" type="presOf" srcId="{EC132133-1BA0-43CB-A7BF-87C32B3EE702}" destId="{61F59FE0-E78F-44E6-93F0-42B0334E44EF}" srcOrd="0" destOrd="2" presId="urn:microsoft.com/office/officeart/2005/8/layout/hList1"/>
    <dgm:cxn modelId="{0AB97170-5E04-4014-B68E-411E87E3991A}" type="presOf" srcId="{42C3DF02-D1BC-4DE4-9FA1-6AF48F7637BB}" destId="{CB1007C0-4F8B-45D1-8B91-523831E40ACF}" srcOrd="0" destOrd="1" presId="urn:microsoft.com/office/officeart/2005/8/layout/hList1"/>
    <dgm:cxn modelId="{5BBB9689-CCFD-4E41-89E0-87108F2E57F7}" srcId="{83FD906E-AF28-4BA9-883A-E52D0785F5DF}" destId="{0C7F51F2-F878-4F29-BE51-EC931C33D5F8}" srcOrd="4" destOrd="0" parTransId="{02646867-59E5-4A96-BB6F-1432468D3A19}" sibTransId="{09DC7228-A48F-4980-B47E-145190FA3E00}"/>
    <dgm:cxn modelId="{6BDDD016-5997-4434-9C04-9F156AA438DB}" type="presOf" srcId="{EE8D4557-7EBD-43CC-AD15-3063AB3106C9}" destId="{BF7626B5-DD71-43DD-AB33-1205B9671445}" srcOrd="0" destOrd="5" presId="urn:microsoft.com/office/officeart/2005/8/layout/hList1"/>
    <dgm:cxn modelId="{585F7D34-17E4-4D3E-B14A-5B3F7676A20F}" type="presOf" srcId="{D24BF92B-96B3-421D-A2DB-3C105B62302C}" destId="{9AA3A5F4-18DB-4A8F-9A69-5C6FF06FB2F3}" srcOrd="0" destOrd="3" presId="urn:microsoft.com/office/officeart/2005/8/layout/hList1"/>
    <dgm:cxn modelId="{FEC8860A-4632-4008-9D15-B39AC723EC0D}" srcId="{3C4DC52A-6563-4EF3-B23B-95097179B33B}" destId="{A512D60E-1CE9-4AF2-8AB2-6917ACA3D1EE}" srcOrd="2" destOrd="0" parTransId="{3177A079-9CA4-4539-BCAA-747F5B8ED879}" sibTransId="{FA5485DE-030F-450A-9A62-A7C37B265877}"/>
    <dgm:cxn modelId="{93E9E529-E84A-4FD1-BE84-0EB74D777F99}" type="presOf" srcId="{056236B9-5D2B-4FCF-95F0-C05AE575C249}" destId="{CB1007C0-4F8B-45D1-8B91-523831E40ACF}" srcOrd="0" destOrd="0" presId="urn:microsoft.com/office/officeart/2005/8/layout/hList1"/>
    <dgm:cxn modelId="{0C8D4173-F2FE-4816-8A83-A0BC7C103F17}" type="presOf" srcId="{923FD0E2-8CE7-4BA8-AE6C-0066257FCA1E}" destId="{9AA3A5F4-18DB-4A8F-9A69-5C6FF06FB2F3}" srcOrd="0" destOrd="1" presId="urn:microsoft.com/office/officeart/2005/8/layout/hList1"/>
    <dgm:cxn modelId="{D27944FF-27AE-4ACF-8E72-12F29D3D2376}" type="presOf" srcId="{CA0C49C0-D8C8-4297-8472-A4E4E98A07B0}" destId="{BF7626B5-DD71-43DD-AB33-1205B9671445}" srcOrd="0" destOrd="1" presId="urn:microsoft.com/office/officeart/2005/8/layout/hList1"/>
    <dgm:cxn modelId="{0C780230-7894-442F-A8B7-9113A2F8C478}" srcId="{83FD906E-AF28-4BA9-883A-E52D0785F5DF}" destId="{056236B9-5D2B-4FCF-95F0-C05AE575C249}" srcOrd="0" destOrd="0" parTransId="{1F771C10-6F3C-4AAC-9329-3C77F363A201}" sibTransId="{9F2E1579-7A4C-4356-8D79-7138E6D06DCF}"/>
    <dgm:cxn modelId="{9B9A8105-70F8-4023-A01F-9438BAE4A0AA}" srcId="{342AA9F1-0E1F-4355-9745-D4CB3EC057E8}" destId="{923FD0E2-8CE7-4BA8-AE6C-0066257FCA1E}" srcOrd="1" destOrd="0" parTransId="{DFB172D9-83E5-434F-8196-32BE396FC81E}" sibTransId="{B08CB412-1C4B-4BC4-82FE-EAFE5E6C7B56}"/>
    <dgm:cxn modelId="{62FC8AEC-CFED-4F91-A759-E59E36CB45F0}" srcId="{342AA9F1-0E1F-4355-9745-D4CB3EC057E8}" destId="{D24BF92B-96B3-421D-A2DB-3C105B62302C}" srcOrd="3" destOrd="0" parTransId="{41C3E09E-E023-42ED-9989-F375C4964726}" sibTransId="{EA61637C-8106-4A19-B52D-D3FFD48D27EF}"/>
    <dgm:cxn modelId="{D97E906F-554E-4E5D-8CB8-F3BEFA55FA52}" type="presOf" srcId="{C54A060B-C3E1-490A-A42C-04DACCCB7EFA}" destId="{BF7626B5-DD71-43DD-AB33-1205B9671445}" srcOrd="0" destOrd="4" presId="urn:microsoft.com/office/officeart/2005/8/layout/hList1"/>
    <dgm:cxn modelId="{02C89687-1AC6-4F73-AF29-6358817F0BE6}" srcId="{A512D60E-1CE9-4AF2-8AB2-6917ACA3D1EE}" destId="{F5F64873-AF74-4CE4-8291-C9010B103FDD}" srcOrd="2" destOrd="0" parTransId="{CFB7A27A-39F1-4EB9-9353-D0B348397FE9}" sibTransId="{3A03C650-2315-4372-91D8-587BE890F7DB}"/>
    <dgm:cxn modelId="{B247398B-34F7-454F-AB13-1F4FB830D15A}" srcId="{83FD906E-AF28-4BA9-883A-E52D0785F5DF}" destId="{D7D79D78-1CF2-482E-9395-2FE37A27C3E3}" srcOrd="7" destOrd="0" parTransId="{4A4439D8-E56E-4586-AB58-EE66951B0E65}" sibTransId="{4FA9B61B-10E5-45FD-8BAA-3D87B6F0FDED}"/>
    <dgm:cxn modelId="{77134640-8454-4397-A017-9121E12284AB}" type="presOf" srcId="{F5F64873-AF74-4CE4-8291-C9010B103FDD}" destId="{BF7626B5-DD71-43DD-AB33-1205B9671445}" srcOrd="0" destOrd="2" presId="urn:microsoft.com/office/officeart/2005/8/layout/hList1"/>
    <dgm:cxn modelId="{112A0AF3-3923-495B-941B-90EB137B9D16}" type="presOf" srcId="{90FD4D6A-69C0-4C08-A1A9-092AA0BEE00E}" destId="{BF7626B5-DD71-43DD-AB33-1205B9671445}" srcOrd="0" destOrd="0" presId="urn:microsoft.com/office/officeart/2005/8/layout/hList1"/>
    <dgm:cxn modelId="{D646EE12-6265-44CE-8212-18F297214BF5}" type="presOf" srcId="{F7581CD6-8B04-4B72-B8B9-5911E8C7D38E}" destId="{9AA3A5F4-18DB-4A8F-9A69-5C6FF06FB2F3}" srcOrd="0" destOrd="2" presId="urn:microsoft.com/office/officeart/2005/8/layout/hList1"/>
    <dgm:cxn modelId="{22B956BE-D3B3-4F90-9EE3-4362EF27BAE2}" srcId="{AFD3C098-150B-4D34-9CDB-6C5921848E30}" destId="{EC132133-1BA0-43CB-A7BF-87C32B3EE702}" srcOrd="2" destOrd="0" parTransId="{65021883-CFBF-4C66-9DD1-1062A0449F9E}" sibTransId="{3E4591F1-1EA6-4138-B185-034F891C03D4}"/>
    <dgm:cxn modelId="{CE32ECD7-64D7-47C4-8761-71801ED73CC4}" srcId="{83FD906E-AF28-4BA9-883A-E52D0785F5DF}" destId="{53ED05AB-F048-4A6E-98CA-4831BA7C5429}" srcOrd="3" destOrd="0" parTransId="{9E623B8E-127F-4782-AE52-E355C3A1B08E}" sibTransId="{34C57F39-DB7F-4BAD-A57A-CD99CFC87631}"/>
    <dgm:cxn modelId="{641347B7-922F-4C5D-8181-AB312E12FB29}" type="presOf" srcId="{53ED05AB-F048-4A6E-98CA-4831BA7C5429}" destId="{CB1007C0-4F8B-45D1-8B91-523831E40ACF}" srcOrd="0" destOrd="3" presId="urn:microsoft.com/office/officeart/2005/8/layout/hList1"/>
    <dgm:cxn modelId="{57A06663-F6D0-4A3A-87E9-8DEB28D105D8}" type="presOf" srcId="{216043DA-7B38-41B7-8204-B0F5777C88D8}" destId="{CB1007C0-4F8B-45D1-8B91-523831E40ACF}" srcOrd="0" destOrd="6" presId="urn:microsoft.com/office/officeart/2005/8/layout/hList1"/>
    <dgm:cxn modelId="{967D4EAA-EA3C-4DD2-A147-CBD43919E976}" type="presOf" srcId="{A512D60E-1CE9-4AF2-8AB2-6917ACA3D1EE}" destId="{DB59D407-0A00-4AA2-B3BF-143EED7D7295}" srcOrd="0" destOrd="0" presId="urn:microsoft.com/office/officeart/2005/8/layout/hList1"/>
    <dgm:cxn modelId="{AE92A127-1478-40D9-88C6-4CB1F4C22868}" type="presOf" srcId="{A80583E8-C076-43B0-B688-F2B25E7904AE}" destId="{CB1007C0-4F8B-45D1-8B91-523831E40ACF}" srcOrd="0" destOrd="2" presId="urn:microsoft.com/office/officeart/2005/8/layout/hList1"/>
    <dgm:cxn modelId="{BCF38FA8-D42E-4906-9674-E13B2B77E933}" srcId="{A512D60E-1CE9-4AF2-8AB2-6917ACA3D1EE}" destId="{CA0C49C0-D8C8-4297-8472-A4E4E98A07B0}" srcOrd="1" destOrd="0" parTransId="{8D65F1F4-5CEA-43CE-94E9-7809E55DD7A2}" sibTransId="{64BE1E8B-BA25-490D-BB47-D0830BAAC160}"/>
    <dgm:cxn modelId="{71C1813E-39E1-48D4-8BEC-65D79E14894A}" type="presOf" srcId="{0C7F51F2-F878-4F29-BE51-EC931C33D5F8}" destId="{CB1007C0-4F8B-45D1-8B91-523831E40ACF}" srcOrd="0" destOrd="4" presId="urn:microsoft.com/office/officeart/2005/8/layout/hList1"/>
    <dgm:cxn modelId="{CA117624-2EF9-4906-AC5A-0D907940B6F5}" srcId="{AFD3C098-150B-4D34-9CDB-6C5921848E30}" destId="{CB85B653-C3E9-4BE7-B038-BBEA7A4A6912}" srcOrd="0" destOrd="0" parTransId="{CAFF42DF-1297-400C-8223-B882A604DD2A}" sibTransId="{1A8333FC-CD32-4DA6-B8FA-D70B874D0160}"/>
    <dgm:cxn modelId="{E8BF5A1F-2CC5-4B1F-BA94-B6BD694131FA}" srcId="{A512D60E-1CE9-4AF2-8AB2-6917ACA3D1EE}" destId="{90FD4D6A-69C0-4C08-A1A9-092AA0BEE00E}" srcOrd="0" destOrd="0" parTransId="{3A106FF6-BCE5-4F38-935E-FB41AD304D13}" sibTransId="{28BBEEDB-AD09-4716-894B-9003A659CF5B}"/>
    <dgm:cxn modelId="{DD6F96CC-91EE-43EC-BB9D-0CED0EAC7123}" type="presOf" srcId="{207D0BC9-DBB6-4E50-930E-44DBBB81AE55}" destId="{61F59FE0-E78F-44E6-93F0-42B0334E44EF}" srcOrd="0" destOrd="3" presId="urn:microsoft.com/office/officeart/2005/8/layout/hList1"/>
    <dgm:cxn modelId="{0F8476DF-E77F-4D18-B3BA-AE70DD8C7FF7}" type="presOf" srcId="{CB85B653-C3E9-4BE7-B038-BBEA7A4A6912}" destId="{61F59FE0-E78F-44E6-93F0-42B0334E44EF}" srcOrd="0" destOrd="0" presId="urn:microsoft.com/office/officeart/2005/8/layout/hList1"/>
    <dgm:cxn modelId="{955CA418-1727-4B51-BE59-EFEBA7427524}" srcId="{AFD3C098-150B-4D34-9CDB-6C5921848E30}" destId="{4F958A76-18A6-45D7-AA62-5B8F7727643B}" srcOrd="1" destOrd="0" parTransId="{D646A67F-188C-48D9-AE19-693373467AEB}" sibTransId="{39CAC56E-FDAA-437A-9B04-E3D9E4C72F34}"/>
    <dgm:cxn modelId="{D201B142-1997-4592-B8A8-741B7BB5501E}" srcId="{342AA9F1-0E1F-4355-9745-D4CB3EC057E8}" destId="{A63540B6-EA22-472E-89CF-31052B879EAF}" srcOrd="0" destOrd="0" parTransId="{67FED709-4015-4C22-ABF6-F9DA631DBAE4}" sibTransId="{29A0EB18-3129-4D13-9A37-9BEA97428C64}"/>
    <dgm:cxn modelId="{51F56200-F8B0-4332-B412-14B7E088B7BD}" srcId="{A512D60E-1CE9-4AF2-8AB2-6917ACA3D1EE}" destId="{EE8D4557-7EBD-43CC-AD15-3063AB3106C9}" srcOrd="5" destOrd="0" parTransId="{86CE2E16-35D3-4750-8B41-F0F9FD757147}" sibTransId="{2E45F06D-24EF-445E-B735-84C2639C4A50}"/>
    <dgm:cxn modelId="{23B4C731-C133-4942-A232-DCBD93BEBFE4}" srcId="{A512D60E-1CE9-4AF2-8AB2-6917ACA3D1EE}" destId="{C54A060B-C3E1-490A-A42C-04DACCCB7EFA}" srcOrd="4" destOrd="0" parTransId="{B17F3B0A-8877-4DFD-9954-863E60BB3A2A}" sibTransId="{706F3070-7469-40C2-9E1D-1DCE49A3830D}"/>
    <dgm:cxn modelId="{E9A044CF-FADF-4CD4-AF0F-1E5371307473}" type="presOf" srcId="{67DFC612-3936-4B1C-BB77-D807E638C4A1}" destId="{CB1007C0-4F8B-45D1-8B91-523831E40ACF}" srcOrd="0" destOrd="5" presId="urn:microsoft.com/office/officeart/2005/8/layout/hList1"/>
    <dgm:cxn modelId="{88CC0754-9913-4415-A566-ED020CE162F3}" srcId="{A512D60E-1CE9-4AF2-8AB2-6917ACA3D1EE}" destId="{39CC89A2-167E-4C86-8892-32683D89228C}" srcOrd="3" destOrd="0" parTransId="{020A6C30-CCDF-453C-BAFC-037EF3AF3347}" sibTransId="{CBA5D07A-0DD9-449C-B572-A24F6FA5859C}"/>
    <dgm:cxn modelId="{60DFCC8E-C653-4F4D-BAFF-273B8C4574F2}" srcId="{83FD906E-AF28-4BA9-883A-E52D0785F5DF}" destId="{67DFC612-3936-4B1C-BB77-D807E638C4A1}" srcOrd="5" destOrd="0" parTransId="{D3CF3CB5-FCFE-44CA-A44F-10C7CC00AD1F}" sibTransId="{EC4D044B-77F9-4058-8F45-88D3D0FD7D2C}"/>
    <dgm:cxn modelId="{6CE20A97-6696-4816-916A-26080328CB52}" type="presOf" srcId="{D7D79D78-1CF2-482E-9395-2FE37A27C3E3}" destId="{CB1007C0-4F8B-45D1-8B91-523831E40ACF}" srcOrd="0" destOrd="7" presId="urn:microsoft.com/office/officeart/2005/8/layout/hList1"/>
    <dgm:cxn modelId="{F269F2DC-70C5-4EB9-A719-8F5C324BC8F2}" srcId="{83FD906E-AF28-4BA9-883A-E52D0785F5DF}" destId="{A80583E8-C076-43B0-B688-F2B25E7904AE}" srcOrd="2" destOrd="0" parTransId="{C37D190A-B271-4570-827D-694118D9BC72}" sibTransId="{4853C616-7F25-47C8-9680-FC20C54C5CE8}"/>
    <dgm:cxn modelId="{86C5DC2C-40E9-4F98-B071-76E9737DCE9F}" type="presOf" srcId="{3C4DC52A-6563-4EF3-B23B-95097179B33B}" destId="{AE83B046-CCDB-48C7-9A5F-58DFF9088620}" srcOrd="0" destOrd="0" presId="urn:microsoft.com/office/officeart/2005/8/layout/hList1"/>
    <dgm:cxn modelId="{5A3C8DDE-3095-4091-BB37-B7241DA9C375}" type="presOf" srcId="{342AA9F1-0E1F-4355-9745-D4CB3EC057E8}" destId="{FC0C00AD-CE7C-4C55-B04D-680827467253}" srcOrd="0" destOrd="0" presId="urn:microsoft.com/office/officeart/2005/8/layout/hList1"/>
    <dgm:cxn modelId="{78D06FF1-68D4-434C-8D0E-1348EF790CAC}" srcId="{3C4DC52A-6563-4EF3-B23B-95097179B33B}" destId="{83FD906E-AF28-4BA9-883A-E52D0785F5DF}" srcOrd="1" destOrd="0" parTransId="{7860E5EA-86EE-464C-8CA4-6995D3AC5B49}" sibTransId="{57923DA6-61A9-48B4-ACC9-64044617717E}"/>
    <dgm:cxn modelId="{2798AFFE-483D-4225-9334-22231176419E}" type="presOf" srcId="{39CC89A2-167E-4C86-8892-32683D89228C}" destId="{BF7626B5-DD71-43DD-AB33-1205B9671445}" srcOrd="0" destOrd="3" presId="urn:microsoft.com/office/officeart/2005/8/layout/hList1"/>
    <dgm:cxn modelId="{A1248B4F-0F1C-4BFE-81E2-DE30AE506A37}" type="presParOf" srcId="{AE83B046-CCDB-48C7-9A5F-58DFF9088620}" destId="{18C74B00-4025-4E81-B6F6-959086009936}" srcOrd="0" destOrd="0" presId="urn:microsoft.com/office/officeart/2005/8/layout/hList1"/>
    <dgm:cxn modelId="{9AE9A26D-351D-40BD-8F18-25CB52690822}" type="presParOf" srcId="{18C74B00-4025-4E81-B6F6-959086009936}" destId="{FC0C00AD-CE7C-4C55-B04D-680827467253}" srcOrd="0" destOrd="0" presId="urn:microsoft.com/office/officeart/2005/8/layout/hList1"/>
    <dgm:cxn modelId="{45BD7A9A-D792-4A60-AE6D-981DE9F80BE7}" type="presParOf" srcId="{18C74B00-4025-4E81-B6F6-959086009936}" destId="{9AA3A5F4-18DB-4A8F-9A69-5C6FF06FB2F3}" srcOrd="1" destOrd="0" presId="urn:microsoft.com/office/officeart/2005/8/layout/hList1"/>
    <dgm:cxn modelId="{0BDA9758-19DE-4E42-ABFA-1640EBEA4C1A}" type="presParOf" srcId="{AE83B046-CCDB-48C7-9A5F-58DFF9088620}" destId="{06EECDE6-8A1C-4C71-9136-810246144775}" srcOrd="1" destOrd="0" presId="urn:microsoft.com/office/officeart/2005/8/layout/hList1"/>
    <dgm:cxn modelId="{8EA9A442-36C4-4541-9116-62A93AE8D3C7}" type="presParOf" srcId="{AE83B046-CCDB-48C7-9A5F-58DFF9088620}" destId="{4CC306DB-35EB-4E64-8480-203D2AD547AB}" srcOrd="2" destOrd="0" presId="urn:microsoft.com/office/officeart/2005/8/layout/hList1"/>
    <dgm:cxn modelId="{9CD9CE84-0F43-45D4-A71E-4286B1B4B464}" type="presParOf" srcId="{4CC306DB-35EB-4E64-8480-203D2AD547AB}" destId="{5EF9A3AD-540D-4573-B765-6E8064B37992}" srcOrd="0" destOrd="0" presId="urn:microsoft.com/office/officeart/2005/8/layout/hList1"/>
    <dgm:cxn modelId="{884DDC43-FFD0-41AC-80AF-5167C3372E76}" type="presParOf" srcId="{4CC306DB-35EB-4E64-8480-203D2AD547AB}" destId="{CB1007C0-4F8B-45D1-8B91-523831E40ACF}" srcOrd="1" destOrd="0" presId="urn:microsoft.com/office/officeart/2005/8/layout/hList1"/>
    <dgm:cxn modelId="{50F55070-00A3-4811-80FD-A9FFADF76F38}" type="presParOf" srcId="{AE83B046-CCDB-48C7-9A5F-58DFF9088620}" destId="{AC83027E-DF95-450B-B6B0-13AC8048742F}" srcOrd="3" destOrd="0" presId="urn:microsoft.com/office/officeart/2005/8/layout/hList1"/>
    <dgm:cxn modelId="{20F4017A-BA34-45ED-9FB6-CF3A6DD43FA3}" type="presParOf" srcId="{AE83B046-CCDB-48C7-9A5F-58DFF9088620}" destId="{C61E5E4B-09F6-42C8-A9CA-E31720A7F581}" srcOrd="4" destOrd="0" presId="urn:microsoft.com/office/officeart/2005/8/layout/hList1"/>
    <dgm:cxn modelId="{87239CE8-03B1-4139-8F13-6738598AEBD9}" type="presParOf" srcId="{C61E5E4B-09F6-42C8-A9CA-E31720A7F581}" destId="{DB59D407-0A00-4AA2-B3BF-143EED7D7295}" srcOrd="0" destOrd="0" presId="urn:microsoft.com/office/officeart/2005/8/layout/hList1"/>
    <dgm:cxn modelId="{BFD4CED0-925F-4672-8F1C-826CC3D65C57}" type="presParOf" srcId="{C61E5E4B-09F6-42C8-A9CA-E31720A7F581}" destId="{BF7626B5-DD71-43DD-AB33-1205B9671445}" srcOrd="1" destOrd="0" presId="urn:microsoft.com/office/officeart/2005/8/layout/hList1"/>
    <dgm:cxn modelId="{38D38B98-AE87-4CBF-9AB8-60F2B86968F9}" type="presParOf" srcId="{AE83B046-CCDB-48C7-9A5F-58DFF9088620}" destId="{C4CCB8E9-7AF1-475D-AC8E-52A990B2402F}" srcOrd="5" destOrd="0" presId="urn:microsoft.com/office/officeart/2005/8/layout/hList1"/>
    <dgm:cxn modelId="{BBC0FB3B-0224-4310-9663-5793FA625EFA}" type="presParOf" srcId="{AE83B046-CCDB-48C7-9A5F-58DFF9088620}" destId="{87598267-4C8A-4906-B8C0-1113D463AA8A}" srcOrd="6" destOrd="0" presId="urn:microsoft.com/office/officeart/2005/8/layout/hList1"/>
    <dgm:cxn modelId="{C69AAC04-9C25-43F5-A350-2BFDC0E05EC0}" type="presParOf" srcId="{87598267-4C8A-4906-B8C0-1113D463AA8A}" destId="{D11B3275-546E-4717-A5C3-2F2A44313B16}" srcOrd="0" destOrd="0" presId="urn:microsoft.com/office/officeart/2005/8/layout/hList1"/>
    <dgm:cxn modelId="{45008D77-C6D5-45CE-82FB-92C6AF65D1E8}" type="presParOf" srcId="{87598267-4C8A-4906-B8C0-1113D463AA8A}" destId="{61F59FE0-E78F-44E6-93F0-42B0334E44E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8424E4-DD7A-4A88-B85B-A605EE13F8A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6615D1-52EA-4329-9F12-AE4EA0848184}">
      <dgm:prSet phldrT="[Текст]" custT="1"/>
      <dgm:spPr/>
      <dgm:t>
        <a:bodyPr/>
        <a:lstStyle/>
        <a:p>
          <a:r>
            <a:rPr lang="ru-RU" sz="1400" dirty="0" smtClean="0"/>
            <a:t>Электронная система для заключения и подтверждения сделок на </a:t>
          </a:r>
          <a:r>
            <a:rPr lang="en-US" sz="1400" dirty="0" smtClean="0"/>
            <a:t>OTC </a:t>
          </a:r>
          <a:r>
            <a:rPr lang="ru-RU" sz="1400" dirty="0" smtClean="0"/>
            <a:t>рынке</a:t>
          </a:r>
          <a:endParaRPr lang="ru-RU" sz="1400" b="1" dirty="0">
            <a:solidFill>
              <a:srgbClr val="FF0000"/>
            </a:solidFill>
          </a:endParaRPr>
        </a:p>
      </dgm:t>
    </dgm:pt>
    <dgm:pt modelId="{F685A440-CB94-47A7-BBFD-15C1396FB6DB}" type="parTrans" cxnId="{C24B7122-71CF-4C5B-9782-71C2AEF2D458}">
      <dgm:prSet/>
      <dgm:spPr/>
      <dgm:t>
        <a:bodyPr/>
        <a:lstStyle/>
        <a:p>
          <a:endParaRPr lang="ru-RU"/>
        </a:p>
      </dgm:t>
    </dgm:pt>
    <dgm:pt modelId="{E1BBB0D6-AF42-406F-A0C9-1390DC769EA6}" type="sibTrans" cxnId="{C24B7122-71CF-4C5B-9782-71C2AEF2D458}">
      <dgm:prSet/>
      <dgm:spPr/>
      <dgm:t>
        <a:bodyPr/>
        <a:lstStyle/>
        <a:p>
          <a:endParaRPr lang="ru-RU"/>
        </a:p>
      </dgm:t>
    </dgm:pt>
    <dgm:pt modelId="{B413A21D-43BC-455B-8655-D02D937D6E8E}">
      <dgm:prSet phldrT="[Текст]" custT="1"/>
      <dgm:spPr/>
      <dgm:t>
        <a:bodyPr/>
        <a:lstStyle/>
        <a:p>
          <a:r>
            <a:rPr lang="ru-RU" sz="1400" dirty="0" smtClean="0"/>
            <a:t>Объединяет участников </a:t>
          </a:r>
          <a:r>
            <a:rPr lang="en-US" sz="1400" dirty="0" smtClean="0"/>
            <a:t>OTC </a:t>
          </a:r>
          <a:r>
            <a:rPr lang="ru-RU" sz="1400" dirty="0" smtClean="0"/>
            <a:t>рынка, упрощает процесс подтверждения сделок </a:t>
          </a:r>
          <a:endParaRPr lang="ru-RU" sz="1400" dirty="0"/>
        </a:p>
      </dgm:t>
    </dgm:pt>
    <dgm:pt modelId="{642EAEC4-8AA0-4823-8884-AB1A2CD4B693}" type="parTrans" cxnId="{245F2745-7D42-481F-A099-D435131CD565}">
      <dgm:prSet/>
      <dgm:spPr/>
      <dgm:t>
        <a:bodyPr/>
        <a:lstStyle/>
        <a:p>
          <a:endParaRPr lang="ru-RU"/>
        </a:p>
      </dgm:t>
    </dgm:pt>
    <dgm:pt modelId="{409C55FB-40B6-447B-9BA5-F65B3DA949FD}" type="sibTrans" cxnId="{245F2745-7D42-481F-A099-D435131CD565}">
      <dgm:prSet/>
      <dgm:spPr/>
      <dgm:t>
        <a:bodyPr/>
        <a:lstStyle/>
        <a:p>
          <a:endParaRPr lang="ru-RU"/>
        </a:p>
      </dgm:t>
    </dgm:pt>
    <dgm:pt modelId="{6EE07703-E0D6-4D98-BF7D-FEE1C9C1FEF0}">
      <dgm:prSet phldrT="[Текст]" custT="1"/>
      <dgm:spPr/>
      <dgm:t>
        <a:bodyPr/>
        <a:lstStyle/>
        <a:p>
          <a:r>
            <a:rPr lang="ru-RU" sz="1400" dirty="0" smtClean="0"/>
            <a:t>Соединяет преимущества существующих систем, адаптируется под нужны участников системы</a:t>
          </a:r>
          <a:endParaRPr lang="ru-RU" sz="1400" dirty="0"/>
        </a:p>
      </dgm:t>
    </dgm:pt>
    <dgm:pt modelId="{162FF83C-4333-495B-9EF5-DE372DA0533E}" type="parTrans" cxnId="{B15E0FCA-EC6E-4366-8D7A-3F866199CE08}">
      <dgm:prSet/>
      <dgm:spPr/>
      <dgm:t>
        <a:bodyPr/>
        <a:lstStyle/>
        <a:p>
          <a:endParaRPr lang="ru-RU"/>
        </a:p>
      </dgm:t>
    </dgm:pt>
    <dgm:pt modelId="{80E1DEDD-E3D8-4213-9553-1F88EF692C19}" type="sibTrans" cxnId="{B15E0FCA-EC6E-4366-8D7A-3F866199CE08}">
      <dgm:prSet/>
      <dgm:spPr/>
      <dgm:t>
        <a:bodyPr/>
        <a:lstStyle/>
        <a:p>
          <a:endParaRPr lang="ru-RU"/>
        </a:p>
      </dgm:t>
    </dgm:pt>
    <dgm:pt modelId="{166FE1DB-97CC-4961-8B3C-C1089D5DD0D5}">
      <dgm:prSet phldrT="[Текст]" custT="1"/>
      <dgm:spPr/>
      <dgm:t>
        <a:bodyPr anchor="t"/>
        <a:lstStyle/>
        <a:p>
          <a:pPr algn="l"/>
          <a:r>
            <a:rPr lang="en-US" sz="2400" b="1" dirty="0" smtClean="0">
              <a:solidFill>
                <a:schemeClr val="accent2">
                  <a:lumMod val="75000"/>
                </a:schemeClr>
              </a:solidFill>
              <a:effectLst/>
            </a:rPr>
            <a:t>RTS Board</a:t>
          </a:r>
          <a:endParaRPr lang="ru-RU" sz="2400" b="1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7CD03D08-C8B2-46C9-9608-39692C41C3C7}" type="sibTrans" cxnId="{E63EACFE-4489-4ADD-BA6D-042F5DCBDA23}">
      <dgm:prSet/>
      <dgm:spPr/>
      <dgm:t>
        <a:bodyPr/>
        <a:lstStyle/>
        <a:p>
          <a:endParaRPr lang="ru-RU"/>
        </a:p>
      </dgm:t>
    </dgm:pt>
    <dgm:pt modelId="{DA86F24F-DF4E-412A-B21E-EF0CEF08B696}" type="parTrans" cxnId="{E63EACFE-4489-4ADD-BA6D-042F5DCBDA23}">
      <dgm:prSet/>
      <dgm:spPr/>
      <dgm:t>
        <a:bodyPr/>
        <a:lstStyle/>
        <a:p>
          <a:endParaRPr lang="ru-RU"/>
        </a:p>
      </dgm:t>
    </dgm:pt>
    <dgm:pt modelId="{85087204-307D-4E79-BF00-4E55E9FBBAA0}" type="pres">
      <dgm:prSet presAssocID="{2B8424E4-DD7A-4A88-B85B-A605EE13F8A6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B9BFB33-3B76-4544-9053-8A0A96C97F57}" type="pres">
      <dgm:prSet presAssocID="{166FE1DB-97CC-4961-8B3C-C1089D5DD0D5}" presName="thickLine" presStyleLbl="alignNode1" presStyleIdx="0" presStyleCnt="1"/>
      <dgm:spPr/>
    </dgm:pt>
    <dgm:pt modelId="{557E0FF5-12AD-40B8-ADF9-E3AD417A7299}" type="pres">
      <dgm:prSet presAssocID="{166FE1DB-97CC-4961-8B3C-C1089D5DD0D5}" presName="horz1" presStyleCnt="0"/>
      <dgm:spPr/>
    </dgm:pt>
    <dgm:pt modelId="{36083D56-B577-4566-B1A2-A5182BE5D5D0}" type="pres">
      <dgm:prSet presAssocID="{166FE1DB-97CC-4961-8B3C-C1089D5DD0D5}" presName="tx1" presStyleLbl="revTx" presStyleIdx="0" presStyleCnt="4" custLinFactNeighborX="2188"/>
      <dgm:spPr/>
      <dgm:t>
        <a:bodyPr/>
        <a:lstStyle/>
        <a:p>
          <a:endParaRPr lang="ru-RU"/>
        </a:p>
      </dgm:t>
    </dgm:pt>
    <dgm:pt modelId="{D720BF09-158B-4FF0-9492-CE5290626FF5}" type="pres">
      <dgm:prSet presAssocID="{166FE1DB-97CC-4961-8B3C-C1089D5DD0D5}" presName="vert1" presStyleCnt="0"/>
      <dgm:spPr/>
    </dgm:pt>
    <dgm:pt modelId="{860EF2C3-316C-49DB-A266-B66070B2BD0F}" type="pres">
      <dgm:prSet presAssocID="{9D6615D1-52EA-4329-9F12-AE4EA0848184}" presName="vertSpace2a" presStyleCnt="0"/>
      <dgm:spPr/>
    </dgm:pt>
    <dgm:pt modelId="{D3496AAA-128A-4349-B3C5-507C7716BA74}" type="pres">
      <dgm:prSet presAssocID="{9D6615D1-52EA-4329-9F12-AE4EA0848184}" presName="horz2" presStyleCnt="0"/>
      <dgm:spPr/>
    </dgm:pt>
    <dgm:pt modelId="{C4A3598D-BD3D-49E1-9D10-2E38B96AA0A2}" type="pres">
      <dgm:prSet presAssocID="{9D6615D1-52EA-4329-9F12-AE4EA0848184}" presName="horzSpace2" presStyleCnt="0"/>
      <dgm:spPr/>
    </dgm:pt>
    <dgm:pt modelId="{7721A2D2-6143-488B-A49D-1969AADDB20E}" type="pres">
      <dgm:prSet presAssocID="{9D6615D1-52EA-4329-9F12-AE4EA0848184}" presName="tx2" presStyleLbl="revTx" presStyleIdx="1" presStyleCnt="4" custScaleX="103931" custScaleY="88581" custLinFactNeighborX="46" custLinFactNeighborY="-5000"/>
      <dgm:spPr/>
      <dgm:t>
        <a:bodyPr/>
        <a:lstStyle/>
        <a:p>
          <a:endParaRPr lang="ru-RU"/>
        </a:p>
      </dgm:t>
    </dgm:pt>
    <dgm:pt modelId="{F1D28BDB-3583-4C03-A239-16DB35D8A009}" type="pres">
      <dgm:prSet presAssocID="{9D6615D1-52EA-4329-9F12-AE4EA0848184}" presName="vert2" presStyleCnt="0"/>
      <dgm:spPr/>
    </dgm:pt>
    <dgm:pt modelId="{3C951A7C-F05F-4800-AADA-6D63A0F6B807}" type="pres">
      <dgm:prSet presAssocID="{9D6615D1-52EA-4329-9F12-AE4EA0848184}" presName="thinLine2b" presStyleLbl="callout" presStyleIdx="0" presStyleCnt="3" custLinFactNeighborX="359" custLinFactNeighborY="-65378"/>
      <dgm:spPr/>
    </dgm:pt>
    <dgm:pt modelId="{336D8F44-0B6E-4C07-9BCC-E11DC0C878EF}" type="pres">
      <dgm:prSet presAssocID="{9D6615D1-52EA-4329-9F12-AE4EA0848184}" presName="vertSpace2b" presStyleCnt="0"/>
      <dgm:spPr/>
    </dgm:pt>
    <dgm:pt modelId="{A897198A-E2FB-49EA-A589-2309A832B9CD}" type="pres">
      <dgm:prSet presAssocID="{B413A21D-43BC-455B-8655-D02D937D6E8E}" presName="horz2" presStyleCnt="0"/>
      <dgm:spPr/>
    </dgm:pt>
    <dgm:pt modelId="{E36EADB9-B484-4333-AC7E-16690B142228}" type="pres">
      <dgm:prSet presAssocID="{B413A21D-43BC-455B-8655-D02D937D6E8E}" presName="horzSpace2" presStyleCnt="0"/>
      <dgm:spPr/>
    </dgm:pt>
    <dgm:pt modelId="{84DB3FFE-ED5C-4796-A00C-7F2269E710C7}" type="pres">
      <dgm:prSet presAssocID="{B413A21D-43BC-455B-8655-D02D937D6E8E}" presName="tx2" presStyleLbl="revTx" presStyleIdx="2" presStyleCnt="4" custLinFactNeighborX="162" custLinFactNeighborY="4136"/>
      <dgm:spPr/>
      <dgm:t>
        <a:bodyPr/>
        <a:lstStyle/>
        <a:p>
          <a:endParaRPr lang="ru-RU"/>
        </a:p>
      </dgm:t>
    </dgm:pt>
    <dgm:pt modelId="{8D05EFBB-FD8D-451F-9808-9073D86195DF}" type="pres">
      <dgm:prSet presAssocID="{B413A21D-43BC-455B-8655-D02D937D6E8E}" presName="vert2" presStyleCnt="0"/>
      <dgm:spPr/>
    </dgm:pt>
    <dgm:pt modelId="{4E7A3FE3-9CB1-427F-8DAD-F1C8E4B3A3B6}" type="pres">
      <dgm:prSet presAssocID="{B413A21D-43BC-455B-8655-D02D937D6E8E}" presName="thinLine2b" presStyleLbl="callout" presStyleIdx="1" presStyleCnt="3" custLinFactNeighborX="793" custLinFactNeighborY="-71242"/>
      <dgm:spPr/>
    </dgm:pt>
    <dgm:pt modelId="{839346A5-2EB5-4D70-A792-1FF397765FC1}" type="pres">
      <dgm:prSet presAssocID="{B413A21D-43BC-455B-8655-D02D937D6E8E}" presName="vertSpace2b" presStyleCnt="0"/>
      <dgm:spPr/>
    </dgm:pt>
    <dgm:pt modelId="{6514E215-89EC-4140-A094-8AFEE418ADB2}" type="pres">
      <dgm:prSet presAssocID="{6EE07703-E0D6-4D98-BF7D-FEE1C9C1FEF0}" presName="horz2" presStyleCnt="0"/>
      <dgm:spPr/>
    </dgm:pt>
    <dgm:pt modelId="{DA1A81F6-BF14-47CA-B594-E21C2C22DD7E}" type="pres">
      <dgm:prSet presAssocID="{6EE07703-E0D6-4D98-BF7D-FEE1C9C1FEF0}" presName="horzSpace2" presStyleCnt="0"/>
      <dgm:spPr/>
    </dgm:pt>
    <dgm:pt modelId="{83A9D97B-8E38-423F-8FA0-49E2AE0A757D}" type="pres">
      <dgm:prSet presAssocID="{6EE07703-E0D6-4D98-BF7D-FEE1C9C1FEF0}" presName="tx2" presStyleLbl="revTx" presStyleIdx="3" presStyleCnt="4"/>
      <dgm:spPr/>
      <dgm:t>
        <a:bodyPr/>
        <a:lstStyle/>
        <a:p>
          <a:endParaRPr lang="ru-RU"/>
        </a:p>
      </dgm:t>
    </dgm:pt>
    <dgm:pt modelId="{1AD8E302-8A34-4980-9C8A-453A72ADC26C}" type="pres">
      <dgm:prSet presAssocID="{6EE07703-E0D6-4D98-BF7D-FEE1C9C1FEF0}" presName="vert2" presStyleCnt="0"/>
      <dgm:spPr/>
    </dgm:pt>
    <dgm:pt modelId="{7C1B52F7-A064-46F9-A54D-9EA4C2E597AE}" type="pres">
      <dgm:prSet presAssocID="{6EE07703-E0D6-4D98-BF7D-FEE1C9C1FEF0}" presName="thinLine2b" presStyleLbl="callout" presStyleIdx="2" presStyleCnt="3"/>
      <dgm:spPr/>
    </dgm:pt>
    <dgm:pt modelId="{A18868FA-340E-4291-94ED-5BC1C7B124A7}" type="pres">
      <dgm:prSet presAssocID="{6EE07703-E0D6-4D98-BF7D-FEE1C9C1FEF0}" presName="vertSpace2b" presStyleCnt="0"/>
      <dgm:spPr/>
    </dgm:pt>
  </dgm:ptLst>
  <dgm:cxnLst>
    <dgm:cxn modelId="{3CF8407E-90B0-48FB-A4E7-CC9C50E9096B}" type="presOf" srcId="{166FE1DB-97CC-4961-8B3C-C1089D5DD0D5}" destId="{36083D56-B577-4566-B1A2-A5182BE5D5D0}" srcOrd="0" destOrd="0" presId="urn:microsoft.com/office/officeart/2008/layout/LinedList"/>
    <dgm:cxn modelId="{71156BF7-F66E-4B32-BD6E-3B9D0A6785D0}" type="presOf" srcId="{B413A21D-43BC-455B-8655-D02D937D6E8E}" destId="{84DB3FFE-ED5C-4796-A00C-7F2269E710C7}" srcOrd="0" destOrd="0" presId="urn:microsoft.com/office/officeart/2008/layout/LinedList"/>
    <dgm:cxn modelId="{B15E0FCA-EC6E-4366-8D7A-3F866199CE08}" srcId="{166FE1DB-97CC-4961-8B3C-C1089D5DD0D5}" destId="{6EE07703-E0D6-4D98-BF7D-FEE1C9C1FEF0}" srcOrd="2" destOrd="0" parTransId="{162FF83C-4333-495B-9EF5-DE372DA0533E}" sibTransId="{80E1DEDD-E3D8-4213-9553-1F88EF692C19}"/>
    <dgm:cxn modelId="{0A28115C-5EC6-4202-93A1-5D1FC57BB3E4}" type="presOf" srcId="{6EE07703-E0D6-4D98-BF7D-FEE1C9C1FEF0}" destId="{83A9D97B-8E38-423F-8FA0-49E2AE0A757D}" srcOrd="0" destOrd="0" presId="urn:microsoft.com/office/officeart/2008/layout/LinedList"/>
    <dgm:cxn modelId="{955A21D9-9B67-44B2-A11D-504D21439DC2}" type="presOf" srcId="{2B8424E4-DD7A-4A88-B85B-A605EE13F8A6}" destId="{85087204-307D-4E79-BF00-4E55E9FBBAA0}" srcOrd="0" destOrd="0" presId="urn:microsoft.com/office/officeart/2008/layout/LinedList"/>
    <dgm:cxn modelId="{C24B7122-71CF-4C5B-9782-71C2AEF2D458}" srcId="{166FE1DB-97CC-4961-8B3C-C1089D5DD0D5}" destId="{9D6615D1-52EA-4329-9F12-AE4EA0848184}" srcOrd="0" destOrd="0" parTransId="{F685A440-CB94-47A7-BBFD-15C1396FB6DB}" sibTransId="{E1BBB0D6-AF42-406F-A0C9-1390DC769EA6}"/>
    <dgm:cxn modelId="{245F2745-7D42-481F-A099-D435131CD565}" srcId="{166FE1DB-97CC-4961-8B3C-C1089D5DD0D5}" destId="{B413A21D-43BC-455B-8655-D02D937D6E8E}" srcOrd="1" destOrd="0" parTransId="{642EAEC4-8AA0-4823-8884-AB1A2CD4B693}" sibTransId="{409C55FB-40B6-447B-9BA5-F65B3DA949FD}"/>
    <dgm:cxn modelId="{FA3871D3-407C-4648-88B9-050F2692CCBF}" type="presOf" srcId="{9D6615D1-52EA-4329-9F12-AE4EA0848184}" destId="{7721A2D2-6143-488B-A49D-1969AADDB20E}" srcOrd="0" destOrd="0" presId="urn:microsoft.com/office/officeart/2008/layout/LinedList"/>
    <dgm:cxn modelId="{E63EACFE-4489-4ADD-BA6D-042F5DCBDA23}" srcId="{2B8424E4-DD7A-4A88-B85B-A605EE13F8A6}" destId="{166FE1DB-97CC-4961-8B3C-C1089D5DD0D5}" srcOrd="0" destOrd="0" parTransId="{DA86F24F-DF4E-412A-B21E-EF0CEF08B696}" sibTransId="{7CD03D08-C8B2-46C9-9608-39692C41C3C7}"/>
    <dgm:cxn modelId="{EC4E5099-0115-40DF-A52F-767A77455DFE}" type="presParOf" srcId="{85087204-307D-4E79-BF00-4E55E9FBBAA0}" destId="{4B9BFB33-3B76-4544-9053-8A0A96C97F57}" srcOrd="0" destOrd="0" presId="urn:microsoft.com/office/officeart/2008/layout/LinedList"/>
    <dgm:cxn modelId="{1FC4A89B-E55D-4538-96C8-F760731E7DC4}" type="presParOf" srcId="{85087204-307D-4E79-BF00-4E55E9FBBAA0}" destId="{557E0FF5-12AD-40B8-ADF9-E3AD417A7299}" srcOrd="1" destOrd="0" presId="urn:microsoft.com/office/officeart/2008/layout/LinedList"/>
    <dgm:cxn modelId="{AB7E191D-85FB-4D6B-BA77-11BE247BE09D}" type="presParOf" srcId="{557E0FF5-12AD-40B8-ADF9-E3AD417A7299}" destId="{36083D56-B577-4566-B1A2-A5182BE5D5D0}" srcOrd="0" destOrd="0" presId="urn:microsoft.com/office/officeart/2008/layout/LinedList"/>
    <dgm:cxn modelId="{C00670A4-082D-4ABD-9FCD-6FCCF3655684}" type="presParOf" srcId="{557E0FF5-12AD-40B8-ADF9-E3AD417A7299}" destId="{D720BF09-158B-4FF0-9492-CE5290626FF5}" srcOrd="1" destOrd="0" presId="urn:microsoft.com/office/officeart/2008/layout/LinedList"/>
    <dgm:cxn modelId="{371B8FD2-41D9-4BD2-B88A-D6E53F1A446A}" type="presParOf" srcId="{D720BF09-158B-4FF0-9492-CE5290626FF5}" destId="{860EF2C3-316C-49DB-A266-B66070B2BD0F}" srcOrd="0" destOrd="0" presId="urn:microsoft.com/office/officeart/2008/layout/LinedList"/>
    <dgm:cxn modelId="{6CAE50CE-CC55-4F50-8E32-38A47405791F}" type="presParOf" srcId="{D720BF09-158B-4FF0-9492-CE5290626FF5}" destId="{D3496AAA-128A-4349-B3C5-507C7716BA74}" srcOrd="1" destOrd="0" presId="urn:microsoft.com/office/officeart/2008/layout/LinedList"/>
    <dgm:cxn modelId="{7C632F09-4875-41D3-A07A-C8E55C4D8A66}" type="presParOf" srcId="{D3496AAA-128A-4349-B3C5-507C7716BA74}" destId="{C4A3598D-BD3D-49E1-9D10-2E38B96AA0A2}" srcOrd="0" destOrd="0" presId="urn:microsoft.com/office/officeart/2008/layout/LinedList"/>
    <dgm:cxn modelId="{CD9BC70C-BCAA-4AFE-8698-BF90A9DCB825}" type="presParOf" srcId="{D3496AAA-128A-4349-B3C5-507C7716BA74}" destId="{7721A2D2-6143-488B-A49D-1969AADDB20E}" srcOrd="1" destOrd="0" presId="urn:microsoft.com/office/officeart/2008/layout/LinedList"/>
    <dgm:cxn modelId="{3316AEF3-3F0B-4770-A67E-026014B3867F}" type="presParOf" srcId="{D3496AAA-128A-4349-B3C5-507C7716BA74}" destId="{F1D28BDB-3583-4C03-A239-16DB35D8A009}" srcOrd="2" destOrd="0" presId="urn:microsoft.com/office/officeart/2008/layout/LinedList"/>
    <dgm:cxn modelId="{4CFD21EF-6E20-4F97-A992-5E345A43B0E4}" type="presParOf" srcId="{D720BF09-158B-4FF0-9492-CE5290626FF5}" destId="{3C951A7C-F05F-4800-AADA-6D63A0F6B807}" srcOrd="2" destOrd="0" presId="urn:microsoft.com/office/officeart/2008/layout/LinedList"/>
    <dgm:cxn modelId="{C434BE63-F5F2-436C-96D7-F9A6493B3229}" type="presParOf" srcId="{D720BF09-158B-4FF0-9492-CE5290626FF5}" destId="{336D8F44-0B6E-4C07-9BCC-E11DC0C878EF}" srcOrd="3" destOrd="0" presId="urn:microsoft.com/office/officeart/2008/layout/LinedList"/>
    <dgm:cxn modelId="{84B4AB92-67D5-4B77-95BD-26384AAA8723}" type="presParOf" srcId="{D720BF09-158B-4FF0-9492-CE5290626FF5}" destId="{A897198A-E2FB-49EA-A589-2309A832B9CD}" srcOrd="4" destOrd="0" presId="urn:microsoft.com/office/officeart/2008/layout/LinedList"/>
    <dgm:cxn modelId="{74429783-1B0C-460E-BB75-7F901C44172C}" type="presParOf" srcId="{A897198A-E2FB-49EA-A589-2309A832B9CD}" destId="{E36EADB9-B484-4333-AC7E-16690B142228}" srcOrd="0" destOrd="0" presId="urn:microsoft.com/office/officeart/2008/layout/LinedList"/>
    <dgm:cxn modelId="{E4DF0170-DF9F-444A-BB2B-7D3F06C9D049}" type="presParOf" srcId="{A897198A-E2FB-49EA-A589-2309A832B9CD}" destId="{84DB3FFE-ED5C-4796-A00C-7F2269E710C7}" srcOrd="1" destOrd="0" presId="urn:microsoft.com/office/officeart/2008/layout/LinedList"/>
    <dgm:cxn modelId="{3259DCD3-C148-469E-8874-BAABC8281FEF}" type="presParOf" srcId="{A897198A-E2FB-49EA-A589-2309A832B9CD}" destId="{8D05EFBB-FD8D-451F-9808-9073D86195DF}" srcOrd="2" destOrd="0" presId="urn:microsoft.com/office/officeart/2008/layout/LinedList"/>
    <dgm:cxn modelId="{BC691139-88D8-44F8-9390-4E9595A91354}" type="presParOf" srcId="{D720BF09-158B-4FF0-9492-CE5290626FF5}" destId="{4E7A3FE3-9CB1-427F-8DAD-F1C8E4B3A3B6}" srcOrd="5" destOrd="0" presId="urn:microsoft.com/office/officeart/2008/layout/LinedList"/>
    <dgm:cxn modelId="{87F6D3E2-B8C5-4A0D-A7BD-406170F9C200}" type="presParOf" srcId="{D720BF09-158B-4FF0-9492-CE5290626FF5}" destId="{839346A5-2EB5-4D70-A792-1FF397765FC1}" srcOrd="6" destOrd="0" presId="urn:microsoft.com/office/officeart/2008/layout/LinedList"/>
    <dgm:cxn modelId="{4D8B3FE7-EA54-4345-9DC8-50CB0ED83ACE}" type="presParOf" srcId="{D720BF09-158B-4FF0-9492-CE5290626FF5}" destId="{6514E215-89EC-4140-A094-8AFEE418ADB2}" srcOrd="7" destOrd="0" presId="urn:microsoft.com/office/officeart/2008/layout/LinedList"/>
    <dgm:cxn modelId="{8DA9A7CC-F19C-4D59-8DC2-B790ADBC02A5}" type="presParOf" srcId="{6514E215-89EC-4140-A094-8AFEE418ADB2}" destId="{DA1A81F6-BF14-47CA-B594-E21C2C22DD7E}" srcOrd="0" destOrd="0" presId="urn:microsoft.com/office/officeart/2008/layout/LinedList"/>
    <dgm:cxn modelId="{41DB66CF-E42E-4E04-B2C8-3BDDE2FF43A0}" type="presParOf" srcId="{6514E215-89EC-4140-A094-8AFEE418ADB2}" destId="{83A9D97B-8E38-423F-8FA0-49E2AE0A757D}" srcOrd="1" destOrd="0" presId="urn:microsoft.com/office/officeart/2008/layout/LinedList"/>
    <dgm:cxn modelId="{2D342129-5BD9-4D95-B777-5B99FDBA434D}" type="presParOf" srcId="{6514E215-89EC-4140-A094-8AFEE418ADB2}" destId="{1AD8E302-8A34-4980-9C8A-453A72ADC26C}" srcOrd="2" destOrd="0" presId="urn:microsoft.com/office/officeart/2008/layout/LinedList"/>
    <dgm:cxn modelId="{F7CE5102-48DA-4305-B4AE-CC9D451D09AC}" type="presParOf" srcId="{D720BF09-158B-4FF0-9492-CE5290626FF5}" destId="{7C1B52F7-A064-46F9-A54D-9EA4C2E597AE}" srcOrd="8" destOrd="0" presId="urn:microsoft.com/office/officeart/2008/layout/LinedList"/>
    <dgm:cxn modelId="{100D34BF-F8FD-417B-B8D1-11C26294A6D4}" type="presParOf" srcId="{D720BF09-158B-4FF0-9492-CE5290626FF5}" destId="{A18868FA-340E-4291-94ED-5BC1C7B124A7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D1ED0B-2F14-4A84-9616-9ABEEA1F83E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316835-4ED7-46A6-9AE9-AD68FA7DA9AF}">
      <dgm:prSet phldrT="[Текст]" custT="1"/>
      <dgm:spPr>
        <a:solidFill>
          <a:schemeClr val="accent4"/>
        </a:solidFill>
        <a:ln w="6350">
          <a:solidFill>
            <a:schemeClr val="accent2"/>
          </a:solidFill>
        </a:ln>
      </dgm:spPr>
      <dgm:t>
        <a:bodyPr/>
        <a:lstStyle/>
        <a:p>
          <a:pPr algn="l"/>
          <a:r>
            <a:rPr lang="ru-RU" altLang="ru-RU" sz="1600" dirty="0" smtClean="0">
              <a:solidFill>
                <a:schemeClr val="bg1"/>
              </a:solidFill>
              <a:latin typeface="Arial" charset="0"/>
              <a:ea typeface="Times New Roman" pitchFamily="18" charset="0"/>
              <a:cs typeface="Arial" charset="0"/>
            </a:rPr>
            <a:t>Доступные сроки инструментов:</a:t>
          </a:r>
          <a:endParaRPr lang="ru-RU" sz="1600" dirty="0">
            <a:solidFill>
              <a:schemeClr val="bg1"/>
            </a:solidFill>
          </a:endParaRPr>
        </a:p>
      </dgm:t>
    </dgm:pt>
    <dgm:pt modelId="{F54B0079-B013-4F8E-B0ED-4DE3D582107C}" type="parTrans" cxnId="{B30C4FD4-CFD0-44F2-9217-2DD7933ACDF4}">
      <dgm:prSet/>
      <dgm:spPr/>
      <dgm:t>
        <a:bodyPr/>
        <a:lstStyle/>
        <a:p>
          <a:endParaRPr lang="ru-RU"/>
        </a:p>
      </dgm:t>
    </dgm:pt>
    <dgm:pt modelId="{E319ACFB-68EA-4751-BCF8-F577AE7F2A33}" type="sibTrans" cxnId="{B30C4FD4-CFD0-44F2-9217-2DD7933ACDF4}">
      <dgm:prSet/>
      <dgm:spPr/>
      <dgm:t>
        <a:bodyPr/>
        <a:lstStyle/>
        <a:p>
          <a:endParaRPr lang="ru-RU"/>
        </a:p>
      </dgm:t>
    </dgm:pt>
    <dgm:pt modelId="{D53E91A6-E521-4ECE-8BAD-08FB8428BF1F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just"/>
          <a:r>
            <a:rPr lang="ru-RU" altLang="ru-RU" sz="14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в режиме акцепта котировок (в стакане и доске котировок, с контролем взаимных лимитов):</a:t>
          </a:r>
          <a:endParaRPr lang="ru-RU" altLang="ru-RU" sz="1400" dirty="0">
            <a:solidFill>
              <a:srgbClr val="000000"/>
            </a:solidFill>
            <a:latin typeface="Arial" charset="0"/>
            <a:ea typeface="Times New Roman" pitchFamily="18" charset="0"/>
            <a:cs typeface="Arial" charset="0"/>
          </a:endParaRPr>
        </a:p>
      </dgm:t>
    </dgm:pt>
    <dgm:pt modelId="{C7A9D276-ED68-46FF-848E-01316EDE641D}" type="parTrans" cxnId="{EC744054-EA82-428A-9BB7-F6A90F49DB5F}">
      <dgm:prSet/>
      <dgm:spPr>
        <a:ln w="952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BADF5191-36F7-432C-837A-5D6D6BC8A727}" type="sibTrans" cxnId="{EC744054-EA82-428A-9BB7-F6A90F49DB5F}">
      <dgm:prSet/>
      <dgm:spPr/>
      <dgm:t>
        <a:bodyPr/>
        <a:lstStyle/>
        <a:p>
          <a:endParaRPr lang="ru-RU"/>
        </a:p>
      </dgm:t>
    </dgm:pt>
    <dgm:pt modelId="{B143FA48-5852-4BA8-8E90-411E84DB758B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l"/>
          <a:r>
            <a:rPr lang="ru-RU" altLang="ru-RU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dirty="0" err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Overnight</a:t>
          </a:r>
          <a:endParaRPr lang="ru-RU" altLang="ru-RU" sz="1400" b="1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gm:t>
    </dgm:pt>
    <dgm:pt modelId="{C9DB3406-B9AE-400B-BA1C-7B13A5DCD86A}" type="parTrans" cxnId="{FD49F07C-6FEC-4868-8514-37779F9E352A}">
      <dgm:prSet/>
      <dgm:spPr/>
      <dgm:t>
        <a:bodyPr/>
        <a:lstStyle/>
        <a:p>
          <a:endParaRPr lang="ru-RU"/>
        </a:p>
      </dgm:t>
    </dgm:pt>
    <dgm:pt modelId="{BA24A518-F4CE-4FA7-ABA1-730902078B53}" type="sibTrans" cxnId="{FD49F07C-6FEC-4868-8514-37779F9E352A}">
      <dgm:prSet/>
      <dgm:spPr/>
      <dgm:t>
        <a:bodyPr/>
        <a:lstStyle/>
        <a:p>
          <a:endParaRPr lang="ru-RU"/>
        </a:p>
      </dgm:t>
    </dgm:pt>
    <dgm:pt modelId="{543EA1CD-4547-4915-93E1-9E1D061890BE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l"/>
          <a:r>
            <a:rPr lang="ru-RU" altLang="ru-RU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dirty="0" err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Tom</a:t>
          </a:r>
          <a:r>
            <a:rPr lang="ru-RU" alt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/</a:t>
          </a:r>
          <a:r>
            <a:rPr lang="ru-RU" altLang="ru-RU" sz="1400" b="1" dirty="0" err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next</a:t>
          </a:r>
          <a:r>
            <a:rPr lang="ru-RU" altLang="ru-RU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 </a:t>
          </a:r>
          <a:endParaRPr lang="ru-RU" altLang="ru-RU" sz="1400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gm:t>
    </dgm:pt>
    <dgm:pt modelId="{2A39DE1D-5A8E-44FB-8213-9853ABA0011E}" type="parTrans" cxnId="{8B97362C-63D8-4F65-8A32-F146F648BD08}">
      <dgm:prSet/>
      <dgm:spPr/>
      <dgm:t>
        <a:bodyPr/>
        <a:lstStyle/>
        <a:p>
          <a:endParaRPr lang="ru-RU"/>
        </a:p>
      </dgm:t>
    </dgm:pt>
    <dgm:pt modelId="{CE9CF56D-E02B-46D5-9F51-1041316DCD2A}" type="sibTrans" cxnId="{8B97362C-63D8-4F65-8A32-F146F648BD08}">
      <dgm:prSet/>
      <dgm:spPr/>
      <dgm:t>
        <a:bodyPr/>
        <a:lstStyle/>
        <a:p>
          <a:endParaRPr lang="ru-RU"/>
        </a:p>
      </dgm:t>
    </dgm:pt>
    <dgm:pt modelId="{E892D8A8-5256-4CA6-BC29-8661CE6557AF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just"/>
          <a:r>
            <a:rPr lang="ru-RU" altLang="ru-RU" sz="14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в режиме переговоров (из стакана и доски котировок) - стандартные сроки:</a:t>
          </a:r>
          <a:endParaRPr lang="ru-RU" altLang="ru-RU" sz="1400" dirty="0">
            <a:solidFill>
              <a:srgbClr val="000000"/>
            </a:solidFill>
            <a:latin typeface="Arial" charset="0"/>
            <a:ea typeface="Times New Roman" pitchFamily="18" charset="0"/>
            <a:cs typeface="Arial" charset="0"/>
          </a:endParaRPr>
        </a:p>
      </dgm:t>
    </dgm:pt>
    <dgm:pt modelId="{51DEA617-EFBC-4FCD-B6FD-359FFB1C80FF}" type="parTrans" cxnId="{3CE4F9B4-166A-41AB-9A6E-A5FC3BCE13BC}">
      <dgm:prSet/>
      <dgm:spPr>
        <a:ln w="952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DCCF8EF-12A2-4A3F-85B0-3F187AFB70B8}" type="sibTrans" cxnId="{3CE4F9B4-166A-41AB-9A6E-A5FC3BCE13BC}">
      <dgm:prSet/>
      <dgm:spPr/>
      <dgm:t>
        <a:bodyPr/>
        <a:lstStyle/>
        <a:p>
          <a:endParaRPr lang="ru-RU"/>
        </a:p>
      </dgm:t>
    </dgm:pt>
    <dgm:pt modelId="{3D6AA717-633C-4E85-B9F0-F9ADD3DF0A74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l"/>
          <a:r>
            <a:rPr lang="ru-RU" altLang="ru-RU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1W, 2W</a:t>
          </a:r>
          <a:endParaRPr lang="ru-RU" altLang="ru-RU" sz="1400" b="1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gm:t>
    </dgm:pt>
    <dgm:pt modelId="{FE0A7DCA-B03D-4997-9DC2-D0762E616839}" type="parTrans" cxnId="{C7AB351E-2D52-458D-A4EF-87F0F325A87D}">
      <dgm:prSet/>
      <dgm:spPr/>
      <dgm:t>
        <a:bodyPr/>
        <a:lstStyle/>
        <a:p>
          <a:endParaRPr lang="ru-RU"/>
        </a:p>
      </dgm:t>
    </dgm:pt>
    <dgm:pt modelId="{5BDA2609-D14F-4029-B0B6-D225B2D56A0C}" type="sibTrans" cxnId="{C7AB351E-2D52-458D-A4EF-87F0F325A87D}">
      <dgm:prSet/>
      <dgm:spPr/>
      <dgm:t>
        <a:bodyPr/>
        <a:lstStyle/>
        <a:p>
          <a:endParaRPr lang="ru-RU"/>
        </a:p>
      </dgm:t>
    </dgm:pt>
    <dgm:pt modelId="{CCE1EDE6-10F7-46E1-B261-1FCE3669D18F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l"/>
          <a:r>
            <a:rPr lang="ru-RU" altLang="ru-RU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1M, 2M, 3M, 6M</a:t>
          </a:r>
          <a:endParaRPr lang="ru-RU" altLang="ru-RU" sz="1400" b="1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gm:t>
    </dgm:pt>
    <dgm:pt modelId="{0EEEB4F6-0492-4BA4-BD9B-9D38378F5D21}" type="parTrans" cxnId="{AB74ADDF-EC00-4773-AA6D-F55EACD90753}">
      <dgm:prSet/>
      <dgm:spPr/>
      <dgm:t>
        <a:bodyPr/>
        <a:lstStyle/>
        <a:p>
          <a:endParaRPr lang="ru-RU"/>
        </a:p>
      </dgm:t>
    </dgm:pt>
    <dgm:pt modelId="{2BCF914E-18C2-4FB2-A595-C495840C531F}" type="sibTrans" cxnId="{AB74ADDF-EC00-4773-AA6D-F55EACD90753}">
      <dgm:prSet/>
      <dgm:spPr/>
      <dgm:t>
        <a:bodyPr/>
        <a:lstStyle/>
        <a:p>
          <a:endParaRPr lang="ru-RU"/>
        </a:p>
      </dgm:t>
    </dgm:pt>
    <dgm:pt modelId="{B1568980-4AC6-478F-BC3A-08A72B477B62}">
      <dgm:prSet custT="1"/>
      <dgm:spPr>
        <a:ln w="9525">
          <a:solidFill>
            <a:srgbClr val="002060"/>
          </a:solidFill>
        </a:ln>
      </dgm:spPr>
      <dgm:t>
        <a:bodyPr/>
        <a:lstStyle/>
        <a:p>
          <a:pPr algn="just"/>
          <a:r>
            <a:rPr lang="ru-RU" altLang="ru-RU" sz="14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адресные котировки (в доске котировок) - сделки </a:t>
          </a:r>
          <a:r>
            <a:rPr lang="ru-RU" alt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в любой валюте</a:t>
          </a:r>
          <a:r>
            <a:rPr lang="ru-RU" altLang="ru-RU" sz="1400" b="1" dirty="0" smtClean="0">
              <a:solidFill>
                <a:srgbClr val="C00000"/>
              </a:solidFill>
              <a:latin typeface="Arial" charset="0"/>
              <a:ea typeface="Times New Roman" pitchFamily="18" charset="0"/>
              <a:cs typeface="Arial" charset="0"/>
            </a:rPr>
            <a:t> </a:t>
          </a:r>
          <a:r>
            <a:rPr lang="ru-RU" altLang="ru-RU" sz="14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на любой </a:t>
          </a:r>
          <a:r>
            <a:rPr lang="ru-RU" alt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произвольный срок</a:t>
          </a:r>
          <a:endParaRPr lang="ru-RU" altLang="ru-RU" sz="1400" b="1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gm:t>
    </dgm:pt>
    <dgm:pt modelId="{36D50B55-97A6-41C7-90C3-F3F502D2FAA0}" type="parTrans" cxnId="{F782DE4D-80C4-4307-921B-FDEA40115E71}">
      <dgm:prSet/>
      <dgm:spPr>
        <a:ln w="952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3673BBD-BD6A-4E3E-9DC3-3B8BF85349A0}" type="sibTrans" cxnId="{F782DE4D-80C4-4307-921B-FDEA40115E71}">
      <dgm:prSet/>
      <dgm:spPr/>
      <dgm:t>
        <a:bodyPr/>
        <a:lstStyle/>
        <a:p>
          <a:endParaRPr lang="ru-RU"/>
        </a:p>
      </dgm:t>
    </dgm:pt>
    <dgm:pt modelId="{494B9872-592B-4BF1-9357-96E1D1FC1B11}" type="pres">
      <dgm:prSet presAssocID="{BBD1ED0B-2F14-4A84-9616-9ABEEA1F83E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2E317E-E551-470F-9C8D-ABFA39FA50E4}" type="pres">
      <dgm:prSet presAssocID="{AC316835-4ED7-46A6-9AE9-AD68FA7DA9AF}" presName="root" presStyleCnt="0"/>
      <dgm:spPr/>
    </dgm:pt>
    <dgm:pt modelId="{F11825C3-AED6-4616-9E7F-926112B56F4E}" type="pres">
      <dgm:prSet presAssocID="{AC316835-4ED7-46A6-9AE9-AD68FA7DA9AF}" presName="rootComposite" presStyleCnt="0"/>
      <dgm:spPr/>
    </dgm:pt>
    <dgm:pt modelId="{0F7B764E-8790-4325-9C59-0054059357C3}" type="pres">
      <dgm:prSet presAssocID="{AC316835-4ED7-46A6-9AE9-AD68FA7DA9AF}" presName="rootText" presStyleLbl="node1" presStyleIdx="0" presStyleCnt="1" custScaleX="543958" custLinFactNeighborX="2244" custLinFactNeighborY="29064"/>
      <dgm:spPr/>
      <dgm:t>
        <a:bodyPr/>
        <a:lstStyle/>
        <a:p>
          <a:endParaRPr lang="ru-RU"/>
        </a:p>
      </dgm:t>
    </dgm:pt>
    <dgm:pt modelId="{68BDB1E4-04BA-4C17-BC50-24BE3C7C1FE6}" type="pres">
      <dgm:prSet presAssocID="{AC316835-4ED7-46A6-9AE9-AD68FA7DA9AF}" presName="rootConnector" presStyleLbl="node1" presStyleIdx="0" presStyleCnt="1"/>
      <dgm:spPr/>
      <dgm:t>
        <a:bodyPr/>
        <a:lstStyle/>
        <a:p>
          <a:endParaRPr lang="ru-RU"/>
        </a:p>
      </dgm:t>
    </dgm:pt>
    <dgm:pt modelId="{10B393FC-D998-4A8F-AC1F-AC93F5BF412C}" type="pres">
      <dgm:prSet presAssocID="{AC316835-4ED7-46A6-9AE9-AD68FA7DA9AF}" presName="childShape" presStyleCnt="0"/>
      <dgm:spPr/>
    </dgm:pt>
    <dgm:pt modelId="{56EC224B-AE18-4E12-AB7A-ADA14A0F0533}" type="pres">
      <dgm:prSet presAssocID="{C7A9D276-ED68-46FF-848E-01316EDE641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F8A1327B-B100-43DF-AF0D-7AD966B2F51A}" type="pres">
      <dgm:prSet presAssocID="{D53E91A6-E521-4ECE-8BAD-08FB8428BF1F}" presName="childText" presStyleLbl="bgAcc1" presStyleIdx="0" presStyleCnt="3" custScaleX="548100" custScaleY="167629" custLinFactNeighborX="-22594" custLinFactNeighborY="16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D65E3-7780-45C5-A200-9656B5CC0F4C}" type="pres">
      <dgm:prSet presAssocID="{51DEA617-EFBC-4FCD-B6FD-359FFB1C80FF}" presName="Name13" presStyleLbl="parChTrans1D2" presStyleIdx="1" presStyleCnt="3"/>
      <dgm:spPr/>
      <dgm:t>
        <a:bodyPr/>
        <a:lstStyle/>
        <a:p>
          <a:endParaRPr lang="ru-RU"/>
        </a:p>
      </dgm:t>
    </dgm:pt>
    <dgm:pt modelId="{FA16A967-3C67-4E57-B249-E5140806368D}" type="pres">
      <dgm:prSet presAssocID="{E892D8A8-5256-4CA6-BC29-8661CE6557AF}" presName="childText" presStyleLbl="bgAcc1" presStyleIdx="1" presStyleCnt="3" custScaleX="541799" custScaleY="169019" custLinFactNeighborX="-23278" custLinFactNeighborY="8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03448-BBEC-4681-ABF9-AEE6D0980F84}" type="pres">
      <dgm:prSet presAssocID="{36D50B55-97A6-41C7-90C3-F3F502D2FAA0}" presName="Name13" presStyleLbl="parChTrans1D2" presStyleIdx="2" presStyleCnt="3"/>
      <dgm:spPr/>
      <dgm:t>
        <a:bodyPr/>
        <a:lstStyle/>
        <a:p>
          <a:endParaRPr lang="ru-RU"/>
        </a:p>
      </dgm:t>
    </dgm:pt>
    <dgm:pt modelId="{C6B1537B-001A-454C-8937-C1744372D622}" type="pres">
      <dgm:prSet presAssocID="{B1568980-4AC6-478F-BC3A-08A72B477B62}" presName="childText" presStyleLbl="bgAcc1" presStyleIdx="2" presStyleCnt="3" custScaleX="548034" custScaleY="81300" custLinFactNeighborX="-21311" custLinFactNeighborY="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82DE4D-80C4-4307-921B-FDEA40115E71}" srcId="{AC316835-4ED7-46A6-9AE9-AD68FA7DA9AF}" destId="{B1568980-4AC6-478F-BC3A-08A72B477B62}" srcOrd="2" destOrd="0" parTransId="{36D50B55-97A6-41C7-90C3-F3F502D2FAA0}" sibTransId="{03673BBD-BD6A-4E3E-9DC3-3B8BF85349A0}"/>
    <dgm:cxn modelId="{AB74ADDF-EC00-4773-AA6D-F55EACD90753}" srcId="{E892D8A8-5256-4CA6-BC29-8661CE6557AF}" destId="{CCE1EDE6-10F7-46E1-B261-1FCE3669D18F}" srcOrd="1" destOrd="0" parTransId="{0EEEB4F6-0492-4BA4-BD9B-9D38378F5D21}" sibTransId="{2BCF914E-18C2-4FB2-A595-C495840C531F}"/>
    <dgm:cxn modelId="{9B4C12D2-82F3-410A-99AB-1BFBBAAA9F51}" type="presOf" srcId="{E892D8A8-5256-4CA6-BC29-8661CE6557AF}" destId="{FA16A967-3C67-4E57-B249-E5140806368D}" srcOrd="0" destOrd="0" presId="urn:microsoft.com/office/officeart/2005/8/layout/hierarchy3"/>
    <dgm:cxn modelId="{429E48F6-2877-43E9-A2DA-4B22FD43DACA}" type="presOf" srcId="{D53E91A6-E521-4ECE-8BAD-08FB8428BF1F}" destId="{F8A1327B-B100-43DF-AF0D-7AD966B2F51A}" srcOrd="0" destOrd="0" presId="urn:microsoft.com/office/officeart/2005/8/layout/hierarchy3"/>
    <dgm:cxn modelId="{B006CE2A-0D47-4EFF-A8C4-561CE563249C}" type="presOf" srcId="{36D50B55-97A6-41C7-90C3-F3F502D2FAA0}" destId="{79E03448-BBEC-4681-ABF9-AEE6D0980F84}" srcOrd="0" destOrd="0" presId="urn:microsoft.com/office/officeart/2005/8/layout/hierarchy3"/>
    <dgm:cxn modelId="{FD49F07C-6FEC-4868-8514-37779F9E352A}" srcId="{D53E91A6-E521-4ECE-8BAD-08FB8428BF1F}" destId="{B143FA48-5852-4BA8-8E90-411E84DB758B}" srcOrd="0" destOrd="0" parTransId="{C9DB3406-B9AE-400B-BA1C-7B13A5DCD86A}" sibTransId="{BA24A518-F4CE-4FA7-ABA1-730902078B53}"/>
    <dgm:cxn modelId="{3CE4F9B4-166A-41AB-9A6E-A5FC3BCE13BC}" srcId="{AC316835-4ED7-46A6-9AE9-AD68FA7DA9AF}" destId="{E892D8A8-5256-4CA6-BC29-8661CE6557AF}" srcOrd="1" destOrd="0" parTransId="{51DEA617-EFBC-4FCD-B6FD-359FFB1C80FF}" sibTransId="{0DCCF8EF-12A2-4A3F-85B0-3F187AFB70B8}"/>
    <dgm:cxn modelId="{8A0DCB37-A376-494E-AB93-FEC6DC476292}" type="presOf" srcId="{AC316835-4ED7-46A6-9AE9-AD68FA7DA9AF}" destId="{0F7B764E-8790-4325-9C59-0054059357C3}" srcOrd="0" destOrd="0" presId="urn:microsoft.com/office/officeart/2005/8/layout/hierarchy3"/>
    <dgm:cxn modelId="{31CB4065-E2F4-4837-8E5D-D055704E62C8}" type="presOf" srcId="{B1568980-4AC6-478F-BC3A-08A72B477B62}" destId="{C6B1537B-001A-454C-8937-C1744372D622}" srcOrd="0" destOrd="0" presId="urn:microsoft.com/office/officeart/2005/8/layout/hierarchy3"/>
    <dgm:cxn modelId="{B6A06AA6-2326-4DA4-BADF-B4340089F132}" type="presOf" srcId="{CCE1EDE6-10F7-46E1-B261-1FCE3669D18F}" destId="{FA16A967-3C67-4E57-B249-E5140806368D}" srcOrd="0" destOrd="2" presId="urn:microsoft.com/office/officeart/2005/8/layout/hierarchy3"/>
    <dgm:cxn modelId="{FD2CA1E7-EA2A-4D7C-8437-8728474F182B}" type="presOf" srcId="{543EA1CD-4547-4915-93E1-9E1D061890BE}" destId="{F8A1327B-B100-43DF-AF0D-7AD966B2F51A}" srcOrd="0" destOrd="2" presId="urn:microsoft.com/office/officeart/2005/8/layout/hierarchy3"/>
    <dgm:cxn modelId="{043A193B-5647-497B-9F42-B5CD8D3C4087}" type="presOf" srcId="{B143FA48-5852-4BA8-8E90-411E84DB758B}" destId="{F8A1327B-B100-43DF-AF0D-7AD966B2F51A}" srcOrd="0" destOrd="1" presId="urn:microsoft.com/office/officeart/2005/8/layout/hierarchy3"/>
    <dgm:cxn modelId="{8B97362C-63D8-4F65-8A32-F146F648BD08}" srcId="{D53E91A6-E521-4ECE-8BAD-08FB8428BF1F}" destId="{543EA1CD-4547-4915-93E1-9E1D061890BE}" srcOrd="1" destOrd="0" parTransId="{2A39DE1D-5A8E-44FB-8213-9853ABA0011E}" sibTransId="{CE9CF56D-E02B-46D5-9F51-1041316DCD2A}"/>
    <dgm:cxn modelId="{864266A6-9FFA-45FE-9D6A-FB100FCDCAC5}" type="presOf" srcId="{51DEA617-EFBC-4FCD-B6FD-359FFB1C80FF}" destId="{D1ED65E3-7780-45C5-A200-9656B5CC0F4C}" srcOrd="0" destOrd="0" presId="urn:microsoft.com/office/officeart/2005/8/layout/hierarchy3"/>
    <dgm:cxn modelId="{3FD33BFA-3918-47F0-8A9B-6302545DEAE4}" type="presOf" srcId="{BBD1ED0B-2F14-4A84-9616-9ABEEA1F83EC}" destId="{494B9872-592B-4BF1-9357-96E1D1FC1B11}" srcOrd="0" destOrd="0" presId="urn:microsoft.com/office/officeart/2005/8/layout/hierarchy3"/>
    <dgm:cxn modelId="{C7AB351E-2D52-458D-A4EF-87F0F325A87D}" srcId="{E892D8A8-5256-4CA6-BC29-8661CE6557AF}" destId="{3D6AA717-633C-4E85-B9F0-F9ADD3DF0A74}" srcOrd="0" destOrd="0" parTransId="{FE0A7DCA-B03D-4997-9DC2-D0762E616839}" sibTransId="{5BDA2609-D14F-4029-B0B6-D225B2D56A0C}"/>
    <dgm:cxn modelId="{9F359250-E638-458B-BDB8-446F7D39601E}" type="presOf" srcId="{3D6AA717-633C-4E85-B9F0-F9ADD3DF0A74}" destId="{FA16A967-3C67-4E57-B249-E5140806368D}" srcOrd="0" destOrd="1" presId="urn:microsoft.com/office/officeart/2005/8/layout/hierarchy3"/>
    <dgm:cxn modelId="{69ADAEAA-C884-4AB1-B5D2-6A3414298B28}" type="presOf" srcId="{C7A9D276-ED68-46FF-848E-01316EDE641D}" destId="{56EC224B-AE18-4E12-AB7A-ADA14A0F0533}" srcOrd="0" destOrd="0" presId="urn:microsoft.com/office/officeart/2005/8/layout/hierarchy3"/>
    <dgm:cxn modelId="{B30C4FD4-CFD0-44F2-9217-2DD7933ACDF4}" srcId="{BBD1ED0B-2F14-4A84-9616-9ABEEA1F83EC}" destId="{AC316835-4ED7-46A6-9AE9-AD68FA7DA9AF}" srcOrd="0" destOrd="0" parTransId="{F54B0079-B013-4F8E-B0ED-4DE3D582107C}" sibTransId="{E319ACFB-68EA-4751-BCF8-F577AE7F2A33}"/>
    <dgm:cxn modelId="{EC744054-EA82-428A-9BB7-F6A90F49DB5F}" srcId="{AC316835-4ED7-46A6-9AE9-AD68FA7DA9AF}" destId="{D53E91A6-E521-4ECE-8BAD-08FB8428BF1F}" srcOrd="0" destOrd="0" parTransId="{C7A9D276-ED68-46FF-848E-01316EDE641D}" sibTransId="{BADF5191-36F7-432C-837A-5D6D6BC8A727}"/>
    <dgm:cxn modelId="{755B61F7-A8A1-47A4-A4D3-8C9FE2533D18}" type="presOf" srcId="{AC316835-4ED7-46A6-9AE9-AD68FA7DA9AF}" destId="{68BDB1E4-04BA-4C17-BC50-24BE3C7C1FE6}" srcOrd="1" destOrd="0" presId="urn:microsoft.com/office/officeart/2005/8/layout/hierarchy3"/>
    <dgm:cxn modelId="{87E38540-5D83-477B-AB1E-4AF9198B929E}" type="presParOf" srcId="{494B9872-592B-4BF1-9357-96E1D1FC1B11}" destId="{CB2E317E-E551-470F-9C8D-ABFA39FA50E4}" srcOrd="0" destOrd="0" presId="urn:microsoft.com/office/officeart/2005/8/layout/hierarchy3"/>
    <dgm:cxn modelId="{77684B05-16FA-4CA9-B405-F8689714FB1C}" type="presParOf" srcId="{CB2E317E-E551-470F-9C8D-ABFA39FA50E4}" destId="{F11825C3-AED6-4616-9E7F-926112B56F4E}" srcOrd="0" destOrd="0" presId="urn:microsoft.com/office/officeart/2005/8/layout/hierarchy3"/>
    <dgm:cxn modelId="{4AA258FC-7FAF-4691-9B2C-1ACAABABA16D}" type="presParOf" srcId="{F11825C3-AED6-4616-9E7F-926112B56F4E}" destId="{0F7B764E-8790-4325-9C59-0054059357C3}" srcOrd="0" destOrd="0" presId="urn:microsoft.com/office/officeart/2005/8/layout/hierarchy3"/>
    <dgm:cxn modelId="{C42658DF-08DB-4851-A614-F32F40E1D766}" type="presParOf" srcId="{F11825C3-AED6-4616-9E7F-926112B56F4E}" destId="{68BDB1E4-04BA-4C17-BC50-24BE3C7C1FE6}" srcOrd="1" destOrd="0" presId="urn:microsoft.com/office/officeart/2005/8/layout/hierarchy3"/>
    <dgm:cxn modelId="{20213EB3-3EF0-484F-8C95-B695054BA30C}" type="presParOf" srcId="{CB2E317E-E551-470F-9C8D-ABFA39FA50E4}" destId="{10B393FC-D998-4A8F-AC1F-AC93F5BF412C}" srcOrd="1" destOrd="0" presId="urn:microsoft.com/office/officeart/2005/8/layout/hierarchy3"/>
    <dgm:cxn modelId="{7EF89B87-38AE-40B8-9A64-1E7261C4AA87}" type="presParOf" srcId="{10B393FC-D998-4A8F-AC1F-AC93F5BF412C}" destId="{56EC224B-AE18-4E12-AB7A-ADA14A0F0533}" srcOrd="0" destOrd="0" presId="urn:microsoft.com/office/officeart/2005/8/layout/hierarchy3"/>
    <dgm:cxn modelId="{77377FDA-0B17-48F2-B939-DC7A3E7D0DF5}" type="presParOf" srcId="{10B393FC-D998-4A8F-AC1F-AC93F5BF412C}" destId="{F8A1327B-B100-43DF-AF0D-7AD966B2F51A}" srcOrd="1" destOrd="0" presId="urn:microsoft.com/office/officeart/2005/8/layout/hierarchy3"/>
    <dgm:cxn modelId="{31987C76-1C1A-4636-AB12-AA3F155E49AF}" type="presParOf" srcId="{10B393FC-D998-4A8F-AC1F-AC93F5BF412C}" destId="{D1ED65E3-7780-45C5-A200-9656B5CC0F4C}" srcOrd="2" destOrd="0" presId="urn:microsoft.com/office/officeart/2005/8/layout/hierarchy3"/>
    <dgm:cxn modelId="{09D664CD-9117-451A-AE72-01AF24FC732C}" type="presParOf" srcId="{10B393FC-D998-4A8F-AC1F-AC93F5BF412C}" destId="{FA16A967-3C67-4E57-B249-E5140806368D}" srcOrd="3" destOrd="0" presId="urn:microsoft.com/office/officeart/2005/8/layout/hierarchy3"/>
    <dgm:cxn modelId="{288EE850-7C97-4F10-BCB0-95834D99EC2C}" type="presParOf" srcId="{10B393FC-D998-4A8F-AC1F-AC93F5BF412C}" destId="{79E03448-BBEC-4681-ABF9-AEE6D0980F84}" srcOrd="4" destOrd="0" presId="urn:microsoft.com/office/officeart/2005/8/layout/hierarchy3"/>
    <dgm:cxn modelId="{BF307FA2-0A01-429B-8CB2-9C395A036C5F}" type="presParOf" srcId="{10B393FC-D998-4A8F-AC1F-AC93F5BF412C}" destId="{C6B1537B-001A-454C-8937-C1744372D62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8991D9-BE4C-4F16-90CA-27B97AC9E35A}">
      <dsp:nvSpPr>
        <dsp:cNvPr id="0" name=""/>
        <dsp:cNvSpPr/>
      </dsp:nvSpPr>
      <dsp:spPr>
        <a:xfrm>
          <a:off x="0" y="0"/>
          <a:ext cx="1004353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EBC65-8514-455C-80AE-30DE071E9D55}">
      <dsp:nvSpPr>
        <dsp:cNvPr id="0" name=""/>
        <dsp:cNvSpPr/>
      </dsp:nvSpPr>
      <dsp:spPr>
        <a:xfrm>
          <a:off x="0" y="0"/>
          <a:ext cx="2008707" cy="9739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C00000"/>
              </a:solidFill>
            </a:rPr>
            <a:t>RTS Board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0" y="0"/>
        <a:ext cx="2008707" cy="973927"/>
      </dsp:txXfrm>
    </dsp:sp>
    <dsp:sp modelId="{7ADA67D5-329B-40A2-90C4-6FC49FA38988}">
      <dsp:nvSpPr>
        <dsp:cNvPr id="0" name=""/>
        <dsp:cNvSpPr/>
      </dsp:nvSpPr>
      <dsp:spPr>
        <a:xfrm>
          <a:off x="2159360" y="15217"/>
          <a:ext cx="7884177" cy="304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Платформа нового поколения, обеспечивающая </a:t>
          </a:r>
          <a:r>
            <a:rPr lang="en-US" sz="1400" kern="1200" dirty="0" smtClean="0"/>
            <a:t>STP </a:t>
          </a:r>
          <a:r>
            <a:rPr lang="ru-RU" sz="1400" kern="1200" dirty="0" smtClean="0"/>
            <a:t>обработку сделок от котировки до отчетности</a:t>
          </a:r>
          <a:endParaRPr lang="ru-RU" sz="1400" kern="1200" dirty="0"/>
        </a:p>
      </dsp:txBody>
      <dsp:txXfrm>
        <a:off x="2159360" y="15217"/>
        <a:ext cx="7884177" cy="304352"/>
      </dsp:txXfrm>
    </dsp:sp>
    <dsp:sp modelId="{09ECEFB8-6FE3-447A-A174-BA0E6FD34A63}">
      <dsp:nvSpPr>
        <dsp:cNvPr id="0" name=""/>
        <dsp:cNvSpPr/>
      </dsp:nvSpPr>
      <dsp:spPr>
        <a:xfrm>
          <a:off x="2008707" y="319569"/>
          <a:ext cx="80348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202BF5-4F30-4B0C-9D94-D80E5D28A5F2}">
      <dsp:nvSpPr>
        <dsp:cNvPr id="0" name=""/>
        <dsp:cNvSpPr/>
      </dsp:nvSpPr>
      <dsp:spPr>
        <a:xfrm>
          <a:off x="2159360" y="334787"/>
          <a:ext cx="7884177" cy="304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Система, позволяющая интегрировать существующие пулы ликвидности</a:t>
          </a:r>
          <a:endParaRPr lang="ru-RU" sz="1400" kern="1200" dirty="0"/>
        </a:p>
      </dsp:txBody>
      <dsp:txXfrm>
        <a:off x="2159360" y="334787"/>
        <a:ext cx="7884177" cy="304352"/>
      </dsp:txXfrm>
    </dsp:sp>
    <dsp:sp modelId="{121B035B-4B00-4944-BAA7-B667B01DB93E}">
      <dsp:nvSpPr>
        <dsp:cNvPr id="0" name=""/>
        <dsp:cNvSpPr/>
      </dsp:nvSpPr>
      <dsp:spPr>
        <a:xfrm>
          <a:off x="2008707" y="639139"/>
          <a:ext cx="80348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EA83A5-7271-465A-9842-224A1051771E}">
      <dsp:nvSpPr>
        <dsp:cNvPr id="0" name=""/>
        <dsp:cNvSpPr/>
      </dsp:nvSpPr>
      <dsp:spPr>
        <a:xfrm>
          <a:off x="2159360" y="654357"/>
          <a:ext cx="7884177" cy="304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Универсальная система для различных рынков на единой платформе</a:t>
          </a:r>
          <a:endParaRPr lang="ru-RU" sz="1400" kern="1200" dirty="0"/>
        </a:p>
      </dsp:txBody>
      <dsp:txXfrm>
        <a:off x="2159360" y="654357"/>
        <a:ext cx="7884177" cy="304352"/>
      </dsp:txXfrm>
    </dsp:sp>
    <dsp:sp modelId="{9E9B6F45-5F9E-4854-888F-3DD297E6AABE}">
      <dsp:nvSpPr>
        <dsp:cNvPr id="0" name=""/>
        <dsp:cNvSpPr/>
      </dsp:nvSpPr>
      <dsp:spPr>
        <a:xfrm>
          <a:off x="2008707" y="958709"/>
          <a:ext cx="80348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C00AD-CE7C-4C55-B04D-680827467253}">
      <dsp:nvSpPr>
        <dsp:cNvPr id="0" name=""/>
        <dsp:cNvSpPr/>
      </dsp:nvSpPr>
      <dsp:spPr>
        <a:xfrm>
          <a:off x="3889" y="249729"/>
          <a:ext cx="2338717" cy="403200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Общие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89" y="249729"/>
        <a:ext cx="2338717" cy="403200"/>
      </dsp:txXfrm>
    </dsp:sp>
    <dsp:sp modelId="{9AA3A5F4-18DB-4A8F-9A69-5C6FF06FB2F3}">
      <dsp:nvSpPr>
        <dsp:cNvPr id="0" name=""/>
        <dsp:cNvSpPr/>
      </dsp:nvSpPr>
      <dsp:spPr>
        <a:xfrm>
          <a:off x="3889" y="652929"/>
          <a:ext cx="2338717" cy="3232398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lumMod val="40000"/>
              <a:lumOff val="6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Гибкое решение: </a:t>
          </a:r>
          <a:r>
            <a:rPr lang="ru-RU" sz="1400" b="1" kern="1200" dirty="0" err="1" smtClean="0">
              <a:solidFill>
                <a:schemeClr val="accent2">
                  <a:lumMod val="75000"/>
                </a:schemeClr>
              </a:solidFill>
              <a:effectLst/>
            </a:rPr>
            <a:t>web</a:t>
          </a:r>
          <a:r>
            <a:rPr lang="ru-RU" sz="1400" kern="1200" dirty="0" smtClean="0"/>
            <a:t>-интерфейс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Многофункциональная система: решение задач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фронт</a:t>
          </a:r>
          <a:r>
            <a:rPr lang="ru-RU" sz="1400" kern="1200" dirty="0" smtClean="0"/>
            <a:t>- и </a:t>
          </a:r>
          <a:r>
            <a:rPr lang="ru-RU" sz="1400" b="1" kern="1200" dirty="0" err="1" smtClean="0">
              <a:solidFill>
                <a:schemeClr val="accent2">
                  <a:lumMod val="75000"/>
                </a:schemeClr>
              </a:solidFill>
              <a:effectLst/>
            </a:rPr>
            <a:t>бэк</a:t>
          </a:r>
          <a:r>
            <a:rPr lang="ru-RU" sz="1400" kern="1200" dirty="0" smtClean="0"/>
            <a:t>-офиса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Двуязычный интерфейс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Параметры безопасности: контроль доступа и полномочий, логирование операций</a:t>
          </a:r>
          <a:endParaRPr lang="ru-RU" sz="1400" kern="1200" dirty="0"/>
        </a:p>
      </dsp:txBody>
      <dsp:txXfrm>
        <a:off x="3889" y="652929"/>
        <a:ext cx="2338717" cy="3232398"/>
      </dsp:txXfrm>
    </dsp:sp>
    <dsp:sp modelId="{5EF9A3AD-540D-4573-B765-6E8064B37992}">
      <dsp:nvSpPr>
        <dsp:cNvPr id="0" name=""/>
        <dsp:cNvSpPr/>
      </dsp:nvSpPr>
      <dsp:spPr>
        <a:xfrm>
          <a:off x="2670027" y="249729"/>
          <a:ext cx="2338717" cy="403200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Функционал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70027" y="249729"/>
        <a:ext cx="2338717" cy="403200"/>
      </dsp:txXfrm>
    </dsp:sp>
    <dsp:sp modelId="{CB1007C0-4F8B-45D1-8B91-523831E40ACF}">
      <dsp:nvSpPr>
        <dsp:cNvPr id="0" name=""/>
        <dsp:cNvSpPr/>
      </dsp:nvSpPr>
      <dsp:spPr>
        <a:xfrm>
          <a:off x="2670027" y="652929"/>
          <a:ext cx="2338717" cy="3232398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lumMod val="40000"/>
              <a:lumOff val="6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Чат </a:t>
          </a:r>
          <a:r>
            <a:rPr lang="ru-RU" sz="1400" kern="1200" dirty="0" smtClean="0"/>
            <a:t>между участниками системы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Просмотр и подача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котировок</a:t>
          </a:r>
          <a:endParaRPr lang="ru-RU" sz="1400" b="1" kern="1200" dirty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Управление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лимитами</a:t>
          </a:r>
          <a:endParaRPr lang="ru-RU" sz="1400" b="1" kern="1200" dirty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Формирование тикета </a:t>
          </a:r>
          <a:r>
            <a:rPr lang="ru-RU" sz="1400" b="1" kern="1200" dirty="0">
              <a:solidFill>
                <a:schemeClr val="accent2">
                  <a:lumMod val="75000"/>
                </a:schemeClr>
              </a:solidFill>
              <a:effectLst/>
            </a:rPr>
            <a:t>сделки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Заключение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электронных договоров</a:t>
          </a:r>
          <a:endParaRPr lang="ru-RU" sz="1400" b="1" kern="1200" dirty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Система </a:t>
          </a:r>
          <a:r>
            <a:rPr lang="ru-RU" sz="1400" b="1" kern="1200" dirty="0">
              <a:solidFill>
                <a:schemeClr val="accent2">
                  <a:lumMod val="75000"/>
                </a:schemeClr>
              </a:solidFill>
              <a:effectLst/>
            </a:rPr>
            <a:t>алертов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Справочники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контрагентов</a:t>
          </a:r>
          <a:endParaRPr lang="ru-RU" sz="1400" b="1" kern="1200" dirty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Расчетные схемы,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платежные инструкции</a:t>
          </a:r>
          <a:endParaRPr lang="ru-RU" sz="1400" b="1" kern="1200" dirty="0">
            <a:solidFill>
              <a:schemeClr val="accent2">
                <a:lumMod val="75000"/>
              </a:schemeClr>
            </a:solidFill>
            <a:effectLst/>
          </a:endParaRPr>
        </a:p>
      </dsp:txBody>
      <dsp:txXfrm>
        <a:off x="2670027" y="652929"/>
        <a:ext cx="2338717" cy="3232398"/>
      </dsp:txXfrm>
    </dsp:sp>
    <dsp:sp modelId="{DB59D407-0A00-4AA2-B3BF-143EED7D7295}">
      <dsp:nvSpPr>
        <dsp:cNvPr id="0" name=""/>
        <dsp:cNvSpPr/>
      </dsp:nvSpPr>
      <dsp:spPr>
        <a:xfrm>
          <a:off x="5336166" y="249729"/>
          <a:ext cx="2338717" cy="403200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Режимы и инструменты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36166" y="249729"/>
        <a:ext cx="2338717" cy="403200"/>
      </dsp:txXfrm>
    </dsp:sp>
    <dsp:sp modelId="{BF7626B5-DD71-43DD-AB33-1205B9671445}">
      <dsp:nvSpPr>
        <dsp:cNvPr id="0" name=""/>
        <dsp:cNvSpPr/>
      </dsp:nvSpPr>
      <dsp:spPr>
        <a:xfrm>
          <a:off x="5336166" y="652929"/>
          <a:ext cx="2338717" cy="3232398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lumMod val="40000"/>
              <a:lumOff val="6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Котировки в разных валютах</a:t>
          </a:r>
          <a:endParaRPr lang="ru-RU" sz="1400" b="1" kern="1200" dirty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акцепт котировок (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стакан</a:t>
          </a:r>
          <a:r>
            <a:rPr lang="ru-RU" sz="1400" kern="1200" dirty="0" smtClean="0"/>
            <a:t> и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доска</a:t>
          </a:r>
          <a:r>
            <a:rPr lang="ru-RU" sz="1400" kern="1200" dirty="0" smtClean="0"/>
            <a:t> котировок, с контролем лимитов)</a:t>
          </a:r>
          <a:endParaRPr lang="ru-RU" sz="1400" b="1" kern="1200" dirty="0" smtClean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Режим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переговоров</a:t>
          </a: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kern="1200" dirty="0" smtClean="0"/>
            <a:t>(из стакана и доски котировок)</a:t>
          </a:r>
          <a:endParaRPr lang="ru-RU" sz="1400" b="1" kern="1200" dirty="0" smtClean="0">
            <a:solidFill>
              <a:schemeClr val="accent2">
                <a:lumMod val="75000"/>
              </a:schemeClr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Безадресные </a:t>
          </a:r>
          <a:r>
            <a:rPr lang="ru-RU" sz="1400" b="0" kern="1200" dirty="0" smtClean="0">
              <a:solidFill>
                <a:schemeClr val="tx1"/>
              </a:solidFill>
              <a:effectLst/>
            </a:rPr>
            <a:t>заявки в форме очереди заявок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адресные</a:t>
          </a:r>
          <a:r>
            <a:rPr lang="ru-RU" sz="1400" kern="1200" dirty="0" smtClean="0"/>
            <a:t> котировки (в доске котировок) -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любая валюта / произвольный срок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Переговорные </a:t>
          </a:r>
          <a:r>
            <a:rPr lang="ru-RU" sz="1400" b="0" kern="1200" dirty="0" smtClean="0">
              <a:solidFill>
                <a:schemeClr val="tx1"/>
              </a:solidFill>
              <a:effectLst/>
            </a:rPr>
            <a:t>котировки</a:t>
          </a:r>
        </a:p>
      </dsp:txBody>
      <dsp:txXfrm>
        <a:off x="5336166" y="652929"/>
        <a:ext cx="2338717" cy="3232398"/>
      </dsp:txXfrm>
    </dsp:sp>
    <dsp:sp modelId="{D11B3275-546E-4717-A5C3-2F2A44313B16}">
      <dsp:nvSpPr>
        <dsp:cNvPr id="0" name=""/>
        <dsp:cNvSpPr/>
      </dsp:nvSpPr>
      <dsp:spPr>
        <a:xfrm>
          <a:off x="8002304" y="249729"/>
          <a:ext cx="2338717" cy="403200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</a:t>
          </a:r>
        </a:p>
      </dsp:txBody>
      <dsp:txXfrm>
        <a:off x="8002304" y="249729"/>
        <a:ext cx="2338717" cy="403200"/>
      </dsp:txXfrm>
    </dsp:sp>
    <dsp:sp modelId="{61F59FE0-E78F-44E6-93F0-42B0334E44EF}">
      <dsp:nvSpPr>
        <dsp:cNvPr id="0" name=""/>
        <dsp:cNvSpPr/>
      </dsp:nvSpPr>
      <dsp:spPr>
        <a:xfrm>
          <a:off x="8002304" y="652929"/>
          <a:ext cx="2338717" cy="3232398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lumMod val="40000"/>
              <a:lumOff val="6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Возможности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интеграции с внутренними системами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Экспорт данных </a:t>
          </a:r>
          <a:r>
            <a:rPr lang="ru-RU" sz="1400" kern="1200" dirty="0" smtClean="0"/>
            <a:t>в различных форматах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Формирование договора в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электронной</a:t>
          </a:r>
          <a:r>
            <a:rPr lang="ru-RU" sz="1400" kern="1200" dirty="0" smtClean="0"/>
            <a:t> и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бумажной</a:t>
          </a:r>
          <a:r>
            <a:rPr lang="ru-RU" sz="1400" kern="1200" dirty="0" smtClean="0"/>
            <a:t> форме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Система управления </a:t>
          </a: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рисками и лимитами</a:t>
          </a:r>
        </a:p>
      </dsp:txBody>
      <dsp:txXfrm>
        <a:off x="8002304" y="652929"/>
        <a:ext cx="2338717" cy="32323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9BFB33-3B76-4544-9053-8A0A96C97F57}">
      <dsp:nvSpPr>
        <dsp:cNvPr id="0" name=""/>
        <dsp:cNvSpPr/>
      </dsp:nvSpPr>
      <dsp:spPr>
        <a:xfrm>
          <a:off x="0" y="0"/>
          <a:ext cx="1068863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83D56-B577-4566-B1A2-A5182BE5D5D0}">
      <dsp:nvSpPr>
        <dsp:cNvPr id="0" name=""/>
        <dsp:cNvSpPr/>
      </dsp:nvSpPr>
      <dsp:spPr>
        <a:xfrm>
          <a:off x="188428" y="0"/>
          <a:ext cx="2073011" cy="1165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accent2">
                  <a:lumMod val="75000"/>
                </a:schemeClr>
              </a:solidFill>
              <a:effectLst/>
            </a:rPr>
            <a:t>RTS Board</a:t>
          </a:r>
          <a:endParaRPr lang="ru-RU" sz="2400" b="1" kern="1200" dirty="0">
            <a:solidFill>
              <a:schemeClr val="accent2">
                <a:lumMod val="75000"/>
              </a:schemeClr>
            </a:solidFill>
            <a:effectLst/>
          </a:endParaRPr>
        </a:p>
      </dsp:txBody>
      <dsp:txXfrm>
        <a:off x="188428" y="0"/>
        <a:ext cx="2073011" cy="1165935"/>
      </dsp:txXfrm>
    </dsp:sp>
    <dsp:sp modelId="{7721A2D2-6143-488B-A49D-1969AADDB20E}">
      <dsp:nvSpPr>
        <dsp:cNvPr id="0" name=""/>
        <dsp:cNvSpPr/>
      </dsp:nvSpPr>
      <dsp:spPr>
        <a:xfrm>
          <a:off x="2232220" y="0"/>
          <a:ext cx="8456416" cy="3343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Электронная система для заключения и подтверждения сделок на </a:t>
          </a:r>
          <a:r>
            <a:rPr lang="en-US" sz="1400" kern="1200" dirty="0" smtClean="0"/>
            <a:t>OTC </a:t>
          </a:r>
          <a:r>
            <a:rPr lang="ru-RU" sz="1400" kern="1200" dirty="0" smtClean="0"/>
            <a:t>рынке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2232220" y="0"/>
        <a:ext cx="8456416" cy="334347"/>
      </dsp:txXfrm>
    </dsp:sp>
    <dsp:sp modelId="{3C951A7C-F05F-4800-AADA-6D63A0F6B807}">
      <dsp:nvSpPr>
        <dsp:cNvPr id="0" name=""/>
        <dsp:cNvSpPr/>
      </dsp:nvSpPr>
      <dsp:spPr>
        <a:xfrm>
          <a:off x="2102779" y="340881"/>
          <a:ext cx="82920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3FFE-ED5C-4796-A00C-7F2269E710C7}">
      <dsp:nvSpPr>
        <dsp:cNvPr id="0" name=""/>
        <dsp:cNvSpPr/>
      </dsp:nvSpPr>
      <dsp:spPr>
        <a:xfrm>
          <a:off x="2241668" y="387703"/>
          <a:ext cx="8136568" cy="377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Объединяет участников </a:t>
          </a:r>
          <a:r>
            <a:rPr lang="en-US" sz="1400" kern="1200" dirty="0" smtClean="0"/>
            <a:t>OTC </a:t>
          </a:r>
          <a:r>
            <a:rPr lang="ru-RU" sz="1400" kern="1200" dirty="0" smtClean="0"/>
            <a:t>рынка, упрощает процесс подтверждения сделок </a:t>
          </a:r>
          <a:endParaRPr lang="ru-RU" sz="1400" kern="1200" dirty="0"/>
        </a:p>
      </dsp:txBody>
      <dsp:txXfrm>
        <a:off x="2241668" y="387703"/>
        <a:ext cx="8136568" cy="377448"/>
      </dsp:txXfrm>
    </dsp:sp>
    <dsp:sp modelId="{4E7A3FE3-9CB1-427F-8DAD-F1C8E4B3A3B6}">
      <dsp:nvSpPr>
        <dsp:cNvPr id="0" name=""/>
        <dsp:cNvSpPr/>
      </dsp:nvSpPr>
      <dsp:spPr>
        <a:xfrm>
          <a:off x="2138766" y="736096"/>
          <a:ext cx="82920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A9D97B-8E38-423F-8FA0-49E2AE0A757D}">
      <dsp:nvSpPr>
        <dsp:cNvPr id="0" name=""/>
        <dsp:cNvSpPr/>
      </dsp:nvSpPr>
      <dsp:spPr>
        <a:xfrm>
          <a:off x="2228486" y="768413"/>
          <a:ext cx="8136568" cy="377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Соединяет преимущества существующих систем, адаптируется под нужны участников системы</a:t>
          </a:r>
          <a:endParaRPr lang="ru-RU" sz="1400" kern="1200" dirty="0"/>
        </a:p>
      </dsp:txBody>
      <dsp:txXfrm>
        <a:off x="2228486" y="768413"/>
        <a:ext cx="8136568" cy="377448"/>
      </dsp:txXfrm>
    </dsp:sp>
    <dsp:sp modelId="{7C1B52F7-A064-46F9-A54D-9EA4C2E597AE}">
      <dsp:nvSpPr>
        <dsp:cNvPr id="0" name=""/>
        <dsp:cNvSpPr/>
      </dsp:nvSpPr>
      <dsp:spPr>
        <a:xfrm>
          <a:off x="2073011" y="1145862"/>
          <a:ext cx="82920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B764E-8790-4325-9C59-0054059357C3}">
      <dsp:nvSpPr>
        <dsp:cNvPr id="0" name=""/>
        <dsp:cNvSpPr/>
      </dsp:nvSpPr>
      <dsp:spPr>
        <a:xfrm>
          <a:off x="27406" y="319672"/>
          <a:ext cx="6198825" cy="569789"/>
        </a:xfrm>
        <a:prstGeom prst="roundRect">
          <a:avLst>
            <a:gd name="adj" fmla="val 10000"/>
          </a:avLst>
        </a:prstGeom>
        <a:solidFill>
          <a:schemeClr val="accent4"/>
        </a:solidFill>
        <a:ln w="63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kern="1200" dirty="0" smtClean="0">
              <a:solidFill>
                <a:schemeClr val="bg1"/>
              </a:solidFill>
              <a:latin typeface="Arial" charset="0"/>
              <a:ea typeface="Times New Roman" pitchFamily="18" charset="0"/>
              <a:cs typeface="Arial" charset="0"/>
            </a:rPr>
            <a:t>Доступные сроки инструментов: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4095" y="336361"/>
        <a:ext cx="6165447" cy="536411"/>
      </dsp:txXfrm>
    </dsp:sp>
    <dsp:sp modelId="{56EC224B-AE18-4E12-AB7A-ADA14A0F0533}">
      <dsp:nvSpPr>
        <dsp:cNvPr id="0" name=""/>
        <dsp:cNvSpPr/>
      </dsp:nvSpPr>
      <dsp:spPr>
        <a:xfrm>
          <a:off x="647289" y="889461"/>
          <a:ext cx="388329" cy="550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567"/>
              </a:lnTo>
              <a:lnTo>
                <a:pt x="388329" y="550567"/>
              </a:lnTo>
            </a:path>
          </a:pathLst>
        </a:custGeom>
        <a:noFill/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A1327B-B100-43DF-AF0D-7AD966B2F51A}">
      <dsp:nvSpPr>
        <dsp:cNvPr id="0" name=""/>
        <dsp:cNvSpPr/>
      </dsp:nvSpPr>
      <dsp:spPr>
        <a:xfrm>
          <a:off x="1035618" y="962462"/>
          <a:ext cx="4996821" cy="9551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в режиме акцепта котировок (в стакане и доске котировок, с контролем взаимных лимитов):</a:t>
          </a:r>
          <a:endParaRPr lang="ru-RU" altLang="ru-RU" sz="1400" kern="1200" dirty="0">
            <a:solidFill>
              <a:srgbClr val="000000"/>
            </a:solidFill>
            <a:latin typeface="Arial" charset="0"/>
            <a:ea typeface="Times New Roman" pitchFamily="18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4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kern="1200" dirty="0" err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Overnight</a:t>
          </a:r>
          <a:endParaRPr lang="ru-RU" altLang="ru-RU" sz="1400" b="1" kern="1200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4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kern="1200" dirty="0" err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Tom</a:t>
          </a:r>
          <a:r>
            <a:rPr lang="ru-RU" alt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/</a:t>
          </a:r>
          <a:r>
            <a:rPr lang="ru-RU" altLang="ru-RU" sz="1400" b="1" kern="1200" dirty="0" err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next</a:t>
          </a:r>
          <a:r>
            <a:rPr lang="ru-RU" altLang="ru-RU" sz="14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 </a:t>
          </a:r>
          <a:endParaRPr lang="ru-RU" altLang="ru-RU" sz="1400" kern="1200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sp:txBody>
      <dsp:txXfrm>
        <a:off x="1063593" y="990437"/>
        <a:ext cx="4940871" cy="899181"/>
      </dsp:txXfrm>
    </dsp:sp>
    <dsp:sp modelId="{D1ED65E3-7780-45C5-A200-9656B5CC0F4C}">
      <dsp:nvSpPr>
        <dsp:cNvPr id="0" name=""/>
        <dsp:cNvSpPr/>
      </dsp:nvSpPr>
      <dsp:spPr>
        <a:xfrm>
          <a:off x="647289" y="889461"/>
          <a:ext cx="382093" cy="1605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5326"/>
              </a:lnTo>
              <a:lnTo>
                <a:pt x="382093" y="1605326"/>
              </a:lnTo>
            </a:path>
          </a:pathLst>
        </a:custGeom>
        <a:noFill/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16A967-3C67-4E57-B249-E5140806368D}">
      <dsp:nvSpPr>
        <dsp:cNvPr id="0" name=""/>
        <dsp:cNvSpPr/>
      </dsp:nvSpPr>
      <dsp:spPr>
        <a:xfrm>
          <a:off x="1029382" y="2013261"/>
          <a:ext cx="4939377" cy="9630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в режиме переговоров (из стакана и доски котировок) - стандартные сроки:</a:t>
          </a:r>
          <a:endParaRPr lang="ru-RU" altLang="ru-RU" sz="1400" kern="1200" dirty="0">
            <a:solidFill>
              <a:srgbClr val="000000"/>
            </a:solidFill>
            <a:latin typeface="Arial" charset="0"/>
            <a:ea typeface="Times New Roman" pitchFamily="18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4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1W, 2W</a:t>
          </a:r>
          <a:endParaRPr lang="ru-RU" altLang="ru-RU" sz="1400" b="1" kern="1200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4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- </a:t>
          </a:r>
          <a:r>
            <a:rPr lang="ru-RU" alt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1M, 2M, 3M, 6M</a:t>
          </a:r>
          <a:endParaRPr lang="ru-RU" altLang="ru-RU" sz="1400" b="1" kern="1200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sp:txBody>
      <dsp:txXfrm>
        <a:off x="1057589" y="2041468"/>
        <a:ext cx="4882963" cy="906637"/>
      </dsp:txXfrm>
    </dsp:sp>
    <dsp:sp modelId="{79E03448-BBEC-4681-ABF9-AEE6D0980F84}">
      <dsp:nvSpPr>
        <dsp:cNvPr id="0" name=""/>
        <dsp:cNvSpPr/>
      </dsp:nvSpPr>
      <dsp:spPr>
        <a:xfrm>
          <a:off x="647289" y="889461"/>
          <a:ext cx="400026" cy="2418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8412"/>
              </a:lnTo>
              <a:lnTo>
                <a:pt x="400026" y="2418412"/>
              </a:lnTo>
            </a:path>
          </a:pathLst>
        </a:custGeom>
        <a:noFill/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B1537B-001A-454C-8937-C1744372D622}">
      <dsp:nvSpPr>
        <dsp:cNvPr id="0" name=""/>
        <dsp:cNvSpPr/>
      </dsp:nvSpPr>
      <dsp:spPr>
        <a:xfrm>
          <a:off x="1047315" y="3076254"/>
          <a:ext cx="4996219" cy="463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адресные котировки (в доске котировок) - сделки </a:t>
          </a:r>
          <a:r>
            <a:rPr lang="ru-RU" alt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в любой валюте</a:t>
          </a:r>
          <a:r>
            <a:rPr lang="ru-RU" altLang="ru-RU" sz="1400" b="1" kern="1200" dirty="0" smtClean="0">
              <a:solidFill>
                <a:srgbClr val="C00000"/>
              </a:solidFill>
              <a:latin typeface="Arial" charset="0"/>
              <a:ea typeface="Times New Roman" pitchFamily="18" charset="0"/>
              <a:cs typeface="Arial" charset="0"/>
            </a:rPr>
            <a:t> </a:t>
          </a:r>
          <a:r>
            <a:rPr lang="ru-RU" altLang="ru-RU" sz="1400" kern="1200" dirty="0" smtClean="0">
              <a:solidFill>
                <a:srgbClr val="000000"/>
              </a:solidFill>
              <a:latin typeface="Arial" charset="0"/>
              <a:ea typeface="Times New Roman" pitchFamily="18" charset="0"/>
              <a:cs typeface="Arial" charset="0"/>
            </a:rPr>
            <a:t>на любой </a:t>
          </a:r>
          <a:r>
            <a:rPr lang="ru-RU" alt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Times New Roman" pitchFamily="18" charset="0"/>
              <a:cs typeface="Arial" charset="0"/>
            </a:rPr>
            <a:t>произвольный срок</a:t>
          </a:r>
          <a:endParaRPr lang="ru-RU" altLang="ru-RU" sz="1400" b="1" kern="1200" dirty="0">
            <a:solidFill>
              <a:srgbClr val="C00000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Times New Roman" pitchFamily="18" charset="0"/>
            <a:cs typeface="Arial" charset="0"/>
          </a:endParaRPr>
        </a:p>
      </dsp:txBody>
      <dsp:txXfrm>
        <a:off x="1060883" y="3089822"/>
        <a:ext cx="4969083" cy="436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0.01947</cdr:x>
      <cdr:y>0.91711</cdr:y>
    </cdr:from>
    <cdr:to>
      <cdr:x>0.32252</cdr:x>
      <cdr:y>0.99296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98765" y="2604982"/>
          <a:ext cx="1537600" cy="2154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it-IT"/>
          </a:defPPr>
          <a:lvl1pPr algn="l" defTabSz="49754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1pPr>
          <a:lvl2pPr marL="497540" algn="l" defTabSz="49754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2pPr>
          <a:lvl3pPr marL="995081" algn="l" defTabSz="49754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3pPr>
          <a:lvl4pPr marL="1492620" algn="l" defTabSz="49754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4pPr>
          <a:lvl5pPr marL="1990160" algn="l" defTabSz="49754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5pPr>
          <a:lvl6pPr marL="2487699" algn="l" defTabSz="497540" rtl="0" eaLnBrk="1" latinLnBrk="0" hangingPunct="1"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6pPr>
          <a:lvl7pPr marL="2985242" algn="l" defTabSz="497540" rtl="0" eaLnBrk="1" latinLnBrk="0" hangingPunct="1"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7pPr>
          <a:lvl8pPr marL="3482780" algn="l" defTabSz="497540" rtl="0" eaLnBrk="1" latinLnBrk="0" hangingPunct="1"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8pPr>
          <a:lvl9pPr marL="3980321" algn="l" defTabSz="497540" rtl="0" eaLnBrk="1" latinLnBrk="0" hangingPunct="1">
            <a:defRPr kern="1200">
              <a:solidFill>
                <a:schemeClr val="tx1"/>
              </a:solidFill>
              <a:latin typeface="Calibri" charset="0"/>
              <a:ea typeface="MS PGothic" charset="0"/>
              <a:cs typeface="MS PGothic" charset="0"/>
            </a:defRPr>
          </a:lvl9pPr>
        </a:lstStyle>
        <a:p xmlns:a="http://schemas.openxmlformats.org/drawingml/2006/main">
          <a:pPr eaLnBrk="1" hangingPunct="1">
            <a:defRPr/>
          </a:pPr>
          <a:r>
            <a:rPr lang="ru-RU" altLang="ru-RU" sz="800" dirty="0">
              <a:solidFill>
                <a:schemeClr val="tx2">
                  <a:lumMod val="75000"/>
                </a:schemeClr>
              </a:solidFill>
            </a:rPr>
            <a:t>Источник: </a:t>
          </a:r>
          <a:r>
            <a:rPr lang="en-US" altLang="ru-RU" sz="800" dirty="0" err="1">
              <a:solidFill>
                <a:schemeClr val="tx2">
                  <a:lumMod val="75000"/>
                </a:schemeClr>
              </a:solidFill>
            </a:rPr>
            <a:t>Comex</a:t>
          </a:r>
          <a:r>
            <a:rPr lang="ru-RU" altLang="ru-RU" sz="800" dirty="0">
              <a:solidFill>
                <a:schemeClr val="tx2">
                  <a:lumMod val="75000"/>
                </a:schemeClr>
              </a:solidFill>
            </a:rPr>
            <a:t>, Банк России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9972667-D6AD-0F47-9C39-5E368B4A2200}" type="datetimeFigureOut">
              <a:rPr lang="it-IT"/>
              <a:pPr/>
              <a:t>22.04.16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6CCC97-B137-C94F-8B9A-259A49910A8E}" type="slidenum">
              <a:rPr lang="it-IT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00480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CEFD205-BE6C-9447-838E-772B90EBC417}" type="datetimeFigureOut">
              <a:rPr lang="it-IT"/>
              <a:pPr/>
              <a:t>22.04.16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60413" y="744538"/>
            <a:ext cx="52609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8180" y="4715154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0F0A1C8-66C7-574F-B555-1BE5A6C74F0B}" type="slidenum">
              <a:rPr lang="it-IT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768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97540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97540" algn="l" defTabSz="497540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95081" algn="l" defTabSz="497540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492620" algn="l" defTabSz="497540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990160" algn="l" defTabSz="497540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487699" algn="l" defTabSz="4975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85242" algn="l" defTabSz="4975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82780" algn="l" defTabSz="4975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80321" algn="l" defTabSz="4975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0413" y="744538"/>
            <a:ext cx="52609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i="1" smtClean="0"/>
              <a:t>Слайд готов к переводу</a:t>
            </a:r>
          </a:p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984" indent="-285379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1514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8120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4725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1331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67937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4542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1148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97ED6240-4043-4B35-A2A2-8D147DEB0257}" type="slidenum">
              <a:rPr lang="it-IT" altLang="ru-RU">
                <a:solidFill>
                  <a:prstClr val="black"/>
                </a:solidFill>
              </a:rPr>
              <a:pPr/>
              <a:t>5</a:t>
            </a:fld>
            <a:endParaRPr lang="it-IT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0413" y="744538"/>
            <a:ext cx="52609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0" i="1" dirty="0" smtClean="0"/>
              <a:t>Слайд</a:t>
            </a:r>
            <a:r>
              <a:rPr lang="ru-RU" b="0" i="1" baseline="0" dirty="0" smtClean="0"/>
              <a:t> готов – к переводу</a:t>
            </a:r>
            <a:endParaRPr lang="ru-RU" b="0" i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26063B-E083-4E1D-8605-B1988BE54D7E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7649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0413" y="744538"/>
            <a:ext cx="52609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i="1" smtClean="0"/>
              <a:t>Слайд готов к переводу</a:t>
            </a:r>
          </a:p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984" indent="-285379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1514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8120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4725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1331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67937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4542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1148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71B8F273-53C9-49CC-9746-D14C904DE2E5}" type="slidenum">
              <a:rPr lang="it-IT" altLang="ru-RU" smtClean="0"/>
              <a:pPr/>
              <a:t>7</a:t>
            </a:fld>
            <a:endParaRPr lang="it-IT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0413" y="744538"/>
            <a:ext cx="52609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i="1" smtClean="0"/>
              <a:t>Слайд готов к переводу</a:t>
            </a:r>
          </a:p>
          <a:p>
            <a:endParaRPr lang="ru-RU" altLang="ru-RU" smtClean="0"/>
          </a:p>
        </p:txBody>
      </p:sp>
      <p:sp>
        <p:nvSpPr>
          <p:cNvPr id="36868" name="Номер слайда 3"/>
          <p:cNvSpPr txBox="1">
            <a:spLocks noGrp="1"/>
          </p:cNvSpPr>
          <p:nvPr/>
        </p:nvSpPr>
        <p:spPr bwMode="auto">
          <a:xfrm>
            <a:off x="3841383" y="9428323"/>
            <a:ext cx="2938833" cy="4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57" tIns="47729" rIns="95457" bIns="47729"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fld id="{AA8A4E39-4C9F-4FC0-990B-60D252243194}" type="slidenum">
              <a:rPr lang="it-IT" altLang="ru-RU" sz="1300"/>
              <a:pPr algn="r" eaLnBrk="1" hangingPunct="1"/>
              <a:t>8</a:t>
            </a:fld>
            <a:endParaRPr lang="it-IT" altLang="ru-RU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0413" y="744538"/>
            <a:ext cx="52609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984" indent="-285379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1514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8120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4725" indent="-22830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1331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67937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4542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1148" indent="-228303" defTabSz="4566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4B38D177-9F6F-44F8-93ED-F4A2CF38577F}" type="slidenum">
              <a:rPr lang="it-IT" altLang="ru-RU" smtClean="0"/>
              <a:pPr/>
              <a:t>10</a:t>
            </a:fld>
            <a:endParaRPr lang="it-IT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/>
          <p:cNvSpPr>
            <a:spLocks noGrp="1"/>
          </p:cNvSpPr>
          <p:nvPr>
            <p:ph type="ctrTitle"/>
          </p:nvPr>
        </p:nvSpPr>
        <p:spPr>
          <a:xfrm>
            <a:off x="801648" y="2844828"/>
            <a:ext cx="9085342" cy="1621111"/>
          </a:xfrm>
          <a:prstGeom prst="rect">
            <a:avLst/>
          </a:prstGeom>
        </p:spPr>
        <p:txBody>
          <a:bodyPr/>
          <a:lstStyle>
            <a:lvl1pPr algn="ctr">
              <a:defRPr sz="3300">
                <a:solidFill>
                  <a:srgbClr val="404040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2963200" y="5575423"/>
            <a:ext cx="6203803" cy="1481248"/>
          </a:xfrm>
          <a:prstGeom prst="rect">
            <a:avLst/>
          </a:prstGeom>
        </p:spPr>
        <p:txBody>
          <a:bodyPr lIns="91402" tIns="45701" rIns="91402" bIns="45701" anchor="ctr">
            <a:normAutofit/>
          </a:bodyPr>
          <a:lstStyle>
            <a:lvl1pPr marL="0" indent="0">
              <a:defRPr sz="1500">
                <a:solidFill>
                  <a:srgbClr val="404040"/>
                </a:solidFill>
              </a:defRPr>
            </a:lvl1pPr>
            <a:lvl2pPr marL="0" indent="0">
              <a:defRPr sz="1500">
                <a:solidFill>
                  <a:srgbClr val="404040"/>
                </a:solidFill>
              </a:defRPr>
            </a:lvl2pPr>
            <a:lvl3pPr marL="0" indent="0">
              <a:defRPr sz="1500">
                <a:solidFill>
                  <a:srgbClr val="404040"/>
                </a:solidFill>
              </a:defRPr>
            </a:lvl3pPr>
            <a:lvl4pPr marL="0" indent="0">
              <a:defRPr sz="1500">
                <a:solidFill>
                  <a:srgbClr val="404040"/>
                </a:solidFill>
              </a:defRPr>
            </a:lvl4pPr>
            <a:lvl5pPr marL="0" indent="0">
              <a:defRPr sz="1500">
                <a:solidFill>
                  <a:srgbClr val="404040"/>
                </a:solidFill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</p:txBody>
      </p:sp>
      <p:pic>
        <p:nvPicPr>
          <p:cNvPr id="3" name="Picture 2" descr="PPTPres_middle-slide_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38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arg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2150380" y="3136105"/>
            <a:ext cx="6577623" cy="2282860"/>
          </a:xfrm>
          <a:prstGeom prst="rect">
            <a:avLst/>
          </a:prstGeom>
        </p:spPr>
        <p:txBody>
          <a:bodyPr/>
          <a:lstStyle>
            <a:lvl1pPr algn="ctr">
              <a:defRPr sz="4400" b="1" cap="all">
                <a:solidFill>
                  <a:srgbClr val="404040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7" name="Segnaposto testo 2"/>
          <p:cNvSpPr>
            <a:spLocks noGrp="1"/>
          </p:cNvSpPr>
          <p:nvPr>
            <p:ph type="body" idx="1"/>
          </p:nvPr>
        </p:nvSpPr>
        <p:spPr>
          <a:xfrm>
            <a:off x="1960642" y="5650603"/>
            <a:ext cx="6957101" cy="1654373"/>
          </a:xfrm>
          <a:prstGeom prst="rect">
            <a:avLst/>
          </a:prstGeom>
        </p:spPr>
        <p:txBody>
          <a:bodyPr lIns="91405" tIns="45703" rIns="91405" bIns="45703"/>
          <a:lstStyle>
            <a:lvl1pPr marL="0" indent="0" algn="ctr">
              <a:buNone/>
              <a:defRPr sz="2200" b="0">
                <a:solidFill>
                  <a:srgbClr val="404040"/>
                </a:solidFill>
              </a:defRPr>
            </a:lvl1pPr>
            <a:lvl2pPr marL="4975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51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70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02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8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54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29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05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</p:txBody>
      </p:sp>
      <p:pic>
        <p:nvPicPr>
          <p:cNvPr id="5" name="Picture 4" descr="PPTPres_middle-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93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1667693" y="3133660"/>
            <a:ext cx="6936328" cy="2207694"/>
          </a:xfrm>
          <a:prstGeom prst="rect">
            <a:avLst/>
          </a:prstGeom>
        </p:spPr>
        <p:txBody>
          <a:bodyPr/>
          <a:lstStyle>
            <a:lvl1pPr algn="r">
              <a:defRPr sz="4400" b="1" i="0" cap="none">
                <a:solidFill>
                  <a:srgbClr val="404040"/>
                </a:solidFill>
                <a:latin typeface="Calibri"/>
                <a:cs typeface="Calibri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6" name="Segnaposto testo 2"/>
          <p:cNvSpPr>
            <a:spLocks noGrp="1"/>
          </p:cNvSpPr>
          <p:nvPr>
            <p:ph type="body" idx="1"/>
          </p:nvPr>
        </p:nvSpPr>
        <p:spPr>
          <a:xfrm>
            <a:off x="8189755" y="1880977"/>
            <a:ext cx="1963125" cy="995974"/>
          </a:xfrm>
          <a:prstGeom prst="rect">
            <a:avLst/>
          </a:prstGeom>
        </p:spPr>
        <p:txBody>
          <a:bodyPr lIns="91405" tIns="45703" rIns="91405" bIns="45703" anchor="b">
            <a:noAutofit/>
          </a:bodyPr>
          <a:lstStyle>
            <a:lvl1pPr marL="0" indent="0" algn="l">
              <a:buNone/>
              <a:defRPr sz="1300" b="0">
                <a:solidFill>
                  <a:srgbClr val="404040"/>
                </a:solidFill>
              </a:defRPr>
            </a:lvl1pPr>
            <a:lvl2pPr marL="4975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51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70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02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8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54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29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05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</p:txBody>
      </p:sp>
      <p:sp>
        <p:nvSpPr>
          <p:cNvPr id="10" name="Segnaposto testo 7"/>
          <p:cNvSpPr>
            <a:spLocks noGrp="1"/>
          </p:cNvSpPr>
          <p:nvPr>
            <p:ph type="body" sz="quarter" idx="13"/>
          </p:nvPr>
        </p:nvSpPr>
        <p:spPr>
          <a:xfrm>
            <a:off x="1847608" y="6613780"/>
            <a:ext cx="5641078" cy="594884"/>
          </a:xfrm>
          <a:prstGeom prst="rect">
            <a:avLst/>
          </a:prstGeom>
        </p:spPr>
        <p:txBody>
          <a:bodyPr lIns="91405" tIns="45703" rIns="91405" bIns="45703" anchor="ctr">
            <a:normAutofit/>
          </a:bodyPr>
          <a:lstStyle>
            <a:lvl1pPr marL="0" indent="0">
              <a:buNone/>
              <a:defRPr sz="1500" b="0">
                <a:solidFill>
                  <a:srgbClr val="404040"/>
                </a:solidFill>
              </a:defRPr>
            </a:lvl1pPr>
            <a:lvl2pPr marL="497569" indent="0">
              <a:buNone/>
              <a:defRPr sz="1500"/>
            </a:lvl2pPr>
            <a:lvl3pPr marL="995138" indent="0">
              <a:buNone/>
              <a:defRPr sz="1500"/>
            </a:lvl3pPr>
            <a:lvl4pPr marL="1492707" indent="0">
              <a:buNone/>
              <a:defRPr sz="1500"/>
            </a:lvl4pPr>
            <a:lvl5pPr marL="1990277" indent="0">
              <a:buNone/>
              <a:defRPr sz="1500"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  <a:endParaRPr lang="it-IT" dirty="0"/>
          </a:p>
        </p:txBody>
      </p:sp>
      <p:pic>
        <p:nvPicPr>
          <p:cNvPr id="2" name="Picture 1" descr="PPTPres_cove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53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pPr>
              <a:defRPr/>
            </a:pPr>
            <a:r>
              <a:rPr lang="it-IT" dirty="0"/>
              <a:t>01</a:t>
            </a:r>
          </a:p>
        </p:txBody>
      </p:sp>
      <p:sp>
        <p:nvSpPr>
          <p:cNvPr id="6" name="Segnaposto titolo 1"/>
          <p:cNvSpPr>
            <a:spLocks noGrp="1"/>
          </p:cNvSpPr>
          <p:nvPr>
            <p:ph type="title"/>
          </p:nvPr>
        </p:nvSpPr>
        <p:spPr bwMode="auto">
          <a:xfrm>
            <a:off x="1423381" y="302865"/>
            <a:ext cx="6618735" cy="75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9509" tIns="49754" rIns="99509" bIns="497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</a:t>
            </a:r>
            <a:br>
              <a:rPr lang="it-IT" dirty="0" smtClean="0"/>
            </a:br>
            <a:r>
              <a:rPr lang="it-IT" dirty="0" smtClean="0"/>
              <a:t>PER MODIFICARE STILE</a:t>
            </a:r>
            <a:endParaRPr lang="it-IT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423991" y="1389063"/>
            <a:ext cx="8777286" cy="5062537"/>
          </a:xfrm>
          <a:prstGeom prst="rect">
            <a:avLst/>
          </a:prstGeom>
        </p:spPr>
        <p:txBody>
          <a:bodyPr vert="horz" lIns="91402" tIns="45701" rIns="91402" bIns="45701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075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arg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2150380" y="3136105"/>
            <a:ext cx="6577623" cy="2282860"/>
          </a:xfrm>
          <a:prstGeom prst="rect">
            <a:avLst/>
          </a:prstGeom>
        </p:spPr>
        <p:txBody>
          <a:bodyPr/>
          <a:lstStyle>
            <a:lvl1pPr algn="ctr">
              <a:defRPr sz="4400" b="1" cap="all">
                <a:solidFill>
                  <a:srgbClr val="404040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7" name="Segnaposto testo 2"/>
          <p:cNvSpPr>
            <a:spLocks noGrp="1"/>
          </p:cNvSpPr>
          <p:nvPr>
            <p:ph type="body" idx="1"/>
          </p:nvPr>
        </p:nvSpPr>
        <p:spPr>
          <a:xfrm>
            <a:off x="1960642" y="5650605"/>
            <a:ext cx="6957101" cy="165437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 sz="2200" b="0">
                <a:solidFill>
                  <a:srgbClr val="404040"/>
                </a:solidFill>
              </a:defRPr>
            </a:lvl1pPr>
            <a:lvl2pPr marL="4975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508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6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01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6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52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27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03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</p:txBody>
      </p:sp>
      <p:pic>
        <p:nvPicPr>
          <p:cNvPr id="5" name="Picture 4" descr="PPTPres_middle-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96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1667693" y="3133660"/>
            <a:ext cx="6936328" cy="2207694"/>
          </a:xfrm>
          <a:prstGeom prst="rect">
            <a:avLst/>
          </a:prstGeom>
        </p:spPr>
        <p:txBody>
          <a:bodyPr/>
          <a:lstStyle>
            <a:lvl1pPr algn="r">
              <a:defRPr sz="4400" b="1" i="0" cap="none">
                <a:solidFill>
                  <a:srgbClr val="404040"/>
                </a:solidFill>
                <a:latin typeface="Calibri"/>
                <a:cs typeface="Calibri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6" name="Segnaposto testo 2"/>
          <p:cNvSpPr>
            <a:spLocks noGrp="1"/>
          </p:cNvSpPr>
          <p:nvPr>
            <p:ph type="body" idx="1"/>
          </p:nvPr>
        </p:nvSpPr>
        <p:spPr>
          <a:xfrm>
            <a:off x="8189760" y="1880977"/>
            <a:ext cx="1963125" cy="995974"/>
          </a:xfrm>
          <a:prstGeom prst="rect">
            <a:avLst/>
          </a:prstGeom>
        </p:spPr>
        <p:txBody>
          <a:bodyPr lIns="91402" tIns="45701" rIns="91402" bIns="45701" anchor="b">
            <a:noAutofit/>
          </a:bodyPr>
          <a:lstStyle>
            <a:lvl1pPr marL="0" indent="0" algn="l">
              <a:buNone/>
              <a:defRPr sz="1300" b="0">
                <a:solidFill>
                  <a:srgbClr val="404040"/>
                </a:solidFill>
              </a:defRPr>
            </a:lvl1pPr>
            <a:lvl2pPr marL="4975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508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6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01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6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52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27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03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</p:txBody>
      </p:sp>
      <p:sp>
        <p:nvSpPr>
          <p:cNvPr id="10" name="Segnaposto testo 7"/>
          <p:cNvSpPr>
            <a:spLocks noGrp="1"/>
          </p:cNvSpPr>
          <p:nvPr>
            <p:ph type="body" sz="quarter" idx="13"/>
          </p:nvPr>
        </p:nvSpPr>
        <p:spPr>
          <a:xfrm>
            <a:off x="1847608" y="6613781"/>
            <a:ext cx="5641078" cy="594884"/>
          </a:xfrm>
          <a:prstGeom prst="rect">
            <a:avLst/>
          </a:prstGeom>
        </p:spPr>
        <p:txBody>
          <a:bodyPr lIns="91402" tIns="45701" rIns="91402" bIns="45701" anchor="ctr">
            <a:normAutofit/>
          </a:bodyPr>
          <a:lstStyle>
            <a:lvl1pPr marL="0" indent="0">
              <a:buNone/>
              <a:defRPr sz="1500" b="0">
                <a:solidFill>
                  <a:srgbClr val="404040"/>
                </a:solidFill>
              </a:defRPr>
            </a:lvl1pPr>
            <a:lvl2pPr marL="497540" indent="0">
              <a:buNone/>
              <a:defRPr sz="1500"/>
            </a:lvl2pPr>
            <a:lvl3pPr marL="995081" indent="0">
              <a:buNone/>
              <a:defRPr sz="1500"/>
            </a:lvl3pPr>
            <a:lvl4pPr marL="1492620" indent="0">
              <a:buNone/>
              <a:defRPr sz="1500"/>
            </a:lvl4pPr>
            <a:lvl5pPr marL="1990160" indent="0">
              <a:buNone/>
              <a:defRPr sz="1500"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  <a:endParaRPr lang="it-IT" dirty="0"/>
          </a:p>
        </p:txBody>
      </p:sp>
      <p:pic>
        <p:nvPicPr>
          <p:cNvPr id="2" name="Picture 1" descr="PPTPres_cove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97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itolo 1"/>
          <p:cNvSpPr>
            <a:spLocks noGrp="1"/>
          </p:cNvSpPr>
          <p:nvPr>
            <p:ph type="title"/>
          </p:nvPr>
        </p:nvSpPr>
        <p:spPr>
          <a:xfrm>
            <a:off x="1534361" y="302867"/>
            <a:ext cx="6619936" cy="752531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8" name="Segnaposto testo 2"/>
          <p:cNvSpPr>
            <a:spLocks noGrp="1"/>
          </p:cNvSpPr>
          <p:nvPr>
            <p:ph idx="1"/>
          </p:nvPr>
        </p:nvSpPr>
        <p:spPr>
          <a:xfrm>
            <a:off x="1582612" y="1764672"/>
            <a:ext cx="8571597" cy="4991131"/>
          </a:xfrm>
          <a:prstGeom prst="rect">
            <a:avLst/>
          </a:prstGeom>
        </p:spPr>
        <p:txBody>
          <a:bodyPr lIns="99509" tIns="49754" rIns="99509" bIns="49754" rtlCol="0">
            <a:normAutofit/>
          </a:bodyPr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</a:lstStyle>
          <a:p>
            <a:pPr lvl="0"/>
            <a:r>
              <a:rPr lang="it-IT" noProof="0" dirty="0" smtClean="0"/>
              <a:t>Fare clic per modificare gli stili del testo dello schema</a:t>
            </a:r>
          </a:p>
          <a:p>
            <a:pPr lvl="1"/>
            <a:r>
              <a:rPr lang="it-IT" noProof="0" dirty="0" smtClean="0"/>
              <a:t>Secondo livello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902711" y="6824467"/>
            <a:ext cx="7924378" cy="618958"/>
          </a:xfrm>
          <a:prstGeom prst="rect">
            <a:avLst/>
          </a:prstGeom>
        </p:spPr>
        <p:txBody>
          <a:bodyPr lIns="99509" tIns="49754" rIns="99509" bIns="49754"/>
          <a:lstStyle>
            <a:lvl1pPr marL="0" indent="0" algn="l">
              <a:defRPr sz="1500" b="0">
                <a:solidFill>
                  <a:srgbClr val="404040"/>
                </a:solidFill>
              </a:defRPr>
            </a:lvl1pPr>
          </a:lstStyle>
          <a:p>
            <a:pPr lvl="0"/>
            <a:r>
              <a:rPr lang="it-IT" dirty="0" smtClean="0"/>
              <a:t>Fare clic per modificare gli stili del testo dello schema</a:t>
            </a:r>
            <a:endParaRPr lang="it-IT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pPr>
              <a:defRPr/>
            </a:pPr>
            <a:r>
              <a:rPr lang="it-IT"/>
              <a:t>01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itolo 1"/>
          <p:cNvSpPr>
            <a:spLocks noGrp="1"/>
          </p:cNvSpPr>
          <p:nvPr>
            <p:ph type="title"/>
          </p:nvPr>
        </p:nvSpPr>
        <p:spPr>
          <a:xfrm>
            <a:off x="1534361" y="302867"/>
            <a:ext cx="6619936" cy="75253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it-IT" smtClean="0"/>
              <a:t>Fare clic per modificare stile</a:t>
            </a:r>
            <a:endParaRPr lang="it-IT" dirty="0"/>
          </a:p>
        </p:txBody>
      </p:sp>
      <p:sp>
        <p:nvSpPr>
          <p:cNvPr id="8" name="Segnaposto testo 2"/>
          <p:cNvSpPr>
            <a:spLocks noGrp="1"/>
          </p:cNvSpPr>
          <p:nvPr>
            <p:ph idx="1"/>
          </p:nvPr>
        </p:nvSpPr>
        <p:spPr>
          <a:xfrm>
            <a:off x="1582612" y="1764672"/>
            <a:ext cx="8571597" cy="4991131"/>
          </a:xfrm>
          <a:prstGeom prst="rect">
            <a:avLst/>
          </a:prstGeom>
        </p:spPr>
        <p:txBody>
          <a:bodyPr lIns="99509" tIns="49754" rIns="99509" bIns="49754" rtlCol="0">
            <a:normAutofit/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902711" y="6824467"/>
            <a:ext cx="7924378" cy="618958"/>
          </a:xfrm>
          <a:prstGeom prst="rect">
            <a:avLst/>
          </a:prstGeom>
        </p:spPr>
        <p:txBody>
          <a:bodyPr lIns="99509" tIns="49754" rIns="99509" bIns="49754"/>
          <a:lstStyle>
            <a:lvl1pPr marL="0" indent="0" algn="l"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/>
                <a:ea typeface="+mn-ea"/>
                <a:cs typeface="Calibri"/>
              </a:defRPr>
            </a:lvl1pPr>
          </a:lstStyle>
          <a:p>
            <a:pPr>
              <a:defRPr/>
            </a:pPr>
            <a:r>
              <a:rPr lang="it-IT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00837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itolo 1"/>
          <p:cNvSpPr>
            <a:spLocks noGrp="1"/>
          </p:cNvSpPr>
          <p:nvPr>
            <p:ph type="title"/>
          </p:nvPr>
        </p:nvSpPr>
        <p:spPr>
          <a:xfrm>
            <a:off x="1534361" y="302867"/>
            <a:ext cx="6619936" cy="752531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8" name="Segnaposto testo 2"/>
          <p:cNvSpPr>
            <a:spLocks noGrp="1"/>
          </p:cNvSpPr>
          <p:nvPr>
            <p:ph idx="1"/>
          </p:nvPr>
        </p:nvSpPr>
        <p:spPr>
          <a:xfrm>
            <a:off x="1582612" y="1764670"/>
            <a:ext cx="8571597" cy="4991131"/>
          </a:xfrm>
          <a:prstGeom prst="rect">
            <a:avLst/>
          </a:prstGeom>
        </p:spPr>
        <p:txBody>
          <a:bodyPr lIns="99513" tIns="49755" rIns="99513" bIns="49755" rtlCol="0">
            <a:normAutofit/>
          </a:bodyPr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</a:lstStyle>
          <a:p>
            <a:pPr lvl="0"/>
            <a:r>
              <a:rPr lang="it-IT" noProof="0" dirty="0" smtClean="0"/>
              <a:t>Fare clic per modificare gli stili del testo dello schema</a:t>
            </a:r>
          </a:p>
          <a:p>
            <a:pPr lvl="1"/>
            <a:r>
              <a:rPr lang="it-IT" noProof="0" dirty="0" smtClean="0"/>
              <a:t>Secondo livello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902711" y="6824467"/>
            <a:ext cx="7924378" cy="618958"/>
          </a:xfrm>
          <a:prstGeom prst="rect">
            <a:avLst/>
          </a:prstGeom>
        </p:spPr>
        <p:txBody>
          <a:bodyPr lIns="99513" tIns="49755" rIns="99513" bIns="49755"/>
          <a:lstStyle>
            <a:lvl1pPr marL="0" indent="0" algn="l">
              <a:defRPr sz="1500" b="0">
                <a:solidFill>
                  <a:srgbClr val="404040"/>
                </a:solidFill>
              </a:defRPr>
            </a:lvl1pPr>
          </a:lstStyle>
          <a:p>
            <a:pPr lvl="0"/>
            <a:r>
              <a:rPr lang="it-IT" dirty="0" smtClean="0"/>
              <a:t>Fare clic per modificare gli stili del testo dello schema</a:t>
            </a:r>
            <a:endParaRPr lang="it-IT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pPr>
              <a:defRPr/>
            </a:pPr>
            <a:r>
              <a:rPr lang="it-IT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333719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/>
          <p:cNvSpPr>
            <a:spLocks noGrp="1"/>
          </p:cNvSpPr>
          <p:nvPr>
            <p:ph type="ctrTitle"/>
          </p:nvPr>
        </p:nvSpPr>
        <p:spPr>
          <a:xfrm>
            <a:off x="801648" y="2844825"/>
            <a:ext cx="9085342" cy="1621111"/>
          </a:xfrm>
          <a:prstGeom prst="rect">
            <a:avLst/>
          </a:prstGeom>
        </p:spPr>
        <p:txBody>
          <a:bodyPr/>
          <a:lstStyle>
            <a:lvl1pPr algn="ctr">
              <a:defRPr sz="3300">
                <a:solidFill>
                  <a:srgbClr val="404040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2963198" y="5575423"/>
            <a:ext cx="6203803" cy="1481248"/>
          </a:xfrm>
          <a:prstGeom prst="rect">
            <a:avLst/>
          </a:prstGeom>
        </p:spPr>
        <p:txBody>
          <a:bodyPr lIns="91405" tIns="45703" rIns="91405" bIns="45703" anchor="ctr">
            <a:normAutofit/>
          </a:bodyPr>
          <a:lstStyle>
            <a:lvl1pPr marL="0" indent="0">
              <a:defRPr sz="1500">
                <a:solidFill>
                  <a:srgbClr val="404040"/>
                </a:solidFill>
              </a:defRPr>
            </a:lvl1pPr>
            <a:lvl2pPr marL="0" indent="0">
              <a:defRPr sz="1500">
                <a:solidFill>
                  <a:srgbClr val="404040"/>
                </a:solidFill>
              </a:defRPr>
            </a:lvl2pPr>
            <a:lvl3pPr marL="0" indent="0">
              <a:defRPr sz="1500">
                <a:solidFill>
                  <a:srgbClr val="404040"/>
                </a:solidFill>
              </a:defRPr>
            </a:lvl3pPr>
            <a:lvl4pPr marL="0" indent="0">
              <a:defRPr sz="1500">
                <a:solidFill>
                  <a:srgbClr val="404040"/>
                </a:solidFill>
              </a:defRPr>
            </a:lvl4pPr>
            <a:lvl5pPr marL="0" indent="0">
              <a:defRPr sz="1500">
                <a:solidFill>
                  <a:srgbClr val="404040"/>
                </a:solidFill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</p:txBody>
      </p:sp>
      <p:pic>
        <p:nvPicPr>
          <p:cNvPr id="3" name="Picture 2" descr="PPTPres_middle-slide_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43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pPr>
              <a:defRPr/>
            </a:pPr>
            <a:r>
              <a:rPr lang="it-IT" dirty="0"/>
              <a:t>01</a:t>
            </a:r>
          </a:p>
        </p:txBody>
      </p:sp>
      <p:sp>
        <p:nvSpPr>
          <p:cNvPr id="6" name="Segnaposto titolo 1"/>
          <p:cNvSpPr>
            <a:spLocks noGrp="1"/>
          </p:cNvSpPr>
          <p:nvPr>
            <p:ph type="title"/>
          </p:nvPr>
        </p:nvSpPr>
        <p:spPr bwMode="auto">
          <a:xfrm>
            <a:off x="1423381" y="302865"/>
            <a:ext cx="6618735" cy="75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9513" tIns="49755" rIns="99513" bIns="49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</a:t>
            </a:r>
            <a:br>
              <a:rPr lang="it-IT" dirty="0" smtClean="0"/>
            </a:br>
            <a:r>
              <a:rPr lang="it-IT" dirty="0" smtClean="0"/>
              <a:t>PER MODIFICARE STILE</a:t>
            </a:r>
            <a:endParaRPr lang="it-IT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423989" y="1389063"/>
            <a:ext cx="8777286" cy="5062537"/>
          </a:xfrm>
          <a:prstGeom prst="rect">
            <a:avLst/>
          </a:prstGeom>
        </p:spPr>
        <p:txBody>
          <a:bodyPr vert="horz" lIns="91405" tIns="45703" rIns="91405" bIns="45703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7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theme" Target="../theme/theme2.xml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0years_page1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  <p:sp>
        <p:nvSpPr>
          <p:cNvPr id="1027" name="Segnaposto titolo 1"/>
          <p:cNvSpPr>
            <a:spLocks noGrp="1"/>
          </p:cNvSpPr>
          <p:nvPr>
            <p:ph type="title"/>
          </p:nvPr>
        </p:nvSpPr>
        <p:spPr bwMode="auto">
          <a:xfrm>
            <a:off x="1423381" y="302865"/>
            <a:ext cx="6618735" cy="75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9509" tIns="49754" rIns="99509" bIns="497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</a:t>
            </a:r>
            <a:br>
              <a:rPr lang="it-IT" dirty="0" smtClean="0"/>
            </a:br>
            <a:r>
              <a:rPr lang="it-IT" dirty="0" smtClean="0"/>
              <a:t>PER MODIFICARE STILE</a:t>
            </a:r>
            <a:endParaRPr lang="it-IT" dirty="0"/>
          </a:p>
        </p:txBody>
      </p:sp>
      <p:sp>
        <p:nvSpPr>
          <p:cNvPr id="11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26762" y="6566731"/>
            <a:ext cx="587533" cy="402652"/>
          </a:xfrm>
          <a:prstGeom prst="rect">
            <a:avLst/>
          </a:prstGeom>
        </p:spPr>
        <p:txBody>
          <a:bodyPr vert="horz" lIns="99509" tIns="49754" rIns="99509" bIns="4975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rgbClr val="404040"/>
                </a:solidFill>
                <a:latin typeface="Calibri"/>
                <a:ea typeface="+mn-ea"/>
                <a:cs typeface="Calibri"/>
              </a:defRPr>
            </a:lvl1pPr>
          </a:lstStyle>
          <a:p>
            <a:pPr>
              <a:defRPr/>
            </a:pPr>
            <a:r>
              <a:rPr lang="it-IT"/>
              <a:t>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9" r:id="rId7"/>
  </p:sldLayoutIdLst>
  <p:hf hdr="0" ftr="0" dt="0"/>
  <p:txStyles>
    <p:titleStyle>
      <a:lvl1pPr algn="l" defTabSz="49754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 kern="1200">
          <a:solidFill>
            <a:srgbClr val="404040"/>
          </a:solidFill>
          <a:latin typeface="Calibri"/>
          <a:ea typeface="MS PGothic" pitchFamily="34" charset="-128"/>
          <a:cs typeface="Calibri"/>
        </a:defRPr>
      </a:lvl1pPr>
      <a:lvl2pPr algn="l" defTabSz="497540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2pPr>
      <a:lvl3pPr algn="l" defTabSz="497540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3pPr>
      <a:lvl4pPr algn="l" defTabSz="497540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4pPr>
      <a:lvl5pPr algn="l" defTabSz="497540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5pPr>
      <a:lvl6pPr marL="497540" algn="l" defTabSz="4975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6pPr>
      <a:lvl7pPr marL="995081" algn="l" defTabSz="4975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7pPr>
      <a:lvl8pPr marL="1492620" algn="l" defTabSz="4975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8pPr>
      <a:lvl9pPr marL="1990160" algn="l" defTabSz="4975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9pPr>
    </p:titleStyle>
    <p:bodyStyle>
      <a:lvl1pPr marL="373154" indent="-373154" algn="l" defTabSz="497540" rtl="0" eaLnBrk="0" fontAlgn="base" hangingPunct="0">
        <a:spcBef>
          <a:spcPct val="20000"/>
        </a:spcBef>
        <a:spcAft>
          <a:spcPct val="0"/>
        </a:spcAft>
        <a:buFont typeface="Arial" charset="0"/>
        <a:defRPr sz="1900" kern="1200">
          <a:solidFill>
            <a:srgbClr val="404040"/>
          </a:solidFill>
          <a:latin typeface="+mn-lt"/>
          <a:ea typeface="MS PGothic" pitchFamily="34" charset="-128"/>
          <a:cs typeface="Calibri"/>
        </a:defRPr>
      </a:lvl1pPr>
      <a:lvl2pPr marL="808503" indent="-310963" algn="l" defTabSz="497540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404040"/>
          </a:solidFill>
          <a:latin typeface="+mn-lt"/>
          <a:ea typeface="MS PGothic" pitchFamily="34" charset="-128"/>
          <a:cs typeface="Calibri"/>
        </a:defRPr>
      </a:lvl2pPr>
      <a:lvl3pPr marL="995081" algn="l" defTabSz="497540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492620" algn="l" defTabSz="497540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990160" algn="l" defTabSz="497540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736471" indent="-248770" algn="l" defTabSz="49754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010" indent="-248770" algn="l" defTabSz="49754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549" indent="-248770" algn="l" defTabSz="49754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9091" indent="-248770" algn="l" defTabSz="49754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7540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5081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620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160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699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5242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780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80321" algn="l" defTabSz="4975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0years_page1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1" y="-9496"/>
            <a:ext cx="10724639" cy="7581842"/>
          </a:xfrm>
          <a:prstGeom prst="rect">
            <a:avLst/>
          </a:prstGeom>
        </p:spPr>
      </p:pic>
      <p:sp>
        <p:nvSpPr>
          <p:cNvPr id="1027" name="Segnaposto titolo 1"/>
          <p:cNvSpPr>
            <a:spLocks noGrp="1"/>
          </p:cNvSpPr>
          <p:nvPr>
            <p:ph type="title"/>
          </p:nvPr>
        </p:nvSpPr>
        <p:spPr bwMode="auto">
          <a:xfrm>
            <a:off x="1423381" y="302865"/>
            <a:ext cx="6618735" cy="75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9513" tIns="49755" rIns="99513" bIns="49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</a:t>
            </a:r>
            <a:br>
              <a:rPr lang="it-IT" dirty="0" smtClean="0"/>
            </a:br>
            <a:r>
              <a:rPr lang="it-IT" dirty="0" smtClean="0"/>
              <a:t>PER MODIFICARE STILE</a:t>
            </a:r>
            <a:endParaRPr lang="it-IT" dirty="0"/>
          </a:p>
        </p:txBody>
      </p:sp>
      <p:sp>
        <p:nvSpPr>
          <p:cNvPr id="11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26761" y="6566729"/>
            <a:ext cx="587533" cy="402652"/>
          </a:xfrm>
          <a:prstGeom prst="rect">
            <a:avLst/>
          </a:prstGeom>
        </p:spPr>
        <p:txBody>
          <a:bodyPr vert="horz" lIns="99513" tIns="49755" rIns="99513" bIns="4975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rgbClr val="404040"/>
                </a:solidFill>
                <a:latin typeface="Calibri"/>
                <a:ea typeface="+mn-ea"/>
                <a:cs typeface="Calibri"/>
              </a:defRPr>
            </a:lvl1pPr>
          </a:lstStyle>
          <a:p>
            <a:pPr defTabSz="497569">
              <a:defRPr/>
            </a:pPr>
            <a:r>
              <a:rPr lang="it-IT" smtClean="0"/>
              <a:t>00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2021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</p:sldLayoutIdLst>
  <p:hf hdr="0" ftr="0" dt="0"/>
  <p:txStyles>
    <p:titleStyle>
      <a:lvl1pPr algn="l" defTabSz="49756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 kern="1200">
          <a:solidFill>
            <a:srgbClr val="404040"/>
          </a:solidFill>
          <a:latin typeface="Calibri"/>
          <a:ea typeface="MS PGothic" pitchFamily="34" charset="-128"/>
          <a:cs typeface="Calibri"/>
        </a:defRPr>
      </a:lvl1pPr>
      <a:lvl2pPr algn="l" defTabSz="497569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2pPr>
      <a:lvl3pPr algn="l" defTabSz="497569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3pPr>
      <a:lvl4pPr algn="l" defTabSz="497569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4pPr>
      <a:lvl5pPr algn="l" defTabSz="497569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Calibri" charset="0"/>
          <a:ea typeface="MS PGothic" pitchFamily="34" charset="-128"/>
          <a:cs typeface="Calibri" charset="0"/>
        </a:defRPr>
      </a:lvl5pPr>
      <a:lvl6pPr marL="497569" algn="l" defTabSz="497569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6pPr>
      <a:lvl7pPr marL="995138" algn="l" defTabSz="497569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7pPr>
      <a:lvl8pPr marL="1492707" algn="l" defTabSz="497569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8pPr>
      <a:lvl9pPr marL="1990277" algn="l" defTabSz="497569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200">
          <a:solidFill>
            <a:srgbClr val="595959"/>
          </a:solidFill>
          <a:latin typeface="Calibri" charset="0"/>
          <a:ea typeface="ＭＳ Ｐゴシック" charset="0"/>
        </a:defRPr>
      </a:lvl9pPr>
    </p:titleStyle>
    <p:bodyStyle>
      <a:lvl1pPr marL="373177" indent="-373177" algn="l" defTabSz="497569" rtl="0" eaLnBrk="0" fontAlgn="base" hangingPunct="0">
        <a:spcBef>
          <a:spcPct val="20000"/>
        </a:spcBef>
        <a:spcAft>
          <a:spcPct val="0"/>
        </a:spcAft>
        <a:buFont typeface="Arial" charset="0"/>
        <a:defRPr sz="1800" kern="1200">
          <a:solidFill>
            <a:srgbClr val="404040"/>
          </a:solidFill>
          <a:latin typeface="+mn-lt"/>
          <a:ea typeface="MS PGothic" pitchFamily="34" charset="-128"/>
          <a:cs typeface="Calibri"/>
        </a:defRPr>
      </a:lvl1pPr>
      <a:lvl2pPr marL="808549" indent="-310981" algn="l" defTabSz="497569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404040"/>
          </a:solidFill>
          <a:latin typeface="+mn-lt"/>
          <a:ea typeface="MS PGothic" pitchFamily="34" charset="-128"/>
          <a:cs typeface="Calibri"/>
        </a:defRPr>
      </a:lvl2pPr>
      <a:lvl3pPr marL="995138" algn="l" defTabSz="497569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492707" algn="l" defTabSz="497569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990277" algn="l" defTabSz="497569" rtl="0" eaLnBrk="0" fontAlgn="base" hangingPunct="0"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736629" indent="-248784" algn="l" defTabSz="497569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199" indent="-248784" algn="l" defTabSz="497569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766" indent="-248784" algn="l" defTabSz="497569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9337" indent="-248784" algn="l" defTabSz="497569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7569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5138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707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277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845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5414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982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80551" algn="l" defTabSz="49756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3.xml"/><Relationship Id="rId12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8" Type="http://schemas.openxmlformats.org/officeDocument/2006/relationships/diagramData" Target="../diagrams/data3.xml"/><Relationship Id="rId9" Type="http://schemas.openxmlformats.org/officeDocument/2006/relationships/diagramLayout" Target="../diagrams/layout3.xml"/><Relationship Id="rId10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chart" Target="../charts/chart1.xml"/><Relationship Id="rId5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8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1137920" y="2985686"/>
            <a:ext cx="7709933" cy="2525439"/>
          </a:xfrm>
        </p:spPr>
        <p:txBody>
          <a:bodyPr/>
          <a:lstStyle/>
          <a:p>
            <a:r>
              <a:rPr lang="en-US" sz="3400" dirty="0"/>
              <a:t>RTS Board </a:t>
            </a:r>
            <a:r>
              <a:rPr lang="ru-RU" sz="3400" dirty="0"/>
              <a:t>как универсальное решение для финансовых инструментов внебиржевого рынка</a:t>
            </a:r>
            <a:r>
              <a:rPr lang="ru-RU" sz="3600" dirty="0">
                <a:latin typeface="Calibri" pitchFamily="34" charset="0"/>
                <a:cs typeface="Calibri" charset="0"/>
              </a:rPr>
              <a:t/>
            </a:r>
            <a:br>
              <a:rPr lang="ru-RU" sz="3600" dirty="0">
                <a:latin typeface="Calibri" pitchFamily="34" charset="0"/>
                <a:cs typeface="Calibri" charset="0"/>
              </a:rPr>
            </a:br>
            <a:r>
              <a:rPr lang="ru-RU" sz="3600" dirty="0">
                <a:latin typeface="Calibri" pitchFamily="34" charset="0"/>
                <a:cs typeface="Calibri" charset="0"/>
              </a:rPr>
              <a:t/>
            </a:r>
            <a:br>
              <a:rPr lang="ru-RU" sz="3600" dirty="0">
                <a:latin typeface="Calibri" pitchFamily="34" charset="0"/>
                <a:cs typeface="Calibri" charset="0"/>
              </a:rPr>
            </a:br>
            <a:r>
              <a:rPr lang="ru-RU" sz="2400" dirty="0">
                <a:latin typeface="Calibri" pitchFamily="34" charset="0"/>
                <a:cs typeface="Calibri" charset="0"/>
              </a:rPr>
              <a:t>Роман Горюнов, Президент НП РТС</a:t>
            </a:r>
            <a:endParaRPr lang="it-IT" sz="3600" dirty="0">
              <a:latin typeface="Calibri" charset="0"/>
              <a:ea typeface="MS PGothic" charset="0"/>
              <a:cs typeface="Calibri" charset="0"/>
            </a:endParaRPr>
          </a:p>
        </p:txBody>
      </p:sp>
      <p:sp>
        <p:nvSpPr>
          <p:cNvPr id="22531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1848250" y="6602853"/>
            <a:ext cx="5640654" cy="59522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sz="2100" b="1" dirty="0">
                <a:latin typeface="Calibri" pitchFamily="34" charset="0"/>
              </a:rPr>
              <a:t>Москва, 201</a:t>
            </a:r>
            <a:r>
              <a:rPr lang="en-US" sz="2100" b="1" dirty="0">
                <a:latin typeface="Calibri" pitchFamily="34" charset="0"/>
              </a:rPr>
              <a:t>6</a:t>
            </a:r>
            <a:endParaRPr lang="ru-RU" sz="21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Прямая соединительная линия 30"/>
          <p:cNvCxnSpPr/>
          <p:nvPr/>
        </p:nvCxnSpPr>
        <p:spPr>
          <a:xfrm>
            <a:off x="1123914" y="3231317"/>
            <a:ext cx="0" cy="1154201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746815" y="3253637"/>
            <a:ext cx="0" cy="1154201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456424" y="3231316"/>
            <a:ext cx="0" cy="1154201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9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РЫНКА МОНЕТ ИЗ ДРАГОЦЕННЫХ МЕТАЛЛОВ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type="body" sz="quarter" idx="13"/>
          </p:nvPr>
        </p:nvSpPr>
        <p:spPr>
          <a:xfrm>
            <a:off x="209835" y="1300164"/>
            <a:ext cx="5057267" cy="55935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altLang="ru-RU" sz="1600" b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Существующие котировальные системы рынка монет из драгоценных металлов</a:t>
            </a:r>
          </a:p>
          <a:p>
            <a:pPr algn="ctr">
              <a:defRPr/>
            </a:pPr>
            <a:endParaRPr lang="ru-RU" altLang="ru-RU" sz="1600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381012" y="1695374"/>
            <a:ext cx="5076544" cy="2604982"/>
            <a:chOff x="290409" y="1600200"/>
            <a:chExt cx="4342922" cy="2362200"/>
          </a:xfrm>
        </p:grpSpPr>
        <p:sp>
          <p:nvSpPr>
            <p:cNvPr id="17" name="TextBox 51"/>
            <p:cNvSpPr txBox="1">
              <a:spLocks noChangeArrowheads="1"/>
            </p:cNvSpPr>
            <p:nvPr/>
          </p:nvSpPr>
          <p:spPr bwMode="auto">
            <a:xfrm>
              <a:off x="1634626" y="3144119"/>
              <a:ext cx="1416050" cy="4744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defTabSz="1042744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altLang="ru-RU" sz="1400" b="1" dirty="0">
                  <a:solidFill>
                    <a:srgbClr val="000000"/>
                  </a:solidFill>
                  <a:cs typeface="Times New Roman" pitchFamily="18" charset="0"/>
                </a:rPr>
                <a:t>Одностороннее </a:t>
              </a:r>
              <a:r>
                <a:rPr lang="ru-RU" altLang="ru-RU" sz="1400" b="1" dirty="0" err="1">
                  <a:solidFill>
                    <a:srgbClr val="000000"/>
                  </a:solidFill>
                  <a:cs typeface="Times New Roman" pitchFamily="18" charset="0"/>
                </a:rPr>
                <a:t>котирование</a:t>
              </a:r>
              <a:endParaRPr lang="ru-RU" alt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290409" y="1600200"/>
              <a:ext cx="4342922" cy="2362200"/>
              <a:chOff x="290409" y="1600200"/>
              <a:chExt cx="4342922" cy="2362200"/>
            </a:xfrm>
          </p:grpSpPr>
          <p:grpSp>
            <p:nvGrpSpPr>
              <p:cNvPr id="7" name="Группа 6"/>
              <p:cNvGrpSpPr>
                <a:grpSpLocks/>
              </p:cNvGrpSpPr>
              <p:nvPr/>
            </p:nvGrpSpPr>
            <p:grpSpPr bwMode="auto">
              <a:xfrm>
                <a:off x="290409" y="1600200"/>
                <a:ext cx="4179991" cy="2362200"/>
                <a:chOff x="-53820" y="0"/>
                <a:chExt cx="4285851" cy="2363383"/>
              </a:xfrm>
            </p:grpSpPr>
            <p:sp>
              <p:nvSpPr>
                <p:cNvPr id="8" name="Прямоугольник 7"/>
                <p:cNvSpPr/>
                <p:nvPr/>
              </p:nvSpPr>
              <p:spPr>
                <a:xfrm>
                  <a:off x="0" y="0"/>
                  <a:ext cx="4232031" cy="236338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defTabSz="104274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rgbClr val="182E89"/>
                    </a:solidFill>
                  </a:endParaRPr>
                </a:p>
              </p:txBody>
            </p:sp>
            <p:sp>
              <p:nvSpPr>
                <p:cNvPr id="12" name="TextBox 97"/>
                <p:cNvSpPr txBox="1">
                  <a:spLocks noChangeArrowheads="1"/>
                </p:cNvSpPr>
                <p:nvPr/>
              </p:nvSpPr>
              <p:spPr bwMode="auto">
                <a:xfrm>
                  <a:off x="117226" y="229572"/>
                  <a:ext cx="1240561" cy="2771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9pPr>
                </a:lstStyle>
                <a:p>
                  <a:pPr defTabSz="1042744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ru-RU" altLang="ru-RU" sz="1400" b="1" dirty="0">
                    <a:solidFill>
                      <a:srgbClr val="182E89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1792036" y="507494"/>
                  <a:ext cx="647957" cy="3387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9pPr>
                </a:lstStyle>
                <a:p>
                  <a:pPr defTabSz="1042744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ru-RU" altLang="ru-RU" b="1" dirty="0">
                    <a:solidFill>
                      <a:srgbClr val="182E89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6" name="TextBox 51"/>
                <p:cNvSpPr txBox="1">
                  <a:spLocks noChangeArrowheads="1"/>
                </p:cNvSpPr>
                <p:nvPr/>
              </p:nvSpPr>
              <p:spPr bwMode="auto">
                <a:xfrm>
                  <a:off x="-53820" y="1634824"/>
                  <a:ext cx="1302965" cy="27713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9pPr>
                </a:lstStyle>
                <a:p>
                  <a:pPr algn="ctr" defTabSz="1042744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ru-RU" altLang="ru-RU" sz="1400" b="1" dirty="0">
                      <a:solidFill>
                        <a:prstClr val="black"/>
                      </a:solidFill>
                      <a:cs typeface="Times New Roman" pitchFamily="18" charset="0"/>
                    </a:rPr>
                    <a:t>Аукционы</a:t>
                  </a:r>
                  <a:endParaRPr lang="ru-RU" altLang="ru-RU" sz="1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8" name="TextBox 51"/>
              <p:cNvSpPr txBox="1">
                <a:spLocks noChangeArrowheads="1"/>
              </p:cNvSpPr>
              <p:nvPr/>
            </p:nvSpPr>
            <p:spPr bwMode="auto">
              <a:xfrm>
                <a:off x="2920419" y="3141874"/>
                <a:ext cx="1712912" cy="47445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defTabSz="1042744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altLang="ru-RU" sz="1400" b="1" dirty="0">
                    <a:solidFill>
                      <a:srgbClr val="000000"/>
                    </a:solidFill>
                    <a:cs typeface="Times New Roman" pitchFamily="18" charset="0"/>
                  </a:rPr>
                  <a:t>Двухстороннее</a:t>
                </a:r>
              </a:p>
              <a:p>
                <a:pPr algn="ctr" defTabSz="1042744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altLang="ru-RU" sz="1400" b="1" dirty="0" err="1">
                    <a:solidFill>
                      <a:srgbClr val="000000"/>
                    </a:solidFill>
                    <a:cs typeface="Times New Roman" pitchFamily="18" charset="0"/>
                  </a:rPr>
                  <a:t>котирование</a:t>
                </a:r>
                <a:endParaRPr lang="ru-RU" alt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5681007" y="1288082"/>
            <a:ext cx="5007631" cy="320738"/>
          </a:xfrm>
          <a:prstGeom prst="rect">
            <a:avLst/>
          </a:prstGeom>
          <a:noFill/>
        </p:spPr>
        <p:txBody>
          <a:bodyPr wrap="square" lIns="104274" tIns="52138" rIns="104274" bIns="52138" rtlCol="0">
            <a:spAutoFit/>
          </a:bodyPr>
          <a:lstStyle/>
          <a:p>
            <a:pPr algn="ctr"/>
            <a:r>
              <a:rPr lang="ru-RU" altLang="ru-RU" sz="1400" b="1" dirty="0">
                <a:solidFill>
                  <a:schemeClr val="accent2"/>
                </a:solidFill>
              </a:rPr>
              <a:t>Динамика Индекса ММВБ и цен на золото с 2011 – 2016 гг.</a:t>
            </a:r>
          </a:p>
        </p:txBody>
      </p:sp>
      <p:sp>
        <p:nvSpPr>
          <p:cNvPr id="27" name="Овал 26"/>
          <p:cNvSpPr/>
          <p:nvPr/>
        </p:nvSpPr>
        <p:spPr>
          <a:xfrm>
            <a:off x="442370" y="1890562"/>
            <a:ext cx="1366731" cy="1345281"/>
          </a:xfrm>
          <a:prstGeom prst="ellipse">
            <a:avLst/>
          </a:prstGeom>
          <a:ln w="63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74" tIns="52138" rIns="104274" bIns="52138" rtlCol="0" anchor="ctr"/>
          <a:lstStyle/>
          <a:p>
            <a:pPr algn="ctr" defTabSz="1042744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Более 50</a:t>
            </a:r>
            <a:endParaRPr lang="ru-RU" alt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250323" y="2247030"/>
            <a:ext cx="1021636" cy="984287"/>
          </a:xfrm>
          <a:prstGeom prst="ellipse">
            <a:avLst/>
          </a:prstGeom>
          <a:ln w="63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74" tIns="52138" rIns="104274" bIns="52138" rtlCol="0" anchor="ctr"/>
          <a:lstStyle/>
          <a:p>
            <a:pPr algn="ctr" defTabSz="1042744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≈ 35</a:t>
            </a:r>
            <a:endParaRPr lang="ru-RU" alt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070440" y="2441422"/>
            <a:ext cx="856562" cy="812215"/>
          </a:xfrm>
          <a:prstGeom prst="ellipse">
            <a:avLst/>
          </a:prstGeom>
          <a:ln w="63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74" tIns="52138" rIns="104274" bIns="52138" rtlCol="0" anchor="ctr"/>
          <a:lstStyle/>
          <a:p>
            <a:pPr algn="ctr" defTabSz="1042744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≈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30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09835" y="4385517"/>
            <a:ext cx="1599266" cy="1914670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274" tIns="52138" rIns="104274" bIns="52138" rtlCol="0" anchor="ctr"/>
          <a:lstStyle/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Продавец/ покупатель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Онлайн заявки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Установлены шаги цены лота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Лимит времени торгов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Увеличение стартовой цены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005953" y="4385517"/>
            <a:ext cx="1547946" cy="1914670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274" tIns="52138" rIns="104274" bIns="52138" rtlCol="0" anchor="ctr"/>
          <a:lstStyle/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Только продавец (или покупатель)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Доска объявлений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Фиксированная цена продажи (или покупки)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829226" y="4388946"/>
            <a:ext cx="1645439" cy="1914670"/>
          </a:xfrm>
          <a:prstGeom prst="rect">
            <a:avLst/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274" tIns="52138" rIns="104274" bIns="52138" rtlCol="0" anchor="ctr"/>
          <a:lstStyle/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Продавец/ покупатель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Доска объявлений</a:t>
            </a:r>
          </a:p>
          <a:p>
            <a:pPr marL="195515" indent="-195515" algn="just" defTabSz="1042744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</a:rPr>
              <a:t>Фиксированная цена покупки и продажи</a:t>
            </a:r>
          </a:p>
        </p:txBody>
      </p:sp>
      <p:sp>
        <p:nvSpPr>
          <p:cNvPr id="2079" name="TextBox 2078"/>
          <p:cNvSpPr txBox="1"/>
          <p:nvPr/>
        </p:nvSpPr>
        <p:spPr>
          <a:xfrm>
            <a:off x="6186039" y="4760164"/>
            <a:ext cx="3871905" cy="422963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04274" tIns="52138" rIns="104274" bIns="52138" rtlCol="0">
            <a:spAutoFit/>
          </a:bodyPr>
          <a:lstStyle/>
          <a:p>
            <a:pPr algn="ctr" defTabSz="1042744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Фрагментация рынка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04710" y="5342852"/>
            <a:ext cx="3871905" cy="729443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04274" tIns="52138" rIns="104274" bIns="52138" rtlCol="0">
            <a:spAutoFit/>
          </a:bodyPr>
          <a:lstStyle/>
          <a:p>
            <a:pPr algn="ctr" defTabSz="1042744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прозрачности и эффективности ценообразования</a:t>
            </a:r>
          </a:p>
        </p:txBody>
      </p:sp>
      <p:sp>
        <p:nvSpPr>
          <p:cNvPr id="2090" name="Равнобедренный треугольник 2089"/>
          <p:cNvSpPr/>
          <p:nvPr/>
        </p:nvSpPr>
        <p:spPr>
          <a:xfrm rot="5400000">
            <a:off x="5171995" y="5216593"/>
            <a:ext cx="1270541" cy="252516"/>
          </a:xfrm>
          <a:prstGeom prst="triangle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74" tIns="52138" rIns="104274" bIns="52138" rtlCol="0" anchor="ctr"/>
          <a:lstStyle/>
          <a:p>
            <a:pPr algn="ctr" defTabSz="10427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0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916464"/>
              </p:ext>
            </p:extLst>
          </p:nvPr>
        </p:nvGraphicFramePr>
        <p:xfrm>
          <a:off x="5474665" y="1695374"/>
          <a:ext cx="5073761" cy="2840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3819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10</a:t>
            </a:r>
            <a:endParaRPr lang="it-IT" dirty="0"/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400" dirty="0">
                <a:latin typeface="Calibri" pitchFamily="34" charset="0"/>
                <a:cs typeface="Calibri" pitchFamily="34" charset="0"/>
              </a:rPr>
              <a:t>ДОСТУПНЫЕ </a:t>
            </a:r>
            <a:r>
              <a:rPr lang="ru-RU" altLang="ru-RU" sz="2400" dirty="0" smtClean="0">
                <a:latin typeface="Calibri" pitchFamily="34" charset="0"/>
                <a:cs typeface="Calibri" pitchFamily="34" charset="0"/>
              </a:rPr>
              <a:t>МОНЕТЫ </a:t>
            </a:r>
            <a:r>
              <a:rPr lang="ru-RU" altLang="ru-RU" sz="2400" dirty="0">
                <a:latin typeface="Calibri" pitchFamily="34" charset="0"/>
                <a:cs typeface="Calibri" pitchFamily="34" charset="0"/>
              </a:rPr>
              <a:t>В СИСТЕМЕ </a:t>
            </a:r>
            <a:r>
              <a:rPr lang="en-US" altLang="ru-RU" sz="2400" dirty="0">
                <a:latin typeface="Calibri" pitchFamily="34" charset="0"/>
                <a:cs typeface="Calibri" pitchFamily="34" charset="0"/>
              </a:rPr>
              <a:t>RTS BOARD</a:t>
            </a:r>
            <a:endParaRPr lang="ru-RU" alt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quarter" idx="13"/>
          </p:nvPr>
        </p:nvSpPr>
        <p:spPr>
          <a:xfrm>
            <a:off x="584106" y="1168401"/>
            <a:ext cx="9550493" cy="59795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RTS Board </a:t>
            </a:r>
            <a:r>
              <a:rPr lang="ru-RU" sz="1600" dirty="0">
                <a:solidFill>
                  <a:schemeClr val="tx1"/>
                </a:solidFill>
              </a:rPr>
              <a:t>включает </a:t>
            </a:r>
            <a:r>
              <a:rPr lang="ru-RU" sz="1600" b="1" dirty="0">
                <a:solidFill>
                  <a:srgbClr val="FF0000"/>
                </a:solidFill>
              </a:rPr>
              <a:t>216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из более </a:t>
            </a:r>
            <a:r>
              <a:rPr lang="ru-RU" sz="1600" b="1" dirty="0" smtClean="0">
                <a:solidFill>
                  <a:srgbClr val="FF0000"/>
                </a:solidFill>
              </a:rPr>
              <a:t>1200</a:t>
            </a:r>
            <a:r>
              <a:rPr lang="ru-RU" sz="1600" dirty="0" smtClean="0">
                <a:solidFill>
                  <a:schemeClr val="tx1"/>
                </a:solidFill>
              </a:rPr>
              <a:t> выпущенных ЦБ РФ и доступных к включению в систему монет </a:t>
            </a:r>
            <a:r>
              <a:rPr lang="ru-RU" sz="1600" dirty="0">
                <a:solidFill>
                  <a:schemeClr val="tx1"/>
                </a:solidFill>
              </a:rPr>
              <a:t>из драгоценных металлов</a:t>
            </a:r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07" y="1867958"/>
            <a:ext cx="9145294" cy="454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7188200" y="5181600"/>
            <a:ext cx="3210958" cy="122756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инструментов по запросу участников в течение дня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1775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it-IT" dirty="0"/>
          </a:p>
        </p:txBody>
      </p:sp>
      <p:sp>
        <p:nvSpPr>
          <p:cNvPr id="21507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300" dirty="0">
                <a:latin typeface="Calibri" pitchFamily="34" charset="0"/>
                <a:cs typeface="Calibri" pitchFamily="34" charset="0"/>
              </a:rPr>
              <a:t>ФУНКЦИОНАЛ</a:t>
            </a:r>
            <a:r>
              <a:rPr lang="en-US" altLang="ru-RU" sz="23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300" dirty="0">
                <a:latin typeface="Calibri" pitchFamily="34" charset="0"/>
                <a:cs typeface="Calibri" pitchFamily="34" charset="0"/>
              </a:rPr>
              <a:t>ТЕРМИНАЛА </a:t>
            </a:r>
            <a:r>
              <a:rPr lang="en-US" altLang="ru-RU" sz="2300" dirty="0" smtClean="0">
                <a:latin typeface="Calibri" pitchFamily="34" charset="0"/>
                <a:cs typeface="Calibri" pitchFamily="34" charset="0"/>
              </a:rPr>
              <a:t>RTS BOARD </a:t>
            </a:r>
            <a:r>
              <a:rPr lang="ru-RU" altLang="ru-RU" sz="2300" dirty="0" smtClean="0">
                <a:latin typeface="Calibri" pitchFamily="34" charset="0"/>
                <a:cs typeface="Calibri" pitchFamily="34" charset="0"/>
              </a:rPr>
              <a:t>ДЛЯ </a:t>
            </a:r>
            <a:r>
              <a:rPr lang="ru-RU" altLang="ru-RU" sz="2300" dirty="0">
                <a:latin typeface="Calibri" pitchFamily="34" charset="0"/>
                <a:cs typeface="Calibri" pitchFamily="34" charset="0"/>
              </a:rPr>
              <a:t>РЫНКА </a:t>
            </a:r>
            <a:r>
              <a:rPr lang="ru-RU" altLang="ru-RU" sz="2300" dirty="0" smtClean="0">
                <a:latin typeface="Calibri" pitchFamily="34" charset="0"/>
                <a:cs typeface="Calibri" pitchFamily="34" charset="0"/>
              </a:rPr>
              <a:t>МОНЕТ</a:t>
            </a:r>
            <a:endParaRPr lang="en-US" altLang="ru-RU" sz="23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" b="79308"/>
          <a:stretch>
            <a:fillRect/>
          </a:stretch>
        </p:blipFill>
        <p:spPr bwMode="auto">
          <a:xfrm>
            <a:off x="286062" y="1432044"/>
            <a:ext cx="9037380" cy="489134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Выноска 2 (без границы) 8"/>
          <p:cNvSpPr/>
          <p:nvPr/>
        </p:nvSpPr>
        <p:spPr>
          <a:xfrm>
            <a:off x="2584804" y="1020637"/>
            <a:ext cx="1689245" cy="323871"/>
          </a:xfrm>
          <a:prstGeom prst="callout2">
            <a:avLst>
              <a:gd name="adj1" fmla="val 57926"/>
              <a:gd name="adj2" fmla="val 2099"/>
              <a:gd name="adj3" fmla="val 57206"/>
              <a:gd name="adj4" fmla="val -22788"/>
              <a:gd name="adj5" fmla="val 247516"/>
              <a:gd name="adj6" fmla="val -35048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9513" tIns="49755" rIns="99513" bIns="49755" anchor="ctr"/>
          <a:lstStyle/>
          <a:p>
            <a:pPr algn="ctr">
              <a:defRPr/>
            </a:pPr>
            <a:r>
              <a:rPr lang="ru-RU" sz="1300" dirty="0"/>
              <a:t>Каталожный номер</a:t>
            </a:r>
          </a:p>
        </p:txBody>
      </p:sp>
      <p:sp>
        <p:nvSpPr>
          <p:cNvPr id="11" name="Выноска 2 (без границы) 10"/>
          <p:cNvSpPr/>
          <p:nvPr/>
        </p:nvSpPr>
        <p:spPr>
          <a:xfrm>
            <a:off x="5763986" y="1017136"/>
            <a:ext cx="1377190" cy="327373"/>
          </a:xfrm>
          <a:prstGeom prst="callout2">
            <a:avLst>
              <a:gd name="adj1" fmla="val 57926"/>
              <a:gd name="adj2" fmla="val 1353"/>
              <a:gd name="adj3" fmla="val 62261"/>
              <a:gd name="adj4" fmla="val -19882"/>
              <a:gd name="adj5" fmla="val 228846"/>
              <a:gd name="adj6" fmla="val -34821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9513" tIns="49755" rIns="99513" bIns="49755" anchor="ctr"/>
          <a:lstStyle/>
          <a:p>
            <a:pPr algn="ctr">
              <a:defRPr/>
            </a:pPr>
            <a:r>
              <a:rPr lang="ru-RU" sz="1300" dirty="0"/>
              <a:t>Проба металла</a:t>
            </a:r>
          </a:p>
        </p:txBody>
      </p:sp>
      <p:pic>
        <p:nvPicPr>
          <p:cNvPr id="215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" t="2388" r="3703" b="2782"/>
          <a:stretch>
            <a:fillRect/>
          </a:stretch>
        </p:blipFill>
        <p:spPr bwMode="auto">
          <a:xfrm>
            <a:off x="8667909" y="2827316"/>
            <a:ext cx="1916760" cy="233187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Соединительная линия уступом 19"/>
          <p:cNvCxnSpPr/>
          <p:nvPr/>
        </p:nvCxnSpPr>
        <p:spPr>
          <a:xfrm rot="10800000">
            <a:off x="8701648" y="2214589"/>
            <a:ext cx="1310386" cy="612731"/>
          </a:xfrm>
          <a:prstGeom prst="bentConnector3">
            <a:avLst>
              <a:gd name="adj1" fmla="val 617"/>
            </a:avLst>
          </a:prstGeom>
          <a:ln w="952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Выноска 2 (без границы) 9"/>
          <p:cNvSpPr/>
          <p:nvPr/>
        </p:nvSpPr>
        <p:spPr>
          <a:xfrm>
            <a:off x="8926044" y="1017138"/>
            <a:ext cx="1553619" cy="288858"/>
          </a:xfrm>
          <a:prstGeom prst="callout2">
            <a:avLst>
              <a:gd name="adj1" fmla="val 113632"/>
              <a:gd name="adj2" fmla="val 50988"/>
              <a:gd name="adj3" fmla="val 265178"/>
              <a:gd name="adj4" fmla="val 51264"/>
              <a:gd name="adj5" fmla="val 269181"/>
              <a:gd name="adj6" fmla="val 20087"/>
            </a:avLst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9513" tIns="49755" rIns="99513" bIns="49755" anchor="ctr"/>
          <a:lstStyle/>
          <a:p>
            <a:pPr algn="ctr">
              <a:defRPr/>
            </a:pPr>
            <a:r>
              <a:rPr lang="ru-RU" sz="1300" dirty="0"/>
              <a:t>Ссылка на сайт ЦБ</a:t>
            </a:r>
          </a:p>
        </p:txBody>
      </p:sp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10" y="3252359"/>
            <a:ext cx="7070338" cy="285907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2" name="Соединительная линия уступом 21"/>
          <p:cNvCxnSpPr/>
          <p:nvPr/>
        </p:nvCxnSpPr>
        <p:spPr>
          <a:xfrm rot="10800000">
            <a:off x="2584808" y="5995689"/>
            <a:ext cx="2412037" cy="484955"/>
          </a:xfrm>
          <a:prstGeom prst="bentConnector3">
            <a:avLst>
              <a:gd name="adj1" fmla="val 99907"/>
            </a:avLst>
          </a:prstGeom>
          <a:ln>
            <a:solidFill>
              <a:srgbClr val="AB010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845" y="4129025"/>
            <a:ext cx="2446323" cy="235161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72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1137920" y="2985686"/>
            <a:ext cx="7709933" cy="2525439"/>
          </a:xfrm>
        </p:spPr>
        <p:txBody>
          <a:bodyPr/>
          <a:lstStyle/>
          <a:p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en-US" sz="3400" dirty="0"/>
              <a:t/>
            </a:r>
            <a:br>
              <a:rPr lang="en-US" sz="3400" dirty="0"/>
            </a:br>
            <a:r>
              <a:rPr lang="ru-RU" sz="3400" dirty="0" smtClean="0"/>
              <a:t>Сервисы для банков</a:t>
            </a:r>
            <a:endParaRPr lang="ru-RU" sz="3400" dirty="0" smtClean="0"/>
          </a:p>
        </p:txBody>
      </p:sp>
      <p:sp>
        <p:nvSpPr>
          <p:cNvPr id="22531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1848250" y="6602853"/>
            <a:ext cx="5640654" cy="59522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sz="2100" b="1" dirty="0">
                <a:latin typeface="Calibri" pitchFamily="34" charset="0"/>
              </a:rPr>
              <a:t>Москва, 201</a:t>
            </a:r>
            <a:r>
              <a:rPr lang="en-US" sz="2100" b="1" dirty="0">
                <a:latin typeface="Calibri" pitchFamily="34" charset="0"/>
              </a:rPr>
              <a:t>6</a:t>
            </a:r>
            <a:endParaRPr lang="ru-RU" sz="2100" dirty="0">
              <a:latin typeface="Calibri" pitchFamily="34" charset="0"/>
            </a:endParaRPr>
          </a:p>
        </p:txBody>
      </p:sp>
      <p:pic>
        <p:nvPicPr>
          <p:cNvPr id="4" name="Рисунок 3" descr="Logo-Color-BestEfforts.png"/>
          <p:cNvPicPr>
            <a:picLocks noChangeAspect="1"/>
          </p:cNvPicPr>
          <p:nvPr/>
        </p:nvPicPr>
        <p:blipFill>
          <a:blip r:embed="rId2" cstate="print">
            <a:lum bright="16000" contrast="21000"/>
          </a:blip>
          <a:stretch>
            <a:fillRect/>
          </a:stretch>
        </p:blipFill>
        <p:spPr>
          <a:xfrm>
            <a:off x="4889766" y="1495553"/>
            <a:ext cx="5198276" cy="334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750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13</a:t>
            </a:r>
            <a:endParaRPr lang="it-IT" dirty="0"/>
          </a:p>
        </p:txBody>
      </p:sp>
      <p:pic>
        <p:nvPicPr>
          <p:cNvPr id="6" name="Рисунок 4" descr="Contractual-Best-Effort.jpg"/>
          <p:cNvPicPr>
            <a:picLocks noGrp="1" noChangeAspect="1"/>
          </p:cNvPicPr>
          <p:nvPr>
            <p:ph idx="1"/>
          </p:nvPr>
        </p:nvPicPr>
        <p:blipFill>
          <a:blip r:embed="rId2"/>
          <a:srcRect t="6298" b="6298"/>
          <a:stretch>
            <a:fillRect/>
          </a:stretch>
        </p:blipFill>
        <p:spPr>
          <a:xfrm>
            <a:off x="714295" y="1055398"/>
            <a:ext cx="5579832" cy="42455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20735" y="5520267"/>
            <a:ext cx="86186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alibri" pitchFamily="34" charset="0"/>
                <a:cs typeface="Calibri" pitchFamily="34" charset="0"/>
              </a:rPr>
              <a:t>Мы не предлагаем стандартные услуги, </a:t>
            </a:r>
          </a:p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		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мы предлагаем только то что нужно Вам</a:t>
            </a:r>
          </a:p>
          <a:p>
            <a:endParaRPr lang="ru-RU" sz="2800" b="1" dirty="0"/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6451281" y="1608668"/>
            <a:ext cx="3702928" cy="3430622"/>
          </a:xfrm>
          <a:prstGeom prst="rect">
            <a:avLst/>
          </a:prstGeom>
          <a:noFill/>
        </p:spPr>
        <p:txBody>
          <a:bodyPr wrap="square" lIns="99509" tIns="49754" rIns="99509" bIns="49754" rtlCol="0">
            <a:spAutoFit/>
          </a:bodyPr>
          <a:lstStyle>
            <a:lvl1pPr marL="373154" indent="-373154" algn="l" defTabSz="49754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1900" kern="1200">
                <a:solidFill>
                  <a:srgbClr val="404040"/>
                </a:solidFill>
                <a:latin typeface="+mn-lt"/>
                <a:ea typeface="MS PGothic" pitchFamily="34" charset="-128"/>
                <a:cs typeface="Calibri"/>
              </a:defRPr>
            </a:lvl1pPr>
            <a:lvl2pPr marL="808503" indent="-310963" algn="l" defTabSz="49754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404040"/>
                </a:solidFill>
                <a:latin typeface="+mn-lt"/>
                <a:ea typeface="MS PGothic" pitchFamily="34" charset="-128"/>
                <a:cs typeface="Calibri"/>
              </a:defRPr>
            </a:lvl2pPr>
            <a:lvl3pPr marL="995081" algn="l" defTabSz="49754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492620" algn="l" defTabSz="49754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990160" algn="l" defTabSz="49754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736471" indent="-248770" algn="l" defTabSz="49754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34010" indent="-248770" algn="l" defTabSz="49754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31549" indent="-248770" algn="l" defTabSz="49754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9091" indent="-248770" algn="l" defTabSz="49754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>
              <a:spcAft>
                <a:spcPts val="600"/>
              </a:spcAft>
              <a:buFont typeface="Arial" pitchFamily="34" charset="0"/>
              <a:buChar char="•"/>
            </a:pPr>
            <a:r>
              <a:rPr lang="ru-RU" smtClean="0">
                <a:latin typeface="Calibri" pitchFamily="34" charset="0"/>
                <a:cs typeface="Calibri" pitchFamily="34" charset="0"/>
              </a:rPr>
              <a:t>Банк предлагает сервисы только профессиональным участникам рынка</a:t>
            </a:r>
          </a:p>
          <a:p>
            <a:pPr marL="176213" indent="-176213">
              <a:spcAft>
                <a:spcPts val="600"/>
              </a:spcAft>
              <a:buFont typeface="Arial" pitchFamily="34" charset="0"/>
              <a:buChar char="•"/>
            </a:pPr>
            <a:r>
              <a:rPr lang="ru-RU" smtClean="0">
                <a:latin typeface="Calibri" pitchFamily="34" charset="0"/>
                <a:cs typeface="Calibri" pitchFamily="34" charset="0"/>
              </a:rPr>
              <a:t>У нас нет кредитного портфеля</a:t>
            </a:r>
          </a:p>
          <a:p>
            <a:pPr marL="176213" indent="-176213">
              <a:spcAft>
                <a:spcPts val="600"/>
              </a:spcAft>
              <a:buFont typeface="Arial" pitchFamily="34" charset="0"/>
              <a:buChar char="•"/>
            </a:pPr>
            <a:r>
              <a:rPr lang="ru-RU" smtClean="0">
                <a:latin typeface="Calibri" pitchFamily="34" charset="0"/>
                <a:cs typeface="Calibri" pitchFamily="34" charset="0"/>
              </a:rPr>
              <a:t>Узкая специализация, позволяет нам предлагать высокий уровень сервиса по доступу на рынки российских и зарубежных бирж</a:t>
            </a:r>
          </a:p>
          <a:p>
            <a:endParaRPr lang="ru-RU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728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СЕРВИСЫ: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14</a:t>
            </a:r>
            <a:endParaRPr lang="it-IT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582612" y="1764672"/>
            <a:ext cx="8571597" cy="5067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Быстрые расчеты по результатам торгов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(включая лоро счета) </a:t>
            </a:r>
          </a:p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Доступ до рынков МБ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СПБ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CME, EBS, LSE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Еврооблигации (счета в ВТБ,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Ситибанк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Возможность использовать собственные счета депо открытые в НРД (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держательская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схема)</a:t>
            </a:r>
          </a:p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EBS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- предоставляющая более узкие котировки по твёрдым валютным парам</a:t>
            </a:r>
          </a:p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Возможность через Банк совершать сделки РЕПО с ЦБ (используя банк в качестве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свича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marL="989013" lvl="1" indent="-531813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Собственный Дата центр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164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БАНК В РЕЙТИНГАХ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15</a:t>
            </a:r>
            <a:endParaRPr lang="it-IT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295" y="1388533"/>
            <a:ext cx="9439915" cy="458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Рейтинг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Эксперт РА «</a:t>
            </a:r>
            <a:r>
              <a:rPr lang="en-U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»</a:t>
            </a:r>
          </a:p>
          <a:p>
            <a:pPr lvl="1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ru-RU" sz="1800" u="sng" dirty="0" smtClean="0">
                <a:latin typeface="Calibri" pitchFamily="34" charset="0"/>
                <a:cs typeface="Calibri" pitchFamily="34" charset="0"/>
              </a:rPr>
              <a:t>Основные показатели банка на 01.01.2016 г.: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Капитал: 1,15 млрд. руб. (295 место)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Активы: 4,485 млрд. руб. (374 место)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Денежные средства на брокерских счетах: 1,1 млрд. </a:t>
            </a:r>
            <a:r>
              <a:rPr lang="ru-RU" sz="1800" dirty="0" err="1" smtClean="0">
                <a:latin typeface="Calibri" pitchFamily="34" charset="0"/>
                <a:cs typeface="Calibri" pitchFamily="34" charset="0"/>
              </a:rPr>
              <a:t>руб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(19 место среди банков)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Обороты по брокерским счетам за месяц:   1 124 млрд. руб. (2 место среди банков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lvl="1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ru-RU" sz="1800" u="sng" dirty="0" smtClean="0">
                <a:latin typeface="Calibri" pitchFamily="34" charset="0"/>
                <a:cs typeface="Calibri" pitchFamily="34" charset="0"/>
              </a:rPr>
              <a:t>По состоянию на 01.03.2016г.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Срочный рынок: 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9 место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 общем рейтинге лидеров рынка фьючерсов и опционов по объёму сделок, 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6 место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 объёму клиентских операций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Валютный рынок: 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8 место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 ведущих операторах рынках доллар-рубль</a:t>
            </a:r>
          </a:p>
          <a:p>
            <a:pPr lvl="1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Фондовый рынок: 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14 место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 рейтинге ведущих операторов рынка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T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+ акции (основной режим и режим РПС с ЦК)</a:t>
            </a:r>
            <a:endParaRPr lang="ru-RU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366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8427" y="3051932"/>
            <a:ext cx="6539481" cy="2001791"/>
          </a:xfrm>
        </p:spPr>
        <p:txBody>
          <a:bodyPr/>
          <a:lstStyle/>
          <a:p>
            <a:pPr algn="l"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КОНТАКТЫ:</a:t>
            </a:r>
          </a:p>
          <a:p>
            <a:pPr algn="l">
              <a:defRPr/>
            </a:pPr>
            <a:r>
              <a:rPr lang="ru-RU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Некоммерческое партнерство развития финансового рынка РТС</a:t>
            </a:r>
          </a:p>
          <a:p>
            <a:pPr algn="l">
              <a:defRPr/>
            </a:pPr>
            <a:r>
              <a:rPr lang="ru-RU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Адрес: </a:t>
            </a:r>
            <a:r>
              <a:rPr lang="ru-RU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Москва, ул. </a:t>
            </a:r>
            <a:r>
              <a:rPr lang="ru-RU" sz="1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Долгоруковская</a:t>
            </a:r>
            <a:r>
              <a:rPr lang="ru-RU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, 38, стр. 1</a:t>
            </a:r>
          </a:p>
          <a:p>
            <a:pPr algn="l">
              <a:defRPr/>
            </a:pPr>
            <a:r>
              <a:rPr lang="ru-RU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Телефон: </a:t>
            </a:r>
            <a:r>
              <a:rPr lang="ru-RU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+7 (495) 705 90 31</a:t>
            </a:r>
          </a:p>
          <a:p>
            <a:pPr algn="l">
              <a:defRPr/>
            </a:pP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E-mail:</a:t>
            </a:r>
            <a:r>
              <a:rPr lang="ru-RU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 </a:t>
            </a:r>
            <a:r>
              <a:rPr lang="en-US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roman.goryunov@rts.ru</a:t>
            </a:r>
            <a:endParaRPr lang="ru-RU" sz="19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</a:endParaRPr>
          </a:p>
          <a:p>
            <a:pPr algn="l">
              <a:defRPr/>
            </a:pPr>
            <a:r>
              <a:rPr lang="ru-RU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Сайт: </a:t>
            </a:r>
            <a:r>
              <a:rPr lang="en-US" sz="1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www.nprts.ru</a:t>
            </a:r>
            <a:endParaRPr lang="ru-RU" sz="19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751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01</a:t>
            </a:r>
            <a:endParaRPr lang="it-IT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>
                <a:cs typeface="Calibri" pitchFamily="34" charset="0"/>
              </a:rPr>
              <a:t>ЧТО ТАКОЕ НП РТС СЕГОДНЯ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43280" y="1128978"/>
            <a:ext cx="9548261" cy="969332"/>
          </a:xfrm>
          <a:prstGeom prst="rect">
            <a:avLst/>
          </a:prstGeom>
        </p:spPr>
        <p:txBody>
          <a:bodyPr lIns="91405" tIns="45703" rIns="91405" bIns="45703"/>
          <a:lstStyle/>
          <a:p>
            <a:pPr marL="0" indent="0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НП РТС – НЕЗАВИСИМОЕ СООБЩЕСТВО, КОНТРОЛИРУЕМОЕ  САМИМИ УЧАСТНИКАМИ ФИНАНСОВОГО РЫНКА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alibri" charset="0"/>
            </a:endParaRPr>
          </a:p>
          <a:p>
            <a:pPr marL="0" indent="0"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Calibri" charset="0"/>
            </a:endParaRPr>
          </a:p>
          <a:p>
            <a:pPr marL="0" indent="0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58782" y="2165521"/>
            <a:ext cx="4461215" cy="4339615"/>
          </a:xfrm>
          <a:prstGeom prst="rect">
            <a:avLst/>
          </a:prstGeom>
        </p:spPr>
        <p:txBody>
          <a:bodyPr wrap="square" lIns="91405" tIns="45703" rIns="91405" bIns="45703">
            <a:spAutoFit/>
          </a:bodyPr>
          <a:lstStyle/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80 компаний-членов, коллегиально принимающих решения о тарифах, проектах, приоритетах развития,  </a:t>
            </a:r>
          </a:p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Рынок акций на Санкт-Петербургской бирже</a:t>
            </a:r>
          </a:p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Сервисы клирингового банка</a:t>
            </a:r>
          </a:p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Универсальная внебиржевая площадка </a:t>
            </a:r>
            <a:r>
              <a:rPr lang="en-US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RTS Board</a:t>
            </a:r>
            <a:endParaRPr lang="ru-RU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Система госзаказа РТС-тендер</a:t>
            </a:r>
          </a:p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Услуги </a:t>
            </a:r>
            <a:r>
              <a:rPr lang="ru-RU" dirty="0" err="1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репозитария</a:t>
            </a:r>
            <a:endParaRPr lang="ru-RU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defTabSz="497569">
              <a:spcBef>
                <a:spcPts val="1200"/>
              </a:spcBef>
              <a:buFontTx/>
              <a:buChar char="-"/>
              <a:defRPr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Некоммерческие проекты по финансовой грамотности и развитию рынка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19994" y="2098310"/>
            <a:ext cx="4673160" cy="1200294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defTabSz="497569"/>
            <a:r>
              <a:rPr lang="ru-RU" dirty="0" smtClean="0">
                <a:solidFill>
                  <a:prstClr val="black"/>
                </a:solidFill>
              </a:rPr>
              <a:t>После объединения бирж РТС и ММВБ, НП РТС продолжило независимую историю и сегодня это группа компаний, которая включает в себя: 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519997" y="3351747"/>
            <a:ext cx="4971543" cy="2863703"/>
            <a:chOff x="5120588" y="3151543"/>
            <a:chExt cx="4971543" cy="2863703"/>
          </a:xfrm>
        </p:grpSpPr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20588" y="3151543"/>
              <a:ext cx="2442262" cy="1725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1464" y="3323744"/>
              <a:ext cx="1296424" cy="99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66305" y="4569435"/>
              <a:ext cx="1445811" cy="1445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464875" y="3319080"/>
              <a:ext cx="1627256" cy="989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7" descr="\\GLOBUS\docs\pr_dep\Фирменный стиль\Банк 10.2014\Logo-Color-BestEfforts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81390" y="4643469"/>
              <a:ext cx="1483485" cy="1137432"/>
            </a:xfrm>
            <a:prstGeom prst="rect">
              <a:avLst/>
            </a:prstGeom>
            <a:noFill/>
          </p:spPr>
        </p:pic>
        <p:pic>
          <p:nvPicPr>
            <p:cNvPr id="22" name="Picture 8" descr="C:\Users\AC648~1.NEK\AppData\Local\Temp\7zE8135.tmp\MFB_clearing-center_rgb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8807959" y="4877369"/>
              <a:ext cx="985789" cy="66963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66856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 flipV="1">
            <a:off x="1822247" y="2019994"/>
            <a:ext cx="0" cy="374580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ТЕКУЩИЕ УСЛОВИЯ НА </a:t>
            </a:r>
            <a:r>
              <a:rPr lang="en-US" dirty="0" smtClean="0"/>
              <a:t>OTC </a:t>
            </a:r>
            <a:r>
              <a:rPr lang="ru-RU" dirty="0" smtClean="0"/>
              <a:t>РЫНКЕ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0</a:t>
            </a:r>
            <a:r>
              <a:rPr lang="ru-RU" dirty="0"/>
              <a:t>2</a:t>
            </a:r>
            <a:endParaRPr lang="it-IT" dirty="0"/>
          </a:p>
        </p:txBody>
      </p:sp>
      <p:sp>
        <p:nvSpPr>
          <p:cNvPr id="18" name="Прямоугольник 26"/>
          <p:cNvSpPr>
            <a:spLocks noChangeArrowheads="1"/>
          </p:cNvSpPr>
          <p:nvPr/>
        </p:nvSpPr>
        <p:spPr bwMode="auto">
          <a:xfrm>
            <a:off x="2894755" y="4794909"/>
            <a:ext cx="5075813" cy="1100754"/>
          </a:xfrm>
          <a:prstGeom prst="rect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miter lim="800000"/>
            <a:headEnd/>
            <a:tailEnd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На инфраструктуру заключения сделок ввиду роста валютного курса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На поиск и </a:t>
            </a:r>
            <a:r>
              <a:rPr lang="ru-RU" sz="1300" dirty="0" smtClean="0"/>
              <a:t>идентификацию </a:t>
            </a:r>
            <a:r>
              <a:rPr lang="ru-RU" sz="1300" dirty="0"/>
              <a:t>контрагентов/клиентов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 smtClean="0"/>
              <a:t>На квалифицированный персонал по сопровождению и исполнению сделок</a:t>
            </a:r>
            <a:endParaRPr lang="ru-RU" sz="13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7756" y="4798610"/>
            <a:ext cx="2129162" cy="109705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издержки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7759" y="1370864"/>
            <a:ext cx="2186880" cy="13236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Кризис доверия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65125" y="1370861"/>
            <a:ext cx="5019894" cy="130080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 algn="just">
              <a:spcBef>
                <a:spcPts val="652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Усилившийся процесс отзыва банковских лицензий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Рост риска контрагента 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Сокращение количества и объемов лимитов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Снижение числа котируемых инструментов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Ограничение услуг по предоставлению терминалов зарубежными вендорами банкам в санкционных списках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94757" y="3020998"/>
            <a:ext cx="5090264" cy="150086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Развитие крупными </a:t>
            </a:r>
            <a:r>
              <a:rPr lang="ru-RU" sz="1300" dirty="0" smtClean="0"/>
              <a:t>участниками </a:t>
            </a:r>
            <a:r>
              <a:rPr lang="ru-RU" sz="1300" dirty="0"/>
              <a:t>собственных электронных </a:t>
            </a:r>
            <a:r>
              <a:rPr lang="ru-RU" sz="1300" dirty="0" smtClean="0"/>
              <a:t>платформ</a:t>
            </a:r>
            <a:endParaRPr lang="ru-RU" sz="1300" dirty="0"/>
          </a:p>
          <a:p>
            <a:pPr marL="285620" indent="-285620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Отсутствие единой информационной торговой  площадки / единых стандартов заключения сделок и исполнения </a:t>
            </a:r>
            <a:r>
              <a:rPr lang="ru-RU" sz="1300" dirty="0" smtClean="0"/>
              <a:t>поставки</a:t>
            </a:r>
            <a:endParaRPr lang="ru-RU" sz="1300" dirty="0"/>
          </a:p>
          <a:p>
            <a:pPr marL="285620" indent="-285620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Проблемы репутации отдельных участников торговли, отсутствие учета интересов средних и малых </a:t>
            </a:r>
            <a:r>
              <a:rPr lang="ru-RU" sz="1300" dirty="0" smtClean="0"/>
              <a:t>участников, отдельных категорий участников рынка</a:t>
            </a:r>
            <a:endParaRPr lang="ru-RU" sz="13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7756" y="3005267"/>
            <a:ext cx="2129162" cy="151659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Фрагментация рынка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6236037" y="3487877"/>
            <a:ext cx="3836518" cy="338554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09" tIns="49754" rIns="99509" bIns="49754" rtlCol="0" anchor="ctr"/>
          <a:lstStyle/>
          <a:p>
            <a:pPr algn="ctr"/>
            <a:endParaRPr lang="ru-RU"/>
          </a:p>
        </p:txBody>
      </p:sp>
      <p:sp>
        <p:nvSpPr>
          <p:cNvPr id="1024" name="TextBox 1023"/>
          <p:cNvSpPr txBox="1"/>
          <p:nvPr/>
        </p:nvSpPr>
        <p:spPr>
          <a:xfrm>
            <a:off x="8416657" y="3165953"/>
            <a:ext cx="2147879" cy="931476"/>
          </a:xfrm>
          <a:prstGeom prst="rect">
            <a:avLst/>
          </a:prstGeom>
          <a:noFill/>
        </p:spPr>
        <p:txBody>
          <a:bodyPr wrap="square" lIns="99509" tIns="49754" rIns="99509" bIns="49754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Падение объемов и ограничение для роста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OTC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рынка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stCxn id="10" idx="2"/>
            <a:endCxn id="14" idx="0"/>
          </p:cNvCxnSpPr>
          <p:nvPr/>
        </p:nvCxnSpPr>
        <p:spPr>
          <a:xfrm>
            <a:off x="1765652" y="3380198"/>
            <a:ext cx="6855" cy="234122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718502" y="2914852"/>
            <a:ext cx="7665234" cy="465344"/>
          </a:xfrm>
          <a:prstGeom prst="rect">
            <a:avLst/>
          </a:prstGeom>
          <a:noFill/>
          <a:ln w="3175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02" tIns="45701" rIns="91402" bIns="45701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21933" y="2132198"/>
            <a:ext cx="7665234" cy="386881"/>
          </a:xfrm>
          <a:prstGeom prst="rect">
            <a:avLst/>
          </a:prstGeom>
          <a:noFill/>
          <a:ln w="3175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02" tIns="45701" rIns="91402" bIns="45701"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718508" y="5725660"/>
            <a:ext cx="5794529" cy="500589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Российская юрисдикция оператора платформы</a:t>
            </a:r>
          </a:p>
          <a:p>
            <a:pPr marL="310963" indent="-3109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Сервисы в рамках российского правового поля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716247" y="4704551"/>
            <a:ext cx="5778562" cy="900699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altLang="ru-RU" sz="1300" dirty="0"/>
              <a:t>Сокращение времени на поиск контрагента и требуемого актива за счет концентрации спроса и предложения в единой системе </a:t>
            </a:r>
            <a:endParaRPr lang="ru-RU" sz="1300" dirty="0"/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Возможность синергии в предоставленных сервисах за счет взаимодействия с клиринговыми и расчётными </a:t>
            </a:r>
            <a:r>
              <a:rPr lang="ru-RU" sz="1300" dirty="0" smtClean="0"/>
              <a:t>сервисами</a:t>
            </a:r>
            <a:endParaRPr lang="ru-RU" sz="13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16247" y="3458760"/>
            <a:ext cx="5787674" cy="1100754"/>
          </a:xfrm>
          <a:prstGeom prst="rect">
            <a:avLst/>
          </a:prstGeom>
          <a:ln>
            <a:solidFill>
              <a:srgbClr val="FF0000"/>
            </a:solidFill>
            <a:prstDash val="dash"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 smtClean="0"/>
              <a:t>Единая </a:t>
            </a:r>
            <a:r>
              <a:rPr lang="ru-RU" sz="1300" dirty="0"/>
              <a:t>система для множества инструментов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Единый независимый оператор платформы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Единая система электронного подтверждения, использующая формат, развиваемый профессиональным сообществом</a:t>
            </a:r>
          </a:p>
          <a:p>
            <a:pPr marL="310963" indent="-310963" algn="just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300" dirty="0"/>
              <a:t>Единая договорная и регулирующая база</a:t>
            </a:r>
          </a:p>
        </p:txBody>
      </p:sp>
      <p:sp>
        <p:nvSpPr>
          <p:cNvPr id="9226" name="Прямоугольник 26"/>
          <p:cNvSpPr>
            <a:spLocks noChangeArrowheads="1"/>
          </p:cNvSpPr>
          <p:nvPr/>
        </p:nvSpPr>
        <p:spPr bwMode="auto">
          <a:xfrm>
            <a:off x="2718507" y="1479183"/>
            <a:ext cx="5787279" cy="1900973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 wrap="square" lIns="99509" tIns="49754" rIns="99509" bIns="49754">
            <a:spAutoFit/>
          </a:bodyPr>
          <a:lstStyle/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Оптимизация и развитие системы двусторонних лимитов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Расширение справочной информации о контрагентах, введение рейтингов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Внедрение системы рэнкинга контрагентов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Добавление сервиса анализа рисков контрагентов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Развитие стандартной документации, определяющей правила транзакций и юридическую защиту</a:t>
            </a:r>
          </a:p>
          <a:p>
            <a:pPr marL="310963" indent="-310963"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300" dirty="0"/>
              <a:t>Расширение функционала в части внедрения учета и мониторинга стоимости залогового обеспечения в сегменте обеспеченных сделок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0</a:t>
            </a:r>
            <a:r>
              <a:rPr lang="ru-RU" dirty="0"/>
              <a:t>3</a:t>
            </a:r>
            <a:endParaRPr lang="it-IT" dirty="0"/>
          </a:p>
        </p:txBody>
      </p:sp>
      <p:sp>
        <p:nvSpPr>
          <p:cNvPr id="9220" name="Titolo 1"/>
          <p:cNvSpPr>
            <a:spLocks noGrp="1"/>
          </p:cNvSpPr>
          <p:nvPr>
            <p:ph type="title"/>
          </p:nvPr>
        </p:nvSpPr>
        <p:spPr>
          <a:xfrm>
            <a:off x="1534782" y="302865"/>
            <a:ext cx="6618735" cy="752784"/>
          </a:xfrm>
        </p:spPr>
        <p:txBody>
          <a:bodyPr>
            <a:normAutofit fontScale="90000"/>
          </a:bodyPr>
          <a:lstStyle/>
          <a:p>
            <a:r>
              <a:rPr lang="ru-RU" altLang="ru-RU" sz="2400" dirty="0" smtClean="0">
                <a:latin typeface="Calibri" pitchFamily="34" charset="0"/>
                <a:cs typeface="Calibri" pitchFamily="34" charset="0"/>
              </a:rPr>
              <a:t>ПРОБЛЕМЫ </a:t>
            </a:r>
            <a:r>
              <a:rPr lang="en-US" altLang="ru-RU" sz="2400" dirty="0">
                <a:latin typeface="Calibri" pitchFamily="34" charset="0"/>
                <a:cs typeface="Calibri" pitchFamily="34" charset="0"/>
              </a:rPr>
              <a:t>OTC </a:t>
            </a:r>
            <a:r>
              <a:rPr lang="ru-RU" altLang="ru-RU" sz="2400" dirty="0">
                <a:latin typeface="Calibri" pitchFamily="34" charset="0"/>
                <a:cs typeface="Calibri" pitchFamily="34" charset="0"/>
              </a:rPr>
              <a:t>РЫНКА РЕШАЕМЫ В РАМКАХ НОВОЙ СИСТЕМЫ</a:t>
            </a:r>
            <a:endParaRPr lang="en-US" alt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2801" y="1479184"/>
            <a:ext cx="1905702" cy="1901014"/>
          </a:xfrm>
          <a:prstGeom prst="rect">
            <a:avLst/>
          </a:prstGeom>
          <a:ln w="127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рисков – повышение доверия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12800" y="3458763"/>
            <a:ext cx="1905702" cy="1100796"/>
          </a:xfrm>
          <a:prstGeom prst="rect">
            <a:avLst/>
          </a:prstGeom>
          <a:ln w="127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Единый рынок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9657" y="5721417"/>
            <a:ext cx="1905702" cy="509114"/>
          </a:xfrm>
          <a:prstGeom prst="rect">
            <a:avLst/>
          </a:prstGeom>
          <a:ln w="127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Внешнеполитические факторы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12800" y="4691618"/>
            <a:ext cx="1905702" cy="913675"/>
          </a:xfrm>
          <a:prstGeom prst="rect">
            <a:avLst/>
          </a:prstGeom>
          <a:ln w="127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509" tIns="49754" rIns="99509" bIns="49754"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издержек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8441162" y="2204071"/>
            <a:ext cx="352687" cy="208936"/>
          </a:xfrm>
          <a:prstGeom prst="triangle">
            <a:avLst/>
          </a:prstGeom>
          <a:ln w="127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509" tIns="49754" rIns="99509" bIns="49754"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635398" y="2058225"/>
            <a:ext cx="1791958" cy="500589"/>
          </a:xfrm>
          <a:prstGeom prst="rect">
            <a:avLst/>
          </a:prstGeom>
          <a:noFill/>
        </p:spPr>
        <p:txBody>
          <a:bodyPr wrap="square" lIns="99509" tIns="49754" rIns="99509" bIns="49754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accent2">
                    <a:lumMod val="75000"/>
                  </a:schemeClr>
                </a:solidFill>
              </a:rPr>
              <a:t>Совместно с </a:t>
            </a:r>
            <a:r>
              <a:rPr lang="ru-RU" sz="1300" b="1" dirty="0" smtClean="0">
                <a:solidFill>
                  <a:schemeClr val="accent2">
                    <a:lumMod val="75000"/>
                  </a:schemeClr>
                </a:solidFill>
              </a:rPr>
              <a:t>партнерами</a:t>
            </a:r>
            <a:endParaRPr lang="ru-RU" sz="13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05783" y="2870127"/>
            <a:ext cx="2051192" cy="500589"/>
          </a:xfrm>
          <a:prstGeom prst="rect">
            <a:avLst/>
          </a:prstGeom>
          <a:noFill/>
        </p:spPr>
        <p:txBody>
          <a:bodyPr wrap="square" lIns="99509" tIns="49754" rIns="99509" bIns="49754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accent2">
                    <a:lumMod val="75000"/>
                  </a:schemeClr>
                </a:solidFill>
              </a:rPr>
              <a:t>Уже реализуется для сегмента репо</a:t>
            </a:r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8437537" y="3039434"/>
            <a:ext cx="352687" cy="216185"/>
          </a:xfrm>
          <a:prstGeom prst="triangle">
            <a:avLst/>
          </a:prstGeom>
          <a:ln w="127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509" tIns="49754" rIns="99509" bIns="49754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5" y="293254"/>
            <a:ext cx="6619936" cy="752531"/>
          </a:xfrm>
        </p:spPr>
        <p:txBody>
          <a:bodyPr/>
          <a:lstStyle/>
          <a:p>
            <a:r>
              <a:rPr lang="en-US" dirty="0" smtClean="0"/>
              <a:t>RTS BOARD </a:t>
            </a:r>
            <a:r>
              <a:rPr lang="ru-RU" dirty="0" smtClean="0"/>
              <a:t>СЕГОДНЯ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0</a:t>
            </a:r>
            <a:r>
              <a:rPr lang="ru-RU" dirty="0"/>
              <a:t>4</a:t>
            </a:r>
            <a:endParaRPr lang="it-IT" dirty="0"/>
          </a:p>
        </p:txBody>
      </p:sp>
      <p:sp>
        <p:nvSpPr>
          <p:cNvPr id="11" name="TextBox 10"/>
          <p:cNvSpPr txBox="1"/>
          <p:nvPr/>
        </p:nvSpPr>
        <p:spPr>
          <a:xfrm>
            <a:off x="369433" y="5203555"/>
            <a:ext cx="5661256" cy="1205911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  <a:prstDash val="sysDash"/>
          </a:ln>
        </p:spPr>
        <p:txBody>
          <a:bodyPr wrap="square" lIns="99509" tIns="49754" rIns="99509" bIns="49754" rtlCol="0">
            <a:spAutoFit/>
          </a:bodyPr>
          <a:lstStyle/>
          <a:p>
            <a:pPr>
              <a:spcAft>
                <a:spcPts val="652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Запущены</a:t>
            </a:r>
            <a:r>
              <a:rPr lang="ru-RU" sz="1400" dirty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/>
              <a:t> Сектор рынка акции (с 2001 г.)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/>
              <a:t> Сектор рынка драгоценные металлы (с 4 апреля 2016 г.)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/>
              <a:t> Сектор рынка облигации /еврооблигации (с 4 апреля 2016 г.)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/>
              <a:t> Сектор денежного рынка (с 12 апреля 2016 г.)</a:t>
            </a:r>
            <a:endParaRPr lang="ru-RU" sz="13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0692" y="5203553"/>
            <a:ext cx="4401873" cy="10212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txBody>
          <a:bodyPr wrap="square" lIns="99509" tIns="49754" rIns="99509" bIns="49754" rtlCol="0">
            <a:spAutoFit/>
          </a:bodyPr>
          <a:lstStyle/>
          <a:p>
            <a:pPr>
              <a:spcAft>
                <a:spcPts val="652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Подготовлены к запуску</a:t>
            </a:r>
            <a:r>
              <a:rPr lang="ru-RU" sz="1400" dirty="0"/>
              <a:t>: 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/>
              <a:t> Сектор рынка валютных сделок и деривативов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/>
              <a:t> Сектор рынка сделок репо</a:t>
            </a:r>
          </a:p>
          <a:p>
            <a:endParaRPr lang="ru-RU" sz="14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872034" y="6548783"/>
            <a:ext cx="4323672" cy="289477"/>
            <a:chOff x="1068139" y="6559737"/>
            <a:chExt cx="4323672" cy="289477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313026" y="6595467"/>
              <a:ext cx="188422" cy="190145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2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spcCol="0"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1068139" y="6559737"/>
              <a:ext cx="4323672" cy="289477"/>
              <a:chOff x="1068139" y="6559737"/>
              <a:chExt cx="4323672" cy="289477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068139" y="6595470"/>
                <a:ext cx="188422" cy="190145"/>
              </a:xfrm>
              <a:prstGeom prst="rect">
                <a:avLst/>
              </a:prstGeom>
              <a:solidFill>
                <a:srgbClr val="339933"/>
              </a:solidFill>
              <a:ln>
                <a:solidFill>
                  <a:schemeClr val="tx2"/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spcCol="0"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251863" y="6598284"/>
                <a:ext cx="188422" cy="190145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tx2"/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spcCol="0"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256561" y="6572140"/>
                <a:ext cx="1123885" cy="271523"/>
              </a:xfrm>
              <a:prstGeom prst="rect">
                <a:avLst/>
              </a:prstGeom>
              <a:noFill/>
            </p:spPr>
            <p:txBody>
              <a:bodyPr wrap="square" lIns="91436" tIns="45718" rIns="91436" bIns="45718" rtlCol="0">
                <a:spAutoFit/>
              </a:bodyPr>
              <a:lstStyle/>
              <a:p>
                <a:r>
                  <a:rPr lang="ru-RU" sz="1100" dirty="0"/>
                  <a:t>- реализовано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440285" y="6559737"/>
                <a:ext cx="966952" cy="271523"/>
              </a:xfrm>
              <a:prstGeom prst="rect">
                <a:avLst/>
              </a:prstGeom>
              <a:noFill/>
            </p:spPr>
            <p:txBody>
              <a:bodyPr wrap="square" lIns="91436" tIns="45718" rIns="91436" bIns="45718" rtlCol="0">
                <a:spAutoFit/>
              </a:bodyPr>
              <a:lstStyle/>
              <a:p>
                <a:r>
                  <a:rPr lang="ru-RU" sz="1100" dirty="0"/>
                  <a:t>- в планах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501448" y="6577691"/>
                <a:ext cx="1890363" cy="271523"/>
              </a:xfrm>
              <a:prstGeom prst="rect">
                <a:avLst/>
              </a:prstGeom>
              <a:noFill/>
            </p:spPr>
            <p:txBody>
              <a:bodyPr wrap="square" lIns="91436" tIns="45718" rIns="91436" bIns="45718" rtlCol="0">
                <a:spAutoFit/>
              </a:bodyPr>
              <a:lstStyle/>
              <a:p>
                <a:r>
                  <a:rPr lang="ru-RU" sz="1100" dirty="0"/>
                  <a:t>- в ближайших релизах</a:t>
                </a:r>
              </a:p>
            </p:txBody>
          </p:sp>
        </p:grpSp>
      </p:grp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849299795"/>
              </p:ext>
            </p:extLst>
          </p:nvPr>
        </p:nvGraphicFramePr>
        <p:xfrm>
          <a:off x="389024" y="1234048"/>
          <a:ext cx="10043538" cy="973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2" y="2207975"/>
            <a:ext cx="10432561" cy="2920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657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Segnaposto numero diapositiva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8527" indent="-310972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43886" indent="-248777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41443" indent="-248777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38997" indent="-248777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36551" indent="-248777" defTabSz="4975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34106" indent="-248777" defTabSz="4975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31659" indent="-248777" defTabSz="4975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29214" indent="-248777" defTabSz="4975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dirty="0" smtClean="0">
                <a:solidFill>
                  <a:srgbClr val="404040"/>
                </a:solidFill>
                <a:cs typeface="Calibri" pitchFamily="34" charset="0"/>
              </a:rPr>
              <a:t>05</a:t>
            </a:r>
            <a:endParaRPr lang="it-IT" altLang="ru-RU" dirty="0" smtClean="0">
              <a:solidFill>
                <a:srgbClr val="404040"/>
              </a:solidFill>
              <a:cs typeface="Calibri" pitchFamily="34" charset="0"/>
            </a:endParaRPr>
          </a:p>
        </p:txBody>
      </p:sp>
      <p:sp>
        <p:nvSpPr>
          <p:cNvPr id="1638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dirty="0">
                <a:latin typeface="Calibri" pitchFamily="34" charset="0"/>
                <a:cs typeface="Calibri" pitchFamily="34" charset="0"/>
              </a:rPr>
              <a:t>ЭЛЕКТРОННАЯ СИСТЕМА ДЛЯ РЫНКА</a:t>
            </a:r>
            <a:endParaRPr lang="en-US" altLang="ru-RU" sz="24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24062383"/>
              </p:ext>
            </p:extLst>
          </p:nvPr>
        </p:nvGraphicFramePr>
        <p:xfrm>
          <a:off x="188423" y="2288409"/>
          <a:ext cx="10344912" cy="4135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95352057"/>
              </p:ext>
            </p:extLst>
          </p:nvPr>
        </p:nvGraphicFramePr>
        <p:xfrm>
          <a:off x="5" y="1122476"/>
          <a:ext cx="10688637" cy="1165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3731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Прямая соединительная линия 75"/>
          <p:cNvCxnSpPr/>
          <p:nvPr/>
        </p:nvCxnSpPr>
        <p:spPr>
          <a:xfrm flipH="1">
            <a:off x="1091459" y="5608183"/>
            <a:ext cx="2290725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 flipV="1">
            <a:off x="1091457" y="5704589"/>
            <a:ext cx="2941741" cy="8995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70" name="Titolo 1"/>
          <p:cNvSpPr>
            <a:spLocks noGrp="1"/>
          </p:cNvSpPr>
          <p:nvPr>
            <p:ph type="title"/>
          </p:nvPr>
        </p:nvSpPr>
        <p:spPr>
          <a:xfrm>
            <a:off x="1506767" y="362887"/>
            <a:ext cx="6618735" cy="752784"/>
          </a:xfrm>
          <a:effectLst/>
        </p:spPr>
        <p:txBody>
          <a:bodyPr>
            <a:normAutofit fontScale="90000"/>
          </a:bodyPr>
          <a:lstStyle/>
          <a:p>
            <a:r>
              <a:rPr lang="ru-RU" dirty="0"/>
              <a:t>УНИКАЛЬНОСТЬ ОБЪЕКТОВ </a:t>
            </a:r>
            <a:r>
              <a:rPr lang="ru-RU" dirty="0" smtClean="0"/>
              <a:t>ИНВЕСТИРОВАНИЯ НА РЫНКЕ АКЦИЙ</a:t>
            </a:r>
            <a:endParaRPr 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194431" y="6608009"/>
            <a:ext cx="587533" cy="402652"/>
          </a:xfrm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0</a:t>
            </a:r>
            <a:r>
              <a:rPr lang="ru-RU" dirty="0" smtClean="0"/>
              <a:t>6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91459" y="4871886"/>
            <a:ext cx="613625" cy="1011343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13" tIns="49755" rIns="99513" bIns="49755" rtlCol="0" anchor="ctr"/>
          <a:lstStyle/>
          <a:p>
            <a:pPr algn="ctr"/>
            <a:endParaRPr lang="ru-RU" sz="3000" dirty="0"/>
          </a:p>
        </p:txBody>
      </p:sp>
      <p:sp>
        <p:nvSpPr>
          <p:cNvPr id="14" name="TextBox 13"/>
          <p:cNvSpPr txBox="1"/>
          <p:nvPr/>
        </p:nvSpPr>
        <p:spPr>
          <a:xfrm>
            <a:off x="1387151" y="4241744"/>
            <a:ext cx="1723309" cy="315925"/>
          </a:xfrm>
          <a:prstGeom prst="rect">
            <a:avLst/>
          </a:prstGeom>
          <a:noFill/>
          <a:effectLst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ru-RU" sz="1400" b="1" dirty="0"/>
              <a:t>Количество бумаг</a:t>
            </a:r>
            <a:r>
              <a:rPr lang="en-US" sz="1400" b="1" dirty="0"/>
              <a:t> *</a:t>
            </a:r>
            <a:endParaRPr lang="ru-RU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90589" y="5882543"/>
            <a:ext cx="1276982" cy="500591"/>
          </a:xfrm>
          <a:prstGeom prst="rect">
            <a:avLst/>
          </a:prstGeom>
          <a:noFill/>
          <a:effectLst/>
        </p:spPr>
        <p:txBody>
          <a:bodyPr wrap="squar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Система </a:t>
            </a:r>
          </a:p>
          <a:p>
            <a:pPr algn="ctr"/>
            <a:r>
              <a:rPr lang="en-US" sz="1300" dirty="0"/>
              <a:t>RTS Board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2590657" y="5889969"/>
            <a:ext cx="1610642" cy="700646"/>
          </a:xfrm>
          <a:prstGeom prst="rect">
            <a:avLst/>
          </a:prstGeom>
          <a:noFill/>
          <a:effectLst/>
        </p:spPr>
        <p:txBody>
          <a:bodyPr wrap="squar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Организованный рынок ценных бумаг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01646" y="4269260"/>
            <a:ext cx="2121111" cy="315925"/>
          </a:xfrm>
          <a:prstGeom prst="rect">
            <a:avLst/>
          </a:prstGeom>
          <a:noFill/>
          <a:effectLst/>
        </p:spPr>
        <p:txBody>
          <a:bodyPr wrap="none" lIns="99513" tIns="49755" rIns="99513" bIns="49755" rtlCol="0">
            <a:spAutoFit/>
          </a:bodyPr>
          <a:lstStyle/>
          <a:p>
            <a:r>
              <a:rPr lang="ru-RU" sz="1400" b="1" dirty="0"/>
              <a:t>Количество эмитентов</a:t>
            </a:r>
            <a:r>
              <a:rPr lang="en-US" sz="1400" b="1" dirty="0"/>
              <a:t> * </a:t>
            </a:r>
            <a:endParaRPr lang="ru-RU" sz="1400" b="1" dirty="0"/>
          </a:p>
        </p:txBody>
      </p:sp>
      <p:pic>
        <p:nvPicPr>
          <p:cNvPr id="26626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8" b="68813"/>
          <a:stretch/>
        </p:blipFill>
        <p:spPr bwMode="auto">
          <a:xfrm>
            <a:off x="6058228" y="5632233"/>
            <a:ext cx="637582" cy="46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65" b="68813"/>
          <a:stretch/>
        </p:blipFill>
        <p:spPr bwMode="auto">
          <a:xfrm>
            <a:off x="6727304" y="5633132"/>
            <a:ext cx="622265" cy="45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738944" y="6038100"/>
            <a:ext cx="1560663" cy="700646"/>
          </a:xfrm>
          <a:prstGeom prst="rect">
            <a:avLst/>
          </a:prstGeom>
          <a:noFill/>
          <a:effectLst/>
        </p:spPr>
        <p:txBody>
          <a:bodyPr wrap="squar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Организованный рынок ценных бумаг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753947" y="5320289"/>
            <a:ext cx="613625" cy="562938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13" tIns="49755" rIns="99513" bIns="49755" rtlCol="0" anchor="ctr"/>
          <a:lstStyle/>
          <a:p>
            <a:pPr algn="ctr"/>
            <a:endParaRPr lang="ru-RU" sz="3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817421" y="6893793"/>
            <a:ext cx="7308078" cy="621402"/>
            <a:chOff x="4005938" y="5788527"/>
            <a:chExt cx="3137288" cy="948715"/>
          </a:xfrm>
        </p:grpSpPr>
        <p:sp>
          <p:nvSpPr>
            <p:cNvPr id="16" name="TextBox 15"/>
            <p:cNvSpPr txBox="1"/>
            <p:nvPr/>
          </p:nvSpPr>
          <p:spPr>
            <a:xfrm>
              <a:off x="4123294" y="5788527"/>
              <a:ext cx="3019932" cy="376519"/>
            </a:xfrm>
            <a:prstGeom prst="rect">
              <a:avLst/>
            </a:prstGeom>
            <a:noFill/>
            <a:effectLst/>
          </p:spPr>
          <p:txBody>
            <a:bodyPr wrap="square" lIns="99551" tIns="49775" rIns="99551" bIns="49775" rtlCol="0">
              <a:spAutoFit/>
            </a:bodyPr>
            <a:lstStyle/>
            <a:p>
              <a:r>
                <a:rPr lang="en-US" sz="900" dirty="0"/>
                <a:t>- </a:t>
              </a:r>
              <a:r>
                <a:rPr lang="ru-RU" sz="900" dirty="0"/>
                <a:t>Показано общее количество акций </a:t>
              </a:r>
              <a:r>
                <a:rPr lang="en-US" sz="900" dirty="0"/>
                <a:t>/ </a:t>
              </a:r>
              <a:r>
                <a:rPr lang="ru-RU" sz="900" dirty="0"/>
                <a:t>эмитентов по состоянию на 07</a:t>
              </a:r>
              <a:r>
                <a:rPr lang="en-US" sz="900" dirty="0"/>
                <a:t>/</a:t>
              </a:r>
              <a:r>
                <a:rPr lang="ru-RU" sz="900" dirty="0"/>
                <a:t>04/</a:t>
              </a:r>
              <a:r>
                <a:rPr lang="en-US" sz="900" dirty="0"/>
                <a:t>201</a:t>
              </a:r>
              <a:r>
                <a:rPr lang="ru-RU" sz="900" dirty="0"/>
                <a:t>6</a:t>
              </a: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4005938" y="5788527"/>
              <a:ext cx="129034" cy="381189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9551" tIns="49775" rIns="99551" bIns="49775"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4013376" y="6246556"/>
              <a:ext cx="121596" cy="372380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9551" tIns="49775" rIns="99551" bIns="49775"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123294" y="6153449"/>
              <a:ext cx="3019931" cy="583793"/>
            </a:xfrm>
            <a:prstGeom prst="rect">
              <a:avLst/>
            </a:prstGeom>
            <a:noFill/>
            <a:effectLst/>
          </p:spPr>
          <p:txBody>
            <a:bodyPr wrap="square" lIns="99551" tIns="49775" rIns="99551" bIns="49775" rtlCol="0">
              <a:spAutoFit/>
            </a:bodyPr>
            <a:lstStyle/>
            <a:p>
              <a:r>
                <a:rPr lang="en-US" sz="900" dirty="0"/>
                <a:t>- </a:t>
              </a:r>
              <a:r>
                <a:rPr lang="ru-RU" sz="900" dirty="0"/>
                <a:t>Показано количество активных акций </a:t>
              </a:r>
              <a:r>
                <a:rPr lang="en-US" sz="900" dirty="0"/>
                <a:t>/ </a:t>
              </a:r>
              <a:r>
                <a:rPr lang="ru-RU" sz="900" dirty="0"/>
                <a:t>эмитентов по состоянию на 07</a:t>
              </a:r>
              <a:r>
                <a:rPr lang="en-US" sz="900" dirty="0"/>
                <a:t>/</a:t>
              </a:r>
              <a:r>
                <a:rPr lang="ru-RU" sz="900" dirty="0"/>
                <a:t>04/</a:t>
              </a:r>
              <a:r>
                <a:rPr lang="en-US" sz="900" dirty="0"/>
                <a:t>201</a:t>
              </a:r>
              <a:r>
                <a:rPr lang="ru-RU" sz="900" dirty="0"/>
                <a:t>6  по критерию: заявки на продажу </a:t>
              </a:r>
              <a:r>
                <a:rPr lang="en-US" sz="900" dirty="0"/>
                <a:t>/ </a:t>
              </a:r>
              <a:r>
                <a:rPr lang="ru-RU" sz="900" dirty="0"/>
                <a:t>покупку по бумаге выставлены более 4 торговых дней в неделю</a:t>
              </a: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2768559" y="5601758"/>
            <a:ext cx="613625" cy="281469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13" tIns="49755" rIns="99513" bIns="49755" rtlCol="0" anchor="ctr"/>
          <a:lstStyle/>
          <a:p>
            <a:pPr algn="ctr"/>
            <a:endParaRPr lang="ru-RU" sz="30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419575" y="5708888"/>
            <a:ext cx="613625" cy="174338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13" tIns="49755" rIns="99513" bIns="49755" rtlCol="0" anchor="ctr"/>
          <a:lstStyle/>
          <a:p>
            <a:pPr algn="ctr"/>
            <a:endParaRPr lang="ru-RU" sz="3000" dirty="0"/>
          </a:p>
        </p:txBody>
      </p:sp>
      <p:sp>
        <p:nvSpPr>
          <p:cNvPr id="74" name="TextBox 73"/>
          <p:cNvSpPr txBox="1"/>
          <p:nvPr/>
        </p:nvSpPr>
        <p:spPr>
          <a:xfrm>
            <a:off x="3498462" y="5405561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en-US" sz="1300" dirty="0"/>
              <a:t>284</a:t>
            </a:r>
            <a:endParaRPr lang="ru-RU" sz="1300" dirty="0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flipH="1">
            <a:off x="1768007" y="5608183"/>
            <a:ext cx="599565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>
            <a:off x="1087335" y="5608183"/>
            <a:ext cx="599565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>
            <a:off x="1759336" y="5706234"/>
            <a:ext cx="599565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>
            <a:off x="1098489" y="5706234"/>
            <a:ext cx="599565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>
            <a:off x="2768560" y="5709400"/>
            <a:ext cx="599565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840415" y="5284358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3</a:t>
            </a:r>
            <a:r>
              <a:rPr lang="en-US" sz="1300" dirty="0"/>
              <a:t>08</a:t>
            </a:r>
            <a:endParaRPr lang="ru-RU" sz="1300" dirty="0"/>
          </a:p>
        </p:txBody>
      </p:sp>
      <p:sp>
        <p:nvSpPr>
          <p:cNvPr id="91" name="TextBox 90"/>
          <p:cNvSpPr txBox="1"/>
          <p:nvPr/>
        </p:nvSpPr>
        <p:spPr>
          <a:xfrm>
            <a:off x="1839861" y="5003413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en-US" sz="1300" dirty="0"/>
              <a:t>530</a:t>
            </a:r>
            <a:endParaRPr lang="ru-RU" sz="1300" dirty="0"/>
          </a:p>
        </p:txBody>
      </p:sp>
      <p:sp>
        <p:nvSpPr>
          <p:cNvPr id="92" name="TextBox 91"/>
          <p:cNvSpPr txBox="1"/>
          <p:nvPr/>
        </p:nvSpPr>
        <p:spPr>
          <a:xfrm>
            <a:off x="1116711" y="4549155"/>
            <a:ext cx="540806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1</a:t>
            </a:r>
            <a:r>
              <a:rPr lang="en-US" sz="1300" dirty="0"/>
              <a:t>090</a:t>
            </a:r>
            <a:endParaRPr lang="ru-RU" sz="1300" dirty="0"/>
          </a:p>
        </p:txBody>
      </p:sp>
      <p:pic>
        <p:nvPicPr>
          <p:cNvPr id="95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32" b="68813"/>
          <a:stretch/>
        </p:blipFill>
        <p:spPr bwMode="auto">
          <a:xfrm>
            <a:off x="6727307" y="5248946"/>
            <a:ext cx="311134" cy="45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6154226" y="4667567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8</a:t>
            </a:r>
            <a:r>
              <a:rPr lang="en-US" sz="1300" dirty="0"/>
              <a:t>50</a:t>
            </a:r>
            <a:endParaRPr lang="ru-RU" sz="1300" dirty="0"/>
          </a:p>
        </p:txBody>
      </p:sp>
      <p:pic>
        <p:nvPicPr>
          <p:cNvPr id="99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8" b="68813"/>
          <a:stretch/>
        </p:blipFill>
        <p:spPr bwMode="auto">
          <a:xfrm>
            <a:off x="6058228" y="5252514"/>
            <a:ext cx="637582" cy="46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8" b="68813"/>
          <a:stretch/>
        </p:blipFill>
        <p:spPr bwMode="auto">
          <a:xfrm>
            <a:off x="6058228" y="4877671"/>
            <a:ext cx="637582" cy="46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/>
          <p:cNvSpPr txBox="1"/>
          <p:nvPr/>
        </p:nvSpPr>
        <p:spPr>
          <a:xfrm>
            <a:off x="6800481" y="4985836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en-US" sz="1300" dirty="0"/>
              <a:t>414</a:t>
            </a:r>
            <a:endParaRPr lang="ru-RU" sz="1300" dirty="0"/>
          </a:p>
        </p:txBody>
      </p:sp>
      <p:pic>
        <p:nvPicPr>
          <p:cNvPr id="102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16" b="68813"/>
          <a:stretch/>
        </p:blipFill>
        <p:spPr bwMode="auto">
          <a:xfrm>
            <a:off x="7881958" y="5621845"/>
            <a:ext cx="525005" cy="46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http://images.cmsmagazine.ru/diff/zakaz-web/image02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" t="-611" r="64438" b="69424"/>
          <a:stretch/>
        </p:blipFill>
        <p:spPr bwMode="auto">
          <a:xfrm>
            <a:off x="8574530" y="5634111"/>
            <a:ext cx="476490" cy="45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7999175" y="5348202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en-US" sz="1300" dirty="0"/>
              <a:t>249</a:t>
            </a:r>
            <a:endParaRPr lang="ru-RU" sz="1300" dirty="0"/>
          </a:p>
        </p:txBody>
      </p:sp>
      <p:sp>
        <p:nvSpPr>
          <p:cNvPr id="108" name="TextBox 107"/>
          <p:cNvSpPr txBox="1"/>
          <p:nvPr/>
        </p:nvSpPr>
        <p:spPr>
          <a:xfrm>
            <a:off x="8641912" y="5360466"/>
            <a:ext cx="455848" cy="300537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pPr algn="ctr"/>
            <a:r>
              <a:rPr lang="en-US" sz="1300" dirty="0"/>
              <a:t>228</a:t>
            </a:r>
            <a:endParaRPr lang="ru-RU" sz="1300" dirty="0"/>
          </a:p>
        </p:txBody>
      </p:sp>
      <p:sp>
        <p:nvSpPr>
          <p:cNvPr id="52" name="TextBox 51"/>
          <p:cNvSpPr txBox="1"/>
          <p:nvPr/>
        </p:nvSpPr>
        <p:spPr>
          <a:xfrm>
            <a:off x="6058229" y="6038101"/>
            <a:ext cx="1276982" cy="500591"/>
          </a:xfrm>
          <a:prstGeom prst="rect">
            <a:avLst/>
          </a:prstGeom>
          <a:noFill/>
          <a:effectLst/>
        </p:spPr>
        <p:txBody>
          <a:bodyPr wrap="square" lIns="99513" tIns="49755" rIns="99513" bIns="49755" rtlCol="0">
            <a:spAutoFit/>
          </a:bodyPr>
          <a:lstStyle/>
          <a:p>
            <a:pPr algn="ctr"/>
            <a:r>
              <a:rPr lang="ru-RU" sz="1300" dirty="0"/>
              <a:t>Система </a:t>
            </a:r>
          </a:p>
          <a:p>
            <a:pPr algn="ctr"/>
            <a:r>
              <a:rPr lang="en-US" sz="1300" dirty="0"/>
              <a:t>RTS Board</a:t>
            </a:r>
            <a:endParaRPr lang="ru-RU" sz="1300" dirty="0"/>
          </a:p>
        </p:txBody>
      </p:sp>
      <p:sp>
        <p:nvSpPr>
          <p:cNvPr id="2" name="AutoShape 2" descr="Картинки по запросу алроса"/>
          <p:cNvSpPr>
            <a:spLocks noChangeAspect="1" noChangeArrowheads="1"/>
          </p:cNvSpPr>
          <p:nvPr/>
        </p:nvSpPr>
        <p:spPr bwMode="auto">
          <a:xfrm>
            <a:off x="167867" y="-159308"/>
            <a:ext cx="328881" cy="33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9513" tIns="49755" rIns="99513" bIns="4975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871998" y="6499765"/>
            <a:ext cx="1763898" cy="238981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r>
              <a:rPr lang="ru-RU" sz="900" dirty="0">
                <a:solidFill>
                  <a:schemeClr val="tx2"/>
                </a:solidFill>
              </a:rPr>
              <a:t>Источник</a:t>
            </a:r>
            <a:r>
              <a:rPr lang="en-US" sz="900" dirty="0">
                <a:solidFill>
                  <a:schemeClr val="tx2"/>
                </a:solidFill>
              </a:rPr>
              <a:t>: Bloomberg</a:t>
            </a:r>
            <a:r>
              <a:rPr lang="ru-RU" sz="900" dirty="0">
                <a:solidFill>
                  <a:schemeClr val="tx2"/>
                </a:solidFill>
              </a:rPr>
              <a:t>,</a:t>
            </a:r>
            <a:r>
              <a:rPr lang="en-US" sz="900" dirty="0">
                <a:solidFill>
                  <a:schemeClr val="tx2"/>
                </a:solidFill>
              </a:rPr>
              <a:t> RTS Board</a:t>
            </a:r>
            <a:endParaRPr lang="ru-RU" sz="900" dirty="0">
              <a:solidFill>
                <a:schemeClr val="tx2"/>
              </a:solidFill>
            </a:endParaRPr>
          </a:p>
        </p:txBody>
      </p:sp>
      <p:sp>
        <p:nvSpPr>
          <p:cNvPr id="17418" name="AutoShape 10" descr="https://upload.wikimedia.org/wikipedia/commons/5/5c/NLMK_Logo.svg"/>
          <p:cNvSpPr>
            <a:spLocks noChangeAspect="1" noChangeArrowheads="1"/>
          </p:cNvSpPr>
          <p:nvPr/>
        </p:nvSpPr>
        <p:spPr bwMode="auto">
          <a:xfrm>
            <a:off x="167867" y="-159308"/>
            <a:ext cx="328881" cy="336128"/>
          </a:xfrm>
          <a:prstGeom prst="rect">
            <a:avLst/>
          </a:prstGeom>
          <a:noFill/>
        </p:spPr>
        <p:txBody>
          <a:bodyPr vert="horz" wrap="square" lIns="99513" tIns="49755" rIns="99513" bIns="4975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0" name="AutoShape 12" descr="https://upload.wikimedia.org/wikipedia/commons/5/5c/NLMK_Logo.svg"/>
          <p:cNvSpPr>
            <a:spLocks noChangeAspect="1" noChangeArrowheads="1"/>
          </p:cNvSpPr>
          <p:nvPr/>
        </p:nvSpPr>
        <p:spPr bwMode="auto">
          <a:xfrm>
            <a:off x="167867" y="-159308"/>
            <a:ext cx="328881" cy="336128"/>
          </a:xfrm>
          <a:prstGeom prst="rect">
            <a:avLst/>
          </a:prstGeom>
          <a:noFill/>
        </p:spPr>
        <p:txBody>
          <a:bodyPr vert="horz" wrap="square" lIns="99513" tIns="49755" rIns="99513" bIns="4975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2" name="AutoShape 14" descr="https://upload.wikimedia.org/wikipedia/commons/5/5c/NLMK_Logo.svg"/>
          <p:cNvSpPr>
            <a:spLocks noChangeAspect="1" noChangeArrowheads="1"/>
          </p:cNvSpPr>
          <p:nvPr/>
        </p:nvSpPr>
        <p:spPr bwMode="auto">
          <a:xfrm>
            <a:off x="167867" y="-159308"/>
            <a:ext cx="328881" cy="336128"/>
          </a:xfrm>
          <a:prstGeom prst="rect">
            <a:avLst/>
          </a:prstGeom>
          <a:noFill/>
        </p:spPr>
        <p:txBody>
          <a:bodyPr vert="horz" wrap="square" lIns="99513" tIns="49755" rIns="99513" bIns="4975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4" name="AutoShape 16" descr="https://upload.wikimedia.org/wikipedia/commons/5/5c/NLMK_Logo.svg"/>
          <p:cNvSpPr>
            <a:spLocks noChangeAspect="1" noChangeArrowheads="1"/>
          </p:cNvSpPr>
          <p:nvPr/>
        </p:nvSpPr>
        <p:spPr bwMode="auto">
          <a:xfrm>
            <a:off x="167867" y="-159308"/>
            <a:ext cx="328881" cy="336128"/>
          </a:xfrm>
          <a:prstGeom prst="rect">
            <a:avLst/>
          </a:prstGeom>
          <a:noFill/>
        </p:spPr>
        <p:txBody>
          <a:bodyPr vert="horz" wrap="square" lIns="99513" tIns="49755" rIns="99513" bIns="4975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6" name="AutoShape 18" descr="https://upload.wikimedia.org/wikipedia/commons/5/5c/NLMK_Logo.svg"/>
          <p:cNvSpPr>
            <a:spLocks noChangeAspect="1" noChangeArrowheads="1"/>
          </p:cNvSpPr>
          <p:nvPr/>
        </p:nvSpPr>
        <p:spPr bwMode="auto">
          <a:xfrm>
            <a:off x="167867" y="-159308"/>
            <a:ext cx="328881" cy="336128"/>
          </a:xfrm>
          <a:prstGeom prst="rect">
            <a:avLst/>
          </a:prstGeom>
          <a:noFill/>
        </p:spPr>
        <p:txBody>
          <a:bodyPr vert="horz" wrap="square" lIns="99513" tIns="49755" rIns="99513" bIns="4975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70" name="Диаграмма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8395796"/>
              </p:ext>
            </p:extLst>
          </p:nvPr>
        </p:nvGraphicFramePr>
        <p:xfrm>
          <a:off x="26894" y="1731633"/>
          <a:ext cx="5542850" cy="2479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7874" y="1146856"/>
            <a:ext cx="4733497" cy="523186"/>
          </a:xfrm>
          <a:prstGeom prst="rect">
            <a:avLst/>
          </a:prstGeom>
        </p:spPr>
        <p:txBody>
          <a:bodyPr wrap="square" lIns="91405" tIns="45703" rIns="91405" bIns="45703">
            <a:spAutoFit/>
          </a:bodyPr>
          <a:lstStyle/>
          <a:p>
            <a:pPr algn="ctr"/>
            <a:r>
              <a:rPr lang="ru-RU" sz="1400" b="1" dirty="0"/>
              <a:t>RTS Board охватывает широкий спектр эмитентов всех отраслей российской экономики</a:t>
            </a:r>
          </a:p>
        </p:txBody>
      </p:sp>
      <p:graphicFrame>
        <p:nvGraphicFramePr>
          <p:cNvPr id="73" name="Диаграмма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9566650"/>
              </p:ext>
            </p:extLst>
          </p:nvPr>
        </p:nvGraphicFramePr>
        <p:xfrm>
          <a:off x="6207653" y="1731630"/>
          <a:ext cx="4356247" cy="2426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208980" y="1146856"/>
            <a:ext cx="5542851" cy="523186"/>
          </a:xfrm>
          <a:prstGeom prst="rect">
            <a:avLst/>
          </a:prstGeom>
        </p:spPr>
        <p:txBody>
          <a:bodyPr wrap="square" lIns="91405" tIns="45703" rIns="91405" bIns="45703">
            <a:spAutoFit/>
          </a:bodyPr>
          <a:lstStyle/>
          <a:p>
            <a:pPr marL="193500" algn="ctr"/>
            <a:r>
              <a:rPr lang="ru-RU" sz="1400" b="1" dirty="0"/>
              <a:t>В системе </a:t>
            </a:r>
            <a:r>
              <a:rPr lang="en-US" sz="1400" b="1" dirty="0"/>
              <a:t>RTS Board </a:t>
            </a:r>
            <a:r>
              <a:rPr lang="ru-RU" sz="1400" b="1" dirty="0"/>
              <a:t>представлены эмитенты регионов всей России от Балтийского моря до Дальнего Востока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67869" y="4205221"/>
            <a:ext cx="1043602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5516853" y="1170011"/>
            <a:ext cx="0" cy="5731711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609193" y="6538692"/>
            <a:ext cx="1763898" cy="238981"/>
          </a:xfrm>
          <a:prstGeom prst="rect">
            <a:avLst/>
          </a:prstGeom>
          <a:noFill/>
        </p:spPr>
        <p:txBody>
          <a:bodyPr wrap="none" lIns="99513" tIns="49755" rIns="99513" bIns="49755" rtlCol="0">
            <a:spAutoFit/>
          </a:bodyPr>
          <a:lstStyle/>
          <a:p>
            <a:r>
              <a:rPr lang="ru-RU" sz="900" dirty="0">
                <a:solidFill>
                  <a:schemeClr val="tx2"/>
                </a:solidFill>
              </a:rPr>
              <a:t>Источник</a:t>
            </a:r>
            <a:r>
              <a:rPr lang="en-US" sz="900" dirty="0">
                <a:solidFill>
                  <a:schemeClr val="tx2"/>
                </a:solidFill>
              </a:rPr>
              <a:t>: Bloomberg</a:t>
            </a:r>
            <a:r>
              <a:rPr lang="ru-RU" sz="900" dirty="0">
                <a:solidFill>
                  <a:schemeClr val="tx2"/>
                </a:solidFill>
              </a:rPr>
              <a:t>,</a:t>
            </a:r>
            <a:r>
              <a:rPr lang="en-US" sz="900" dirty="0">
                <a:solidFill>
                  <a:schemeClr val="tx2"/>
                </a:solidFill>
              </a:rPr>
              <a:t> RTS Board</a:t>
            </a:r>
            <a:endParaRPr lang="ru-RU" sz="9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34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71091220"/>
              </p:ext>
            </p:extLst>
          </p:nvPr>
        </p:nvGraphicFramePr>
        <p:xfrm>
          <a:off x="218415" y="3185399"/>
          <a:ext cx="6240256" cy="3686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5" name="Segnaposto numero diapositiva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8549" indent="-310981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43922" indent="-248784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41492" indent="-248784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39062" indent="-248784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36629" indent="-248784" defTabSz="4975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34199" indent="-248784" defTabSz="4975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31766" indent="-248784" defTabSz="4975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29337" indent="-248784" defTabSz="4975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404040"/>
                </a:solidFill>
                <a:cs typeface="Calibri" pitchFamily="34" charset="0"/>
              </a:rPr>
              <a:t>07</a:t>
            </a:r>
            <a:endParaRPr lang="it-IT" altLang="ru-RU" dirty="0" smtClean="0">
              <a:solidFill>
                <a:srgbClr val="404040"/>
              </a:solidFill>
              <a:cs typeface="Calibri" pitchFamily="34" charset="0"/>
            </a:endParaRPr>
          </a:p>
        </p:txBody>
      </p:sp>
      <p:sp>
        <p:nvSpPr>
          <p:cNvPr id="13314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400" dirty="0" smtClean="0">
                <a:latin typeface="Calibri" pitchFamily="34" charset="0"/>
                <a:cs typeface="Calibri" pitchFamily="34" charset="0"/>
              </a:rPr>
              <a:t>НОВЫЙ СЕКТОР </a:t>
            </a:r>
            <a:r>
              <a:rPr lang="en-US" altLang="ru-RU" sz="2400" dirty="0" smtClean="0">
                <a:latin typeface="Calibri" pitchFamily="34" charset="0"/>
                <a:cs typeface="Calibri" pitchFamily="34" charset="0"/>
              </a:rPr>
              <a:t>RTS BOARD</a:t>
            </a:r>
            <a:r>
              <a:rPr lang="ru-RU" altLang="ru-RU" sz="2400" dirty="0" smtClean="0">
                <a:latin typeface="Calibri" pitchFamily="34" charset="0"/>
                <a:cs typeface="Calibri" pitchFamily="34" charset="0"/>
              </a:rPr>
              <a:t> - ДЕНЕЖНЫЙ РЫНОК</a:t>
            </a:r>
            <a:endParaRPr lang="en-US" alt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8411" y="2499666"/>
            <a:ext cx="6240259" cy="656046"/>
          </a:xfrm>
          <a:prstGeom prst="roundRect">
            <a:avLst/>
          </a:prstGeom>
          <a:solidFill>
            <a:schemeClr val="accent4"/>
          </a:solidFill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9513" tIns="49755" rIns="99513" bIns="49755">
            <a:spAutoFit/>
          </a:bodyPr>
          <a:lstStyle/>
          <a:p>
            <a:pPr algn="just" eaLnBrk="1" hangingPunct="1"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charset="0"/>
                <a:ea typeface="Times New Roman" pitchFamily="18" charset="0"/>
                <a:cs typeface="Arial" charset="0"/>
              </a:rPr>
              <a:t>В электронной платформе клиенты могут заключать кредитные сделки в валютах: </a:t>
            </a:r>
          </a:p>
        </p:txBody>
      </p:sp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854" y="1286793"/>
            <a:ext cx="3912316" cy="4998261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507" y="3155709"/>
            <a:ext cx="3784470" cy="369298"/>
          </a:xfrm>
          <a:prstGeom prst="rect">
            <a:avLst/>
          </a:prstGeom>
        </p:spPr>
        <p:txBody>
          <a:bodyPr wrap="square" lIns="91405" tIns="45703" rIns="91405" bIns="45703">
            <a:spAutoFit/>
          </a:bodyPr>
          <a:lstStyle/>
          <a:p>
            <a:pPr marL="589137" indent="-395637" algn="just"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Times New Roman" pitchFamily="18" charset="0"/>
                <a:cs typeface="Arial" charset="0"/>
              </a:rPr>
              <a:t>RUB, USD, </a:t>
            </a: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Times New Roman" pitchFamily="18" charset="0"/>
                <a:cs typeface="Arial" charset="0"/>
              </a:rPr>
              <a:t>EUR, </a:t>
            </a:r>
            <a:r>
              <a:rPr lang="ru-RU" altLang="ru-RU" sz="1400" dirty="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др.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8414" y="1181745"/>
            <a:ext cx="6240258" cy="38363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9513" tIns="49755" rIns="99513" bIns="49755">
            <a:spAutoFit/>
          </a:bodyPr>
          <a:lstStyle/>
          <a:p>
            <a:pPr algn="just" eaLnBrk="1" hangingPunct="1">
              <a:defRPr/>
            </a:pPr>
            <a:r>
              <a:rPr lang="ru-RU" alt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Мульти-платформенное решение</a:t>
            </a:r>
            <a:r>
              <a:rPr lang="ru-RU" alt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: </a:t>
            </a:r>
            <a:r>
              <a:rPr lang="ru-RU" alt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desktop</a:t>
            </a:r>
            <a:r>
              <a:rPr lang="ru-RU" alt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</a:t>
            </a:r>
            <a:r>
              <a:rPr lang="ru-RU" alt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и </a:t>
            </a:r>
            <a:r>
              <a:rPr lang="ru-RU" alt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web-</a:t>
            </a:r>
            <a:r>
              <a:rPr lang="ru-RU" alt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приложения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8423" y="1724628"/>
            <a:ext cx="1777728" cy="6109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5" tIns="45703" rIns="91405" bIns="45703" rtlCol="0" anchor="ctr"/>
          <a:lstStyle/>
          <a:p>
            <a:pPr algn="ctr"/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Система сквозной обработки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57358" y="1724628"/>
            <a:ext cx="1995620" cy="6109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5" tIns="45703" rIns="91405" bIns="45703" rtlCol="0" anchor="ctr"/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Котировально-переговорный модуль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352083" y="1724628"/>
            <a:ext cx="2106591" cy="6109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5" tIns="45703" rIns="91405" bIns="45703" rtlCol="0" anchor="ctr"/>
          <a:lstStyle/>
          <a:p>
            <a:pPr algn="ctr"/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Бэк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-офис для сверки и оформления договоров</a:t>
            </a:r>
          </a:p>
        </p:txBody>
      </p:sp>
    </p:spTree>
    <p:extLst>
      <p:ext uri="{BB962C8B-B14F-4D97-AF65-F5344CB8AC3E}">
        <p14:creationId xmlns:p14="http://schemas.microsoft.com/office/powerpoint/2010/main" val="3586542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dirty="0" smtClean="0">
                <a:latin typeface="Calibri" pitchFamily="34" charset="0"/>
                <a:cs typeface="Calibri" pitchFamily="34" charset="0"/>
              </a:rPr>
              <a:t>УЧЕТ СУЩЕСТВУЮЩЕГО ИНСТРУМЕНТАРИЯ В ТЕРМИНАЛЕ ДЛЯ </a:t>
            </a:r>
            <a:r>
              <a:rPr lang="ru-RU" altLang="ru-RU" sz="2400" dirty="0">
                <a:latin typeface="Calibri" pitchFamily="34" charset="0"/>
                <a:cs typeface="Calibri" pitchFamily="34" charset="0"/>
              </a:rPr>
              <a:t>ДЕНЕЖНОГО РЫНКА</a:t>
            </a:r>
            <a:endParaRPr lang="en-US" alt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411" name="Segnaposto numero diapositiva 4"/>
          <p:cNvSpPr txBox="1">
            <a:spLocks noGrp="1"/>
          </p:cNvSpPr>
          <p:nvPr/>
        </p:nvSpPr>
        <p:spPr bwMode="auto">
          <a:xfrm>
            <a:off x="188425" y="6619245"/>
            <a:ext cx="587533" cy="40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13" tIns="49755" rIns="99513" bIns="49755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ru-RU" altLang="ru-RU" sz="1300" dirty="0" smtClean="0">
                <a:solidFill>
                  <a:srgbClr val="404040"/>
                </a:solidFill>
              </a:rPr>
              <a:t>08</a:t>
            </a:r>
            <a:endParaRPr lang="it-IT" altLang="ru-RU" sz="1300" dirty="0">
              <a:solidFill>
                <a:srgbClr val="404040"/>
              </a:solidFill>
            </a:endParaRP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775953" y="4894149"/>
            <a:ext cx="8962012" cy="6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13" tIns="49755" rIns="99513" bIns="49755" anchor="ctr">
            <a:spAutoFit/>
          </a:bodyPr>
          <a:lstStyle>
            <a:lvl1pPr indent="2682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buFontTx/>
              <a:buChar char="•"/>
            </a:pPr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741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4" y="1040818"/>
            <a:ext cx="9856157" cy="5346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339" y="2890819"/>
            <a:ext cx="3523776" cy="360933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Соединительная линия уступом 2"/>
          <p:cNvCxnSpPr/>
          <p:nvPr/>
        </p:nvCxnSpPr>
        <p:spPr>
          <a:xfrm rot="16200000" flipV="1">
            <a:off x="1200411" y="2927782"/>
            <a:ext cx="1569678" cy="774182"/>
          </a:xfrm>
          <a:prstGeom prst="bentConnector3">
            <a:avLst>
              <a:gd name="adj1" fmla="val 595"/>
            </a:avLst>
          </a:prstGeom>
          <a:ln>
            <a:solidFill>
              <a:srgbClr val="AB010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355" y="4475778"/>
            <a:ext cx="2431402" cy="2145741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Соединительная линия уступом 9"/>
          <p:cNvCxnSpPr>
            <a:endCxn id="9" idx="0"/>
          </p:cNvCxnSpPr>
          <p:nvPr/>
        </p:nvCxnSpPr>
        <p:spPr>
          <a:xfrm>
            <a:off x="5896115" y="4099715"/>
            <a:ext cx="1556939" cy="376066"/>
          </a:xfrm>
          <a:prstGeom prst="bentConnector2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6625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-RTS">
  <a:themeElements>
    <a:clrScheme name="Impostazioni personalizzate 6">
      <a:dk1>
        <a:sysClr val="windowText" lastClr="000000"/>
      </a:dk1>
      <a:lt1>
        <a:sysClr val="window" lastClr="FFFFFF"/>
      </a:lt1>
      <a:dk2>
        <a:srgbClr val="737371"/>
      </a:dk2>
      <a:lt2>
        <a:srgbClr val="EEECE1"/>
      </a:lt2>
      <a:accent1>
        <a:srgbClr val="EE0202"/>
      </a:accent1>
      <a:accent2>
        <a:srgbClr val="182E89"/>
      </a:accent2>
      <a:accent3>
        <a:srgbClr val="F25E00"/>
      </a:accent3>
      <a:accent4>
        <a:srgbClr val="8E8C8F"/>
      </a:accent4>
      <a:accent5>
        <a:srgbClr val="4BACC6"/>
      </a:accent5>
      <a:accent6>
        <a:srgbClr val="841C2B"/>
      </a:accent6>
      <a:hlink>
        <a:srgbClr val="00009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Pres-RTS">
  <a:themeElements>
    <a:clrScheme name="Impostazioni personalizzate 6">
      <a:dk1>
        <a:sysClr val="windowText" lastClr="000000"/>
      </a:dk1>
      <a:lt1>
        <a:sysClr val="window" lastClr="FFFFFF"/>
      </a:lt1>
      <a:dk2>
        <a:srgbClr val="737371"/>
      </a:dk2>
      <a:lt2>
        <a:srgbClr val="EEECE1"/>
      </a:lt2>
      <a:accent1>
        <a:srgbClr val="EE0202"/>
      </a:accent1>
      <a:accent2>
        <a:srgbClr val="182E89"/>
      </a:accent2>
      <a:accent3>
        <a:srgbClr val="F25E00"/>
      </a:accent3>
      <a:accent4>
        <a:srgbClr val="8E8C8F"/>
      </a:accent4>
      <a:accent5>
        <a:srgbClr val="4BACC6"/>
      </a:accent5>
      <a:accent6>
        <a:srgbClr val="841C2B"/>
      </a:accent6>
      <a:hlink>
        <a:srgbClr val="00009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Impostazioni personalizzate 6">
    <a:dk1>
      <a:sysClr val="windowText" lastClr="000000"/>
    </a:dk1>
    <a:lt1>
      <a:sysClr val="window" lastClr="FFFFFF"/>
    </a:lt1>
    <a:dk2>
      <a:srgbClr val="737371"/>
    </a:dk2>
    <a:lt2>
      <a:srgbClr val="EEECE1"/>
    </a:lt2>
    <a:accent1>
      <a:srgbClr val="EE0202"/>
    </a:accent1>
    <a:accent2>
      <a:srgbClr val="182E89"/>
    </a:accent2>
    <a:accent3>
      <a:srgbClr val="F25E00"/>
    </a:accent3>
    <a:accent4>
      <a:srgbClr val="8E8C8F"/>
    </a:accent4>
    <a:accent5>
      <a:srgbClr val="4BACC6"/>
    </a:accent5>
    <a:accent6>
      <a:srgbClr val="841C2B"/>
    </a:accent6>
    <a:hlink>
      <a:srgbClr val="000095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Pres-RTS.pot</Template>
  <TotalTime>2857</TotalTime>
  <Words>1259</Words>
  <Application>Microsoft Macintosh PowerPoint</Application>
  <PresentationFormat>Другой</PresentationFormat>
  <Paragraphs>223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Pres-RTS</vt:lpstr>
      <vt:lpstr>2_Pres-RTS</vt:lpstr>
      <vt:lpstr>RTS Board как универсальное решение для финансовых инструментов внебиржевого рынка  Роман Горюнов, Президент НП РТС</vt:lpstr>
      <vt:lpstr>ЧТО ТАКОЕ НП РТС СЕГОДНЯ</vt:lpstr>
      <vt:lpstr>ТЕКУЩИЕ УСЛОВИЯ НА OTC РЫНКЕ</vt:lpstr>
      <vt:lpstr>ПРОБЛЕМЫ OTC РЫНКА РЕШАЕМЫ В РАМКАХ НОВОЙ СИСТЕМЫ</vt:lpstr>
      <vt:lpstr>RTS BOARD СЕГОДНЯ</vt:lpstr>
      <vt:lpstr>ЭЛЕКТРОННАЯ СИСТЕМА ДЛЯ РЫНКА</vt:lpstr>
      <vt:lpstr>УНИКАЛЬНОСТЬ ОБЪЕКТОВ ИНВЕСТИРОВАНИЯ НА РЫНКЕ АКЦИЙ</vt:lpstr>
      <vt:lpstr>НОВЫЙ СЕКТОР RTS BOARD - ДЕНЕЖНЫЙ РЫНОК</vt:lpstr>
      <vt:lpstr>УЧЕТ СУЩЕСТВУЮЩЕГО ИНСТРУМЕНТАРИЯ В ТЕРМИНАЛЕ ДЛЯ ДЕНЕЖНОГО РЫНКА</vt:lpstr>
      <vt:lpstr>ОРГАНИЗАЦИЯ РЫНКА МОНЕТ ИЗ ДРАГОЦЕННЫХ МЕТАЛЛОВ</vt:lpstr>
      <vt:lpstr>ДОСТУПНЫЕ МОНЕТЫ В СИСТЕМЕ RTS BOARD</vt:lpstr>
      <vt:lpstr>ФУНКЦИОНАЛ ТЕРМИНАЛА RTS BOARD ДЛЯ РЫНКА МОНЕТ</vt:lpstr>
      <vt:lpstr>  Сервисы для банков</vt:lpstr>
      <vt:lpstr>Презентация PowerPoint</vt:lpstr>
      <vt:lpstr>СЕРВИСЫ:</vt:lpstr>
      <vt:lpstr>БАНК В РЕЙТИНГАХ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--</dc:creator>
  <cp:lastModifiedBy>Роман Горюнов</cp:lastModifiedBy>
  <cp:revision>281</cp:revision>
  <cp:lastPrinted>2016-04-19T16:38:25Z</cp:lastPrinted>
  <dcterms:created xsi:type="dcterms:W3CDTF">2012-09-16T18:34:17Z</dcterms:created>
  <dcterms:modified xsi:type="dcterms:W3CDTF">2016-04-22T05:35:01Z</dcterms:modified>
</cp:coreProperties>
</file>