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98" r:id="rId4"/>
    <p:sldId id="299" r:id="rId5"/>
    <p:sldId id="290" r:id="rId6"/>
    <p:sldId id="280" r:id="rId7"/>
    <p:sldId id="292" r:id="rId8"/>
    <p:sldId id="291" r:id="rId9"/>
    <p:sldId id="300" r:id="rId10"/>
    <p:sldId id="296" r:id="rId11"/>
    <p:sldId id="295" r:id="rId12"/>
    <p:sldId id="284" r:id="rId13"/>
    <p:sldId id="289" r:id="rId14"/>
    <p:sldId id="287" r:id="rId15"/>
    <p:sldId id="281" r:id="rId16"/>
    <p:sldId id="293" r:id="rId17"/>
    <p:sldId id="294" r:id="rId18"/>
    <p:sldId id="30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A3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2" autoAdjust="0"/>
  </p:normalViewPr>
  <p:slideViewPr>
    <p:cSldViewPr>
      <p:cViewPr>
        <p:scale>
          <a:sx n="73" d="100"/>
          <a:sy n="73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8254823538125396E-2"/>
          <c:y val="3.5086379291189865E-2"/>
          <c:w val="0.87992941933005786"/>
          <c:h val="0.867776082677166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Объемы выплат (млрд руб.)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-4.029693882509084E-2"/>
                  <c:y val="-1.198349189896696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579332363569681E-2"/>
                  <c:y val="-3.12500000000000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9251420259168742E-3"/>
                  <c:y val="-3.12500000000000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2709516882640537E-3"/>
                  <c:y val="5.46448087431704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6167613506111994E-3"/>
                  <c:y val="5.464480874316935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6.643835819482272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157933236356968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3657235737291807E-2"/>
                  <c:y val="6.49857820169674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50896057347670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effectLst>
                <a:outerShdw blurRad="50800" dist="38100" dir="2700000" algn="ctr" rotWithShape="0">
                  <a:srgbClr val="00B050">
                    <a:alpha val="40000"/>
                  </a:srgbClr>
                </a:outerShdw>
              </a:effectLst>
            </c:spPr>
            <c:txPr>
              <a:bodyPr/>
              <a:lstStyle/>
              <a:p>
                <a:pPr>
                  <a:defRPr sz="1025" b="1" i="0" u="none" strike="noStrike" baseline="0">
                    <a:solidFill>
                      <a:srgbClr val="339966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3.5000000000000001E-3</c:v>
                </c:pt>
                <c:pt idx="1">
                  <c:v>0.03</c:v>
                </c:pt>
                <c:pt idx="2">
                  <c:v>0.31</c:v>
                </c:pt>
                <c:pt idx="3">
                  <c:v>10.6</c:v>
                </c:pt>
                <c:pt idx="4">
                  <c:v>10.9</c:v>
                </c:pt>
                <c:pt idx="5">
                  <c:v>9.5</c:v>
                </c:pt>
                <c:pt idx="6">
                  <c:v>27</c:v>
                </c:pt>
                <c:pt idx="7">
                  <c:v>14.3</c:v>
                </c:pt>
                <c:pt idx="8">
                  <c:v>103.9</c:v>
                </c:pt>
                <c:pt idx="9">
                  <c:v>202.4</c:v>
                </c:pt>
                <c:pt idx="10">
                  <c:v>369.2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8"/>
        <c:axId val="81332864"/>
        <c:axId val="81351040"/>
      </c:barChart>
      <c:lineChart>
        <c:grouping val="standard"/>
        <c:varyColors val="0"/>
        <c:ser>
          <c:idx val="2"/>
          <c:order val="1"/>
          <c:tx>
            <c:strRef>
              <c:f>Лист1!$D$1</c:f>
              <c:strCache>
                <c:ptCount val="1"/>
                <c:pt idx="0">
                  <c:v>Количество страховых случаев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circle"/>
            <c:size val="13"/>
            <c:spPr>
              <a:solidFill>
                <a:srgbClr val="C00000"/>
              </a:solidFill>
              <a:ln w="14770">
                <a:solidFill>
                  <a:schemeClr val="tx1"/>
                </a:solidFill>
              </a:ln>
            </c:spPr>
          </c:marker>
          <c:dLbls>
            <c:dLbl>
              <c:idx val="0"/>
              <c:layout>
                <c:manualLayout>
                  <c:x val="-2.7560557292671897E-2"/>
                  <c:y val="-3.65893130108765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9646233736911942E-2"/>
                  <c:y val="-3.9138936304290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392492130908143E-2"/>
                  <c:y val="-4.60846794366654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893602009426282E-2"/>
                  <c:y val="-3.36913655023891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3359862275280115E-2"/>
                  <c:y val="-3.64067079027709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7.7667669627096869E-2"/>
                  <c:y val="-5.79527618413942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9353004261564089E-2"/>
                  <c:y val="-3.09252427362664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69374511275336E-2"/>
                  <c:y val="3.00631232380127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5.861130718185717E-2"/>
                  <c:y val="-3.78413712660006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4.3653075718335432E-2"/>
                  <c:y val="-3.75075048316032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7.2680356789849826E-2"/>
                  <c:y val="-1.554064693522992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sz="1118" b="1" i="0" u="none" strike="noStrike" baseline="0">
                    <a:solidFill>
                      <a:srgbClr val="FF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numCache>
            </c:num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1</c:v>
                </c:pt>
                <c:pt idx="1">
                  <c:v>9</c:v>
                </c:pt>
                <c:pt idx="2">
                  <c:v>15</c:v>
                </c:pt>
                <c:pt idx="3">
                  <c:v>27</c:v>
                </c:pt>
                <c:pt idx="4">
                  <c:v>31</c:v>
                </c:pt>
                <c:pt idx="5">
                  <c:v>16</c:v>
                </c:pt>
                <c:pt idx="6">
                  <c:v>17</c:v>
                </c:pt>
                <c:pt idx="7">
                  <c:v>14</c:v>
                </c:pt>
                <c:pt idx="8">
                  <c:v>27</c:v>
                </c:pt>
                <c:pt idx="9">
                  <c:v>61</c:v>
                </c:pt>
                <c:pt idx="10">
                  <c:v>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352576"/>
        <c:axId val="81354112"/>
      </c:lineChart>
      <c:catAx>
        <c:axId val="8133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18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1351040"/>
        <c:crosses val="autoZero"/>
        <c:auto val="1"/>
        <c:lblAlgn val="ctr"/>
        <c:lblOffset val="100"/>
        <c:noMultiLvlLbl val="0"/>
      </c:catAx>
      <c:valAx>
        <c:axId val="81351040"/>
        <c:scaling>
          <c:orientation val="minMax"/>
          <c:max val="4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304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1332864"/>
        <c:crosses val="autoZero"/>
        <c:crossBetween val="between"/>
        <c:majorUnit val="40"/>
      </c:valAx>
      <c:catAx>
        <c:axId val="813525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1354112"/>
        <c:crosses val="autoZero"/>
        <c:auto val="1"/>
        <c:lblAlgn val="ctr"/>
        <c:lblOffset val="100"/>
        <c:noMultiLvlLbl val="0"/>
      </c:catAx>
      <c:valAx>
        <c:axId val="8135411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304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135257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8.4107718190042383E-2"/>
          <c:y val="1.8421418283888082E-4"/>
          <c:w val="0.40231185387540846"/>
          <c:h val="0.1853330772677805"/>
        </c:manualLayout>
      </c:layout>
      <c:overlay val="0"/>
      <c:txPr>
        <a:bodyPr/>
        <a:lstStyle/>
        <a:p>
          <a:pPr>
            <a:defRPr sz="1118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67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D02699-083A-4DBE-B762-80861D6D22B9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D11DA4E-0016-4740-88E0-C1AF982EA448}">
      <dgm:prSet phldrT="[Текст]" custT="1"/>
      <dgm:spPr/>
      <dgm:t>
        <a:bodyPr/>
        <a:lstStyle/>
        <a:p>
          <a:r>
            <a:rPr lang="ru-RU" sz="1400" dirty="0" smtClean="0"/>
            <a:t> Имеющийся капитал (внутренний)</a:t>
          </a:r>
          <a:endParaRPr lang="ru-RU" sz="1400" dirty="0"/>
        </a:p>
      </dgm:t>
    </dgm:pt>
    <dgm:pt modelId="{A38EBAFF-D26B-408F-B68F-2B4896A1092F}" type="parTrans" cxnId="{4A3C4D91-3E57-4715-8138-E8703A5BF9A6}">
      <dgm:prSet/>
      <dgm:spPr/>
      <dgm:t>
        <a:bodyPr/>
        <a:lstStyle/>
        <a:p>
          <a:endParaRPr lang="ru-RU"/>
        </a:p>
      </dgm:t>
    </dgm:pt>
    <dgm:pt modelId="{A0F56177-FF56-48B4-9CEC-7C72C636A900}" type="sibTrans" cxnId="{4A3C4D91-3E57-4715-8138-E8703A5BF9A6}">
      <dgm:prSet/>
      <dgm:spPr/>
      <dgm:t>
        <a:bodyPr/>
        <a:lstStyle/>
        <a:p>
          <a:endParaRPr lang="ru-RU"/>
        </a:p>
      </dgm:t>
    </dgm:pt>
    <dgm:pt modelId="{07EB2E5F-16D9-4BEF-9B8D-BF35F555E257}">
      <dgm:prSet phldrT="[Текст]" custT="1"/>
      <dgm:spPr/>
      <dgm:t>
        <a:bodyPr/>
        <a:lstStyle/>
        <a:p>
          <a:r>
            <a:rPr lang="ru-RU" sz="1400" dirty="0" smtClean="0"/>
            <a:t>Совокупный необходимый (экономический) капитал покрывает значимые риски и….</a:t>
          </a:r>
          <a:endParaRPr lang="ru-RU" sz="1400" dirty="0"/>
        </a:p>
      </dgm:t>
    </dgm:pt>
    <dgm:pt modelId="{B1C730C2-E963-41D7-A9DB-68B41849ECEA}" type="parTrans" cxnId="{CC703776-9C98-4A27-8CE7-F8001B500C7B}">
      <dgm:prSet/>
      <dgm:spPr/>
      <dgm:t>
        <a:bodyPr/>
        <a:lstStyle/>
        <a:p>
          <a:endParaRPr lang="ru-RU"/>
        </a:p>
      </dgm:t>
    </dgm:pt>
    <dgm:pt modelId="{289CC881-B97E-4C21-B76C-0F9BF6D761B8}" type="sibTrans" cxnId="{CC703776-9C98-4A27-8CE7-F8001B500C7B}">
      <dgm:prSet/>
      <dgm:spPr/>
      <dgm:t>
        <a:bodyPr/>
        <a:lstStyle/>
        <a:p>
          <a:endParaRPr lang="ru-RU"/>
        </a:p>
      </dgm:t>
    </dgm:pt>
    <dgm:pt modelId="{2CF7AEC0-AFC8-4519-8C8F-EF3A030727E4}" type="pres">
      <dgm:prSet presAssocID="{A3D02699-083A-4DBE-B762-80861D6D22B9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0FCDE7-927A-4CD6-A7F3-109C92C6B759}" type="pres">
      <dgm:prSet presAssocID="{A3D02699-083A-4DBE-B762-80861D6D22B9}" presName="dummyMaxCanvas" presStyleCnt="0"/>
      <dgm:spPr/>
      <dgm:t>
        <a:bodyPr/>
        <a:lstStyle/>
        <a:p>
          <a:endParaRPr lang="ru-RU"/>
        </a:p>
      </dgm:t>
    </dgm:pt>
    <dgm:pt modelId="{DB27B7AA-454F-4ADA-8EFA-9AFBAD615618}" type="pres">
      <dgm:prSet presAssocID="{A3D02699-083A-4DBE-B762-80861D6D22B9}" presName="parentComposite" presStyleCnt="0"/>
      <dgm:spPr/>
      <dgm:t>
        <a:bodyPr/>
        <a:lstStyle/>
        <a:p>
          <a:endParaRPr lang="ru-RU"/>
        </a:p>
      </dgm:t>
    </dgm:pt>
    <dgm:pt modelId="{5DB1DF18-8CF1-42E7-814A-70269D35BA89}" type="pres">
      <dgm:prSet presAssocID="{A3D02699-083A-4DBE-B762-80861D6D22B9}" presName="parent1" presStyleLbl="alignAccFollowNode1" presStyleIdx="0" presStyleCnt="4" custScaleX="92824" custScaleY="56445" custLinFactNeighborX="-37460" custLinFactNeighborY="-2042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7706AE2B-AA33-4D2C-AEC4-0F65C88D6F1F}" type="pres">
      <dgm:prSet presAssocID="{A3D02699-083A-4DBE-B762-80861D6D22B9}" presName="parent2" presStyleLbl="alignAccFollowNode1" presStyleIdx="1" presStyleCnt="4" custScaleX="211119" custScaleY="63763" custLinFactNeighborX="-11126" custLinFactNeighborY="-2042">
        <dgm:presLayoutVars>
          <dgm:chMax val="4"/>
        </dgm:presLayoutVars>
      </dgm:prSet>
      <dgm:spPr/>
      <dgm:t>
        <a:bodyPr/>
        <a:lstStyle/>
        <a:p>
          <a:endParaRPr lang="ru-RU"/>
        </a:p>
      </dgm:t>
    </dgm:pt>
    <dgm:pt modelId="{49C9B5DA-42C7-498F-94EC-26BD8D4A3319}" type="pres">
      <dgm:prSet presAssocID="{A3D02699-083A-4DBE-B762-80861D6D22B9}" presName="childrenComposite" presStyleCnt="0"/>
      <dgm:spPr/>
      <dgm:t>
        <a:bodyPr/>
        <a:lstStyle/>
        <a:p>
          <a:endParaRPr lang="ru-RU"/>
        </a:p>
      </dgm:t>
    </dgm:pt>
    <dgm:pt modelId="{6317FD2D-746E-4C73-9E30-E03B3001BE36}" type="pres">
      <dgm:prSet presAssocID="{A3D02699-083A-4DBE-B762-80861D6D22B9}" presName="dummyMaxCanvas_ChildArea" presStyleCnt="0"/>
      <dgm:spPr/>
      <dgm:t>
        <a:bodyPr/>
        <a:lstStyle/>
        <a:p>
          <a:endParaRPr lang="ru-RU"/>
        </a:p>
      </dgm:t>
    </dgm:pt>
    <dgm:pt modelId="{78C51994-8EBD-4138-A298-9E67E04102D6}" type="pres">
      <dgm:prSet presAssocID="{A3D02699-083A-4DBE-B762-80861D6D22B9}" presName="fulcrum" presStyleLbl="alignAccFollowNode1" presStyleIdx="2" presStyleCnt="4" custScaleX="490286" custScaleY="79554" custLinFactY="-178181" custLinFactNeighborX="-83002" custLinFactNeighborY="-200000"/>
      <dgm:spPr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endParaRPr lang="ru-RU"/>
        </a:p>
      </dgm:t>
    </dgm:pt>
    <dgm:pt modelId="{E8F86D34-B871-44D2-98C2-780D9547F6F1}" type="pres">
      <dgm:prSet presAssocID="{A3D02699-083A-4DBE-B762-80861D6D22B9}" presName="balance_00" presStyleLbl="alignAccFollowNode1" presStyleIdx="3" presStyleCnt="4" custAng="0" custScaleX="126283" custLinFactY="-423547" custLinFactNeighborX="-13753" custLinFactNeighborY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D35C8F-E456-4853-98C8-D77D0D33EC35}" type="presOf" srcId="{A3D02699-083A-4DBE-B762-80861D6D22B9}" destId="{2CF7AEC0-AFC8-4519-8C8F-EF3A030727E4}" srcOrd="0" destOrd="0" presId="urn:microsoft.com/office/officeart/2005/8/layout/balance1"/>
    <dgm:cxn modelId="{4A3C4D91-3E57-4715-8138-E8703A5BF9A6}" srcId="{A3D02699-083A-4DBE-B762-80861D6D22B9}" destId="{7D11DA4E-0016-4740-88E0-C1AF982EA448}" srcOrd="0" destOrd="0" parTransId="{A38EBAFF-D26B-408F-B68F-2B4896A1092F}" sibTransId="{A0F56177-FF56-48B4-9CEC-7C72C636A900}"/>
    <dgm:cxn modelId="{E4E00268-2BDF-4921-A058-BC9854A544AC}" type="presOf" srcId="{07EB2E5F-16D9-4BEF-9B8D-BF35F555E257}" destId="{7706AE2B-AA33-4D2C-AEC4-0F65C88D6F1F}" srcOrd="0" destOrd="0" presId="urn:microsoft.com/office/officeart/2005/8/layout/balance1"/>
    <dgm:cxn modelId="{CC703776-9C98-4A27-8CE7-F8001B500C7B}" srcId="{A3D02699-083A-4DBE-B762-80861D6D22B9}" destId="{07EB2E5F-16D9-4BEF-9B8D-BF35F555E257}" srcOrd="1" destOrd="0" parTransId="{B1C730C2-E963-41D7-A9DB-68B41849ECEA}" sibTransId="{289CC881-B97E-4C21-B76C-0F9BF6D761B8}"/>
    <dgm:cxn modelId="{14ED2CD5-003F-4CEA-AB64-E9420BC08A29}" type="presOf" srcId="{7D11DA4E-0016-4740-88E0-C1AF982EA448}" destId="{5DB1DF18-8CF1-42E7-814A-70269D35BA89}" srcOrd="0" destOrd="0" presId="urn:microsoft.com/office/officeart/2005/8/layout/balance1"/>
    <dgm:cxn modelId="{66EE4E03-5F55-4456-866F-150804155DB5}" type="presParOf" srcId="{2CF7AEC0-AFC8-4519-8C8F-EF3A030727E4}" destId="{710FCDE7-927A-4CD6-A7F3-109C92C6B759}" srcOrd="0" destOrd="0" presId="urn:microsoft.com/office/officeart/2005/8/layout/balance1"/>
    <dgm:cxn modelId="{9899D5C4-0F12-4D7D-8CE9-0B299330034A}" type="presParOf" srcId="{2CF7AEC0-AFC8-4519-8C8F-EF3A030727E4}" destId="{DB27B7AA-454F-4ADA-8EFA-9AFBAD615618}" srcOrd="1" destOrd="0" presId="urn:microsoft.com/office/officeart/2005/8/layout/balance1"/>
    <dgm:cxn modelId="{72AF2EE4-1765-4859-9409-5A0661CED34B}" type="presParOf" srcId="{DB27B7AA-454F-4ADA-8EFA-9AFBAD615618}" destId="{5DB1DF18-8CF1-42E7-814A-70269D35BA89}" srcOrd="0" destOrd="0" presId="urn:microsoft.com/office/officeart/2005/8/layout/balance1"/>
    <dgm:cxn modelId="{04DD5640-D39E-4147-AE6B-5E52D201419F}" type="presParOf" srcId="{DB27B7AA-454F-4ADA-8EFA-9AFBAD615618}" destId="{7706AE2B-AA33-4D2C-AEC4-0F65C88D6F1F}" srcOrd="1" destOrd="0" presId="urn:microsoft.com/office/officeart/2005/8/layout/balance1"/>
    <dgm:cxn modelId="{41448BC4-B22F-4CBE-8AE6-F036C9698E8B}" type="presParOf" srcId="{2CF7AEC0-AFC8-4519-8C8F-EF3A030727E4}" destId="{49C9B5DA-42C7-498F-94EC-26BD8D4A3319}" srcOrd="2" destOrd="0" presId="urn:microsoft.com/office/officeart/2005/8/layout/balance1"/>
    <dgm:cxn modelId="{24244A0B-8678-4438-AED1-5EF3D3939C97}" type="presParOf" srcId="{49C9B5DA-42C7-498F-94EC-26BD8D4A3319}" destId="{6317FD2D-746E-4C73-9E30-E03B3001BE36}" srcOrd="0" destOrd="0" presId="urn:microsoft.com/office/officeart/2005/8/layout/balance1"/>
    <dgm:cxn modelId="{4E268523-DD77-412F-890D-60BC7FCEE590}" type="presParOf" srcId="{49C9B5DA-42C7-498F-94EC-26BD8D4A3319}" destId="{78C51994-8EBD-4138-A298-9E67E04102D6}" srcOrd="1" destOrd="0" presId="urn:microsoft.com/office/officeart/2005/8/layout/balance1"/>
    <dgm:cxn modelId="{F323E9F4-8316-400B-B0CE-4860A3703EBB}" type="presParOf" srcId="{49C9B5DA-42C7-498F-94EC-26BD8D4A3319}" destId="{E8F86D34-B871-44D2-98C2-780D9547F6F1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986D82-F843-42F7-AD78-CEA9C18C1481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63730817-B21C-4043-A788-7755682EA7D0}">
      <dgm:prSet phldrT="[Текст]" custT="1"/>
      <dgm:spPr>
        <a:gradFill rotWithShape="0">
          <a:gsLst>
            <a:gs pos="0">
              <a:srgbClr val="00B050"/>
            </a:gs>
            <a:gs pos="45000">
              <a:srgbClr val="FFFF00"/>
            </a:gs>
            <a:gs pos="70000">
              <a:srgbClr val="FF0300"/>
            </a:gs>
            <a:gs pos="100000">
              <a:srgbClr val="FF0000"/>
            </a:gs>
          </a:gsLst>
          <a:lin ang="5400000" scaled="0"/>
        </a:gra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400" b="1" dirty="0" smtClean="0">
              <a:solidFill>
                <a:schemeClr val="tx2"/>
              </a:solidFill>
            </a:rPr>
            <a:t>Оценка соотношения необходимого и имеющегося капитала (уровня достаточности внутреннего капитала)</a:t>
          </a:r>
          <a:endParaRPr lang="ru-RU" sz="1400" b="1" dirty="0">
            <a:solidFill>
              <a:schemeClr val="tx2"/>
            </a:solidFill>
          </a:endParaRPr>
        </a:p>
      </dgm:t>
    </dgm:pt>
    <dgm:pt modelId="{AE635774-BF60-41FA-8CA1-986EE16F419D}" type="parTrans" cxnId="{8657DFC6-4471-48CD-A56B-44279D2AE602}">
      <dgm:prSet/>
      <dgm:spPr/>
      <dgm:t>
        <a:bodyPr/>
        <a:lstStyle/>
        <a:p>
          <a:endParaRPr lang="ru-RU"/>
        </a:p>
      </dgm:t>
    </dgm:pt>
    <dgm:pt modelId="{04EBA2A3-556F-431F-8A19-BD23BB495C01}" type="sibTrans" cxnId="{8657DFC6-4471-48CD-A56B-44279D2AE602}">
      <dgm:prSet/>
      <dgm:spPr/>
      <dgm:t>
        <a:bodyPr/>
        <a:lstStyle/>
        <a:p>
          <a:endParaRPr lang="ru-RU"/>
        </a:p>
      </dgm:t>
    </dgm:pt>
    <dgm:pt modelId="{F304DC7F-0313-48FC-B7BF-50403505D0A7}">
      <dgm:prSet phldrT="[Текст]"/>
      <dgm:spPr>
        <a:solidFill>
          <a:srgbClr val="40A329"/>
        </a:solidFill>
        <a:effectLst>
          <a:softEdge rad="127000"/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/>
            <a:t>Расчет имеющегося у банка  капитала </a:t>
          </a:r>
          <a:endParaRPr lang="ru-RU" b="1" dirty="0"/>
        </a:p>
      </dgm:t>
    </dgm:pt>
    <dgm:pt modelId="{07B8BF64-2B9F-4801-B2CC-90332F82F486}" type="parTrans" cxnId="{D0034457-56E7-4924-955D-ED70288C6E1F}">
      <dgm:prSet/>
      <dgm:spPr/>
      <dgm:t>
        <a:bodyPr/>
        <a:lstStyle/>
        <a:p>
          <a:endParaRPr lang="ru-RU"/>
        </a:p>
      </dgm:t>
    </dgm:pt>
    <dgm:pt modelId="{23A5D655-1AF6-4911-9B5E-0577B6D1CAEB}" type="sibTrans" cxnId="{D0034457-56E7-4924-955D-ED70288C6E1F}">
      <dgm:prSet/>
      <dgm:spPr/>
      <dgm:t>
        <a:bodyPr/>
        <a:lstStyle/>
        <a:p>
          <a:endParaRPr lang="ru-RU"/>
        </a:p>
      </dgm:t>
    </dgm:pt>
    <dgm:pt modelId="{B550544D-8D03-4657-A8AF-97FA35123356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400" b="1" dirty="0" smtClean="0">
              <a:solidFill>
                <a:schemeClr val="tx2"/>
              </a:solidFill>
            </a:rPr>
            <a:t>Расчет необходимого капитала под каждый вид риска, агрегация в совокупный  необходимый капитал</a:t>
          </a:r>
          <a:endParaRPr lang="ru-RU" sz="1400" b="1" dirty="0">
            <a:solidFill>
              <a:schemeClr val="tx2"/>
            </a:solidFill>
          </a:endParaRPr>
        </a:p>
      </dgm:t>
    </dgm:pt>
    <dgm:pt modelId="{352062E4-A320-44C2-8EC1-B468B3EA16F7}" type="parTrans" cxnId="{E74965ED-1C85-4184-AE44-8DCA01A7EF50}">
      <dgm:prSet/>
      <dgm:spPr/>
      <dgm:t>
        <a:bodyPr/>
        <a:lstStyle/>
        <a:p>
          <a:endParaRPr lang="ru-RU"/>
        </a:p>
      </dgm:t>
    </dgm:pt>
    <dgm:pt modelId="{026A628B-C234-460C-B0B8-1AB385C2F3CD}" type="sibTrans" cxnId="{E74965ED-1C85-4184-AE44-8DCA01A7EF50}">
      <dgm:prSet/>
      <dgm:spPr/>
      <dgm:t>
        <a:bodyPr/>
        <a:lstStyle/>
        <a:p>
          <a:endParaRPr lang="ru-RU"/>
        </a:p>
      </dgm:t>
    </dgm:pt>
    <dgm:pt modelId="{AD1CA727-32D1-4D4C-929C-EDB7CEDA167C}" type="pres">
      <dgm:prSet presAssocID="{D7986D82-F843-42F7-AD78-CEA9C18C148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AC83A37-73D2-4DB9-A133-96F67962A977}" type="pres">
      <dgm:prSet presAssocID="{63730817-B21C-4043-A788-7755682EA7D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6D19E-817B-4DF3-9F1F-9F2E0B02ACA3}" type="pres">
      <dgm:prSet presAssocID="{63730817-B21C-4043-A788-7755682EA7D0}" presName="gear1srcNode" presStyleLbl="node1" presStyleIdx="0" presStyleCnt="3"/>
      <dgm:spPr/>
      <dgm:t>
        <a:bodyPr/>
        <a:lstStyle/>
        <a:p>
          <a:endParaRPr lang="ru-RU"/>
        </a:p>
      </dgm:t>
    </dgm:pt>
    <dgm:pt modelId="{A546B640-43EE-48E5-87F5-69547EF74188}" type="pres">
      <dgm:prSet presAssocID="{63730817-B21C-4043-A788-7755682EA7D0}" presName="gear1dstNode" presStyleLbl="node1" presStyleIdx="0" presStyleCnt="3"/>
      <dgm:spPr/>
      <dgm:t>
        <a:bodyPr/>
        <a:lstStyle/>
        <a:p>
          <a:endParaRPr lang="ru-RU"/>
        </a:p>
      </dgm:t>
    </dgm:pt>
    <dgm:pt modelId="{9F1DAD38-EEFD-4D59-9CA4-C6F0FEA9E7FE}" type="pres">
      <dgm:prSet presAssocID="{F304DC7F-0313-48FC-B7BF-50403505D0A7}" presName="gear2" presStyleLbl="node1" presStyleIdx="1" presStyleCnt="3" custLinFactNeighborX="-13399" custLinFactNeighborY="-86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45C71-80F1-4419-9CD0-4D3253546BD5}" type="pres">
      <dgm:prSet presAssocID="{F304DC7F-0313-48FC-B7BF-50403505D0A7}" presName="gear2srcNode" presStyleLbl="node1" presStyleIdx="1" presStyleCnt="3"/>
      <dgm:spPr/>
      <dgm:t>
        <a:bodyPr/>
        <a:lstStyle/>
        <a:p>
          <a:endParaRPr lang="ru-RU"/>
        </a:p>
      </dgm:t>
    </dgm:pt>
    <dgm:pt modelId="{307003C1-DDDB-4E16-84BD-B968E53414C9}" type="pres">
      <dgm:prSet presAssocID="{F304DC7F-0313-48FC-B7BF-50403505D0A7}" presName="gear2dstNode" presStyleLbl="node1" presStyleIdx="1" presStyleCnt="3"/>
      <dgm:spPr/>
      <dgm:t>
        <a:bodyPr/>
        <a:lstStyle/>
        <a:p>
          <a:endParaRPr lang="ru-RU"/>
        </a:p>
      </dgm:t>
    </dgm:pt>
    <dgm:pt modelId="{896A224A-014F-4373-B501-477F93BF2F78}" type="pres">
      <dgm:prSet presAssocID="{B550544D-8D03-4657-A8AF-97FA35123356}" presName="gear3" presStyleLbl="node1" presStyleIdx="2" presStyleCnt="3" custScaleX="133660" custScaleY="127292" custLinFactNeighborX="12841" custLinFactNeighborY="-14094"/>
      <dgm:spPr/>
      <dgm:t>
        <a:bodyPr/>
        <a:lstStyle/>
        <a:p>
          <a:endParaRPr lang="ru-RU"/>
        </a:p>
      </dgm:t>
    </dgm:pt>
    <dgm:pt modelId="{3A6D1653-87E2-44C2-AB12-F56639BBC4F3}" type="pres">
      <dgm:prSet presAssocID="{B550544D-8D03-4657-A8AF-97FA3512335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339CD-411E-4136-8926-1447BCFC532B}" type="pres">
      <dgm:prSet presAssocID="{B550544D-8D03-4657-A8AF-97FA35123356}" presName="gear3srcNode" presStyleLbl="node1" presStyleIdx="2" presStyleCnt="3"/>
      <dgm:spPr/>
      <dgm:t>
        <a:bodyPr/>
        <a:lstStyle/>
        <a:p>
          <a:endParaRPr lang="ru-RU"/>
        </a:p>
      </dgm:t>
    </dgm:pt>
    <dgm:pt modelId="{B87E03D1-C440-4557-8DCA-E095C9856C83}" type="pres">
      <dgm:prSet presAssocID="{B550544D-8D03-4657-A8AF-97FA35123356}" presName="gear3dstNode" presStyleLbl="node1" presStyleIdx="2" presStyleCnt="3"/>
      <dgm:spPr/>
      <dgm:t>
        <a:bodyPr/>
        <a:lstStyle/>
        <a:p>
          <a:endParaRPr lang="ru-RU"/>
        </a:p>
      </dgm:t>
    </dgm:pt>
    <dgm:pt modelId="{DAF86C49-6CFC-42E0-84D6-FF1ED72DE1C3}" type="pres">
      <dgm:prSet presAssocID="{04EBA2A3-556F-431F-8A19-BD23BB495C01}" presName="connector1" presStyleLbl="sibTrans2D1" presStyleIdx="0" presStyleCnt="3" custLinFactNeighborX="1695" custLinFactNeighborY="-8044"/>
      <dgm:spPr/>
      <dgm:t>
        <a:bodyPr/>
        <a:lstStyle/>
        <a:p>
          <a:endParaRPr lang="ru-RU"/>
        </a:p>
      </dgm:t>
    </dgm:pt>
    <dgm:pt modelId="{2B893562-A4D9-4FAD-95CE-CD49E04857EF}" type="pres">
      <dgm:prSet presAssocID="{23A5D655-1AF6-4911-9B5E-0577B6D1CAEB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AA36B1C3-DBAB-4978-880F-7F4615D43000}" type="pres">
      <dgm:prSet presAssocID="{026A628B-C234-460C-B0B8-1AB385C2F3CD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D3D2560-3508-4D42-B8CD-4C1DA31044B1}" type="presOf" srcId="{04EBA2A3-556F-431F-8A19-BD23BB495C01}" destId="{DAF86C49-6CFC-42E0-84D6-FF1ED72DE1C3}" srcOrd="0" destOrd="0" presId="urn:microsoft.com/office/officeart/2005/8/layout/gear1"/>
    <dgm:cxn modelId="{AFBC2A60-BD62-473C-8035-1D2F2A04A206}" type="presOf" srcId="{63730817-B21C-4043-A788-7755682EA7D0}" destId="{DAC6D19E-817B-4DF3-9F1F-9F2E0B02ACA3}" srcOrd="1" destOrd="0" presId="urn:microsoft.com/office/officeart/2005/8/layout/gear1"/>
    <dgm:cxn modelId="{0EB8CFBE-C460-41FB-8EDB-3FBEB2915A65}" type="presOf" srcId="{B550544D-8D03-4657-A8AF-97FA35123356}" destId="{B87E03D1-C440-4557-8DCA-E095C9856C83}" srcOrd="3" destOrd="0" presId="urn:microsoft.com/office/officeart/2005/8/layout/gear1"/>
    <dgm:cxn modelId="{8C98A756-D474-48AB-9447-6BFDBC3D454C}" type="presOf" srcId="{63730817-B21C-4043-A788-7755682EA7D0}" destId="{BAC83A37-73D2-4DB9-A133-96F67962A977}" srcOrd="0" destOrd="0" presId="urn:microsoft.com/office/officeart/2005/8/layout/gear1"/>
    <dgm:cxn modelId="{04B8A97A-332C-45C1-999C-84AA40E119A2}" type="presOf" srcId="{23A5D655-1AF6-4911-9B5E-0577B6D1CAEB}" destId="{2B893562-A4D9-4FAD-95CE-CD49E04857EF}" srcOrd="0" destOrd="0" presId="urn:microsoft.com/office/officeart/2005/8/layout/gear1"/>
    <dgm:cxn modelId="{8657DFC6-4471-48CD-A56B-44279D2AE602}" srcId="{D7986D82-F843-42F7-AD78-CEA9C18C1481}" destId="{63730817-B21C-4043-A788-7755682EA7D0}" srcOrd="0" destOrd="0" parTransId="{AE635774-BF60-41FA-8CA1-986EE16F419D}" sibTransId="{04EBA2A3-556F-431F-8A19-BD23BB495C01}"/>
    <dgm:cxn modelId="{D0034457-56E7-4924-955D-ED70288C6E1F}" srcId="{D7986D82-F843-42F7-AD78-CEA9C18C1481}" destId="{F304DC7F-0313-48FC-B7BF-50403505D0A7}" srcOrd="1" destOrd="0" parTransId="{07B8BF64-2B9F-4801-B2CC-90332F82F486}" sibTransId="{23A5D655-1AF6-4911-9B5E-0577B6D1CAEB}"/>
    <dgm:cxn modelId="{C0220D1B-BFF5-4DD9-A262-5F4C06B5A0F8}" type="presOf" srcId="{026A628B-C234-460C-B0B8-1AB385C2F3CD}" destId="{AA36B1C3-DBAB-4978-880F-7F4615D43000}" srcOrd="0" destOrd="0" presId="urn:microsoft.com/office/officeart/2005/8/layout/gear1"/>
    <dgm:cxn modelId="{02A4A6B9-EBD2-4230-9EEA-72E0BC179732}" type="presOf" srcId="{63730817-B21C-4043-A788-7755682EA7D0}" destId="{A546B640-43EE-48E5-87F5-69547EF74188}" srcOrd="2" destOrd="0" presId="urn:microsoft.com/office/officeart/2005/8/layout/gear1"/>
    <dgm:cxn modelId="{4FA21B10-A6AE-4863-9D8A-CA9A71775BA6}" type="presOf" srcId="{B550544D-8D03-4657-A8AF-97FA35123356}" destId="{4BF339CD-411E-4136-8926-1447BCFC532B}" srcOrd="2" destOrd="0" presId="urn:microsoft.com/office/officeart/2005/8/layout/gear1"/>
    <dgm:cxn modelId="{E74965ED-1C85-4184-AE44-8DCA01A7EF50}" srcId="{D7986D82-F843-42F7-AD78-CEA9C18C1481}" destId="{B550544D-8D03-4657-A8AF-97FA35123356}" srcOrd="2" destOrd="0" parTransId="{352062E4-A320-44C2-8EC1-B468B3EA16F7}" sibTransId="{026A628B-C234-460C-B0B8-1AB385C2F3CD}"/>
    <dgm:cxn modelId="{CA9CD649-2982-4C59-AC29-64EA94F6C01D}" type="presOf" srcId="{B550544D-8D03-4657-A8AF-97FA35123356}" destId="{896A224A-014F-4373-B501-477F93BF2F78}" srcOrd="0" destOrd="0" presId="urn:microsoft.com/office/officeart/2005/8/layout/gear1"/>
    <dgm:cxn modelId="{858C413F-4DD7-4858-904C-8C773F2BD122}" type="presOf" srcId="{D7986D82-F843-42F7-AD78-CEA9C18C1481}" destId="{AD1CA727-32D1-4D4C-929C-EDB7CEDA167C}" srcOrd="0" destOrd="0" presId="urn:microsoft.com/office/officeart/2005/8/layout/gear1"/>
    <dgm:cxn modelId="{DB2EFDAC-71E6-44A4-845E-684F06129630}" type="presOf" srcId="{F304DC7F-0313-48FC-B7BF-50403505D0A7}" destId="{307003C1-DDDB-4E16-84BD-B968E53414C9}" srcOrd="2" destOrd="0" presId="urn:microsoft.com/office/officeart/2005/8/layout/gear1"/>
    <dgm:cxn modelId="{C967161F-4E5D-4558-9A93-3EB423EA72D5}" type="presOf" srcId="{F304DC7F-0313-48FC-B7BF-50403505D0A7}" destId="{9F1DAD38-EEFD-4D59-9CA4-C6F0FEA9E7FE}" srcOrd="0" destOrd="0" presId="urn:microsoft.com/office/officeart/2005/8/layout/gear1"/>
    <dgm:cxn modelId="{4A0C71FA-E235-4E4F-A467-959B91E80C6F}" type="presOf" srcId="{B550544D-8D03-4657-A8AF-97FA35123356}" destId="{3A6D1653-87E2-44C2-AB12-F56639BBC4F3}" srcOrd="1" destOrd="0" presId="urn:microsoft.com/office/officeart/2005/8/layout/gear1"/>
    <dgm:cxn modelId="{EC26ACBA-3B4D-4EB7-9530-00F819B8AB47}" type="presOf" srcId="{F304DC7F-0313-48FC-B7BF-50403505D0A7}" destId="{F3645C71-80F1-4419-9CD0-4D3253546BD5}" srcOrd="1" destOrd="0" presId="urn:microsoft.com/office/officeart/2005/8/layout/gear1"/>
    <dgm:cxn modelId="{C55C6493-E2F4-4CE6-8B08-71E1FA1503CC}" type="presParOf" srcId="{AD1CA727-32D1-4D4C-929C-EDB7CEDA167C}" destId="{BAC83A37-73D2-4DB9-A133-96F67962A977}" srcOrd="0" destOrd="0" presId="urn:microsoft.com/office/officeart/2005/8/layout/gear1"/>
    <dgm:cxn modelId="{D6BE0010-291B-465D-BB2A-C9B60EBFCA73}" type="presParOf" srcId="{AD1CA727-32D1-4D4C-929C-EDB7CEDA167C}" destId="{DAC6D19E-817B-4DF3-9F1F-9F2E0B02ACA3}" srcOrd="1" destOrd="0" presId="urn:microsoft.com/office/officeart/2005/8/layout/gear1"/>
    <dgm:cxn modelId="{6A049BB1-9D32-450E-A3D1-AA04A8A489D3}" type="presParOf" srcId="{AD1CA727-32D1-4D4C-929C-EDB7CEDA167C}" destId="{A546B640-43EE-48E5-87F5-69547EF74188}" srcOrd="2" destOrd="0" presId="urn:microsoft.com/office/officeart/2005/8/layout/gear1"/>
    <dgm:cxn modelId="{9DAA92D7-B045-4C1A-ABDB-B64D608F6550}" type="presParOf" srcId="{AD1CA727-32D1-4D4C-929C-EDB7CEDA167C}" destId="{9F1DAD38-EEFD-4D59-9CA4-C6F0FEA9E7FE}" srcOrd="3" destOrd="0" presId="urn:microsoft.com/office/officeart/2005/8/layout/gear1"/>
    <dgm:cxn modelId="{9D816719-E9E7-46A8-95C2-6EEF33219B1E}" type="presParOf" srcId="{AD1CA727-32D1-4D4C-929C-EDB7CEDA167C}" destId="{F3645C71-80F1-4419-9CD0-4D3253546BD5}" srcOrd="4" destOrd="0" presId="urn:microsoft.com/office/officeart/2005/8/layout/gear1"/>
    <dgm:cxn modelId="{98C27935-3727-47E5-80D8-88F5897E1872}" type="presParOf" srcId="{AD1CA727-32D1-4D4C-929C-EDB7CEDA167C}" destId="{307003C1-DDDB-4E16-84BD-B968E53414C9}" srcOrd="5" destOrd="0" presId="urn:microsoft.com/office/officeart/2005/8/layout/gear1"/>
    <dgm:cxn modelId="{0710754E-0322-478E-8C7F-C778A6BBCD08}" type="presParOf" srcId="{AD1CA727-32D1-4D4C-929C-EDB7CEDA167C}" destId="{896A224A-014F-4373-B501-477F93BF2F78}" srcOrd="6" destOrd="0" presId="urn:microsoft.com/office/officeart/2005/8/layout/gear1"/>
    <dgm:cxn modelId="{6BE1471E-8758-46B5-8051-FE84F7118DF8}" type="presParOf" srcId="{AD1CA727-32D1-4D4C-929C-EDB7CEDA167C}" destId="{3A6D1653-87E2-44C2-AB12-F56639BBC4F3}" srcOrd="7" destOrd="0" presId="urn:microsoft.com/office/officeart/2005/8/layout/gear1"/>
    <dgm:cxn modelId="{AE4E5A95-07CC-44D9-880B-55AB52044ED7}" type="presParOf" srcId="{AD1CA727-32D1-4D4C-929C-EDB7CEDA167C}" destId="{4BF339CD-411E-4136-8926-1447BCFC532B}" srcOrd="8" destOrd="0" presId="urn:microsoft.com/office/officeart/2005/8/layout/gear1"/>
    <dgm:cxn modelId="{CA826E72-2AB1-40DC-B597-737340C20805}" type="presParOf" srcId="{AD1CA727-32D1-4D4C-929C-EDB7CEDA167C}" destId="{B87E03D1-C440-4557-8DCA-E095C9856C83}" srcOrd="9" destOrd="0" presId="urn:microsoft.com/office/officeart/2005/8/layout/gear1"/>
    <dgm:cxn modelId="{D41A804A-4E81-483E-B362-E9AC2EFCA738}" type="presParOf" srcId="{AD1CA727-32D1-4D4C-929C-EDB7CEDA167C}" destId="{DAF86C49-6CFC-42E0-84D6-FF1ED72DE1C3}" srcOrd="10" destOrd="0" presId="urn:microsoft.com/office/officeart/2005/8/layout/gear1"/>
    <dgm:cxn modelId="{68CF60C2-3B90-4603-A477-F8BFBDD27209}" type="presParOf" srcId="{AD1CA727-32D1-4D4C-929C-EDB7CEDA167C}" destId="{2B893562-A4D9-4FAD-95CE-CD49E04857EF}" srcOrd="11" destOrd="0" presId="urn:microsoft.com/office/officeart/2005/8/layout/gear1"/>
    <dgm:cxn modelId="{ECF0856F-15DB-4F75-B3E4-A2A036FA222D}" type="presParOf" srcId="{AD1CA727-32D1-4D4C-929C-EDB7CEDA167C}" destId="{AA36B1C3-DBAB-4978-880F-7F4615D43000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B1DF18-8CF1-42E7-814A-70269D35BA89}">
      <dsp:nvSpPr>
        <dsp:cNvPr id="0" name=""/>
        <dsp:cNvSpPr/>
      </dsp:nvSpPr>
      <dsp:spPr>
        <a:xfrm>
          <a:off x="279335" y="251877"/>
          <a:ext cx="2132425" cy="72038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Имеющийся капитал (внутренний)</a:t>
          </a:r>
          <a:endParaRPr lang="ru-RU" sz="1400" kern="1200" dirty="0"/>
        </a:p>
      </dsp:txBody>
      <dsp:txXfrm>
        <a:off x="300434" y="272976"/>
        <a:ext cx="2090227" cy="678190"/>
      </dsp:txXfrm>
    </dsp:sp>
    <dsp:sp modelId="{7706AE2B-AA33-4D2C-AEC4-0F65C88D6F1F}">
      <dsp:nvSpPr>
        <dsp:cNvPr id="0" name=""/>
        <dsp:cNvSpPr/>
      </dsp:nvSpPr>
      <dsp:spPr>
        <a:xfrm>
          <a:off x="2843808" y="205178"/>
          <a:ext cx="4849990" cy="813785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-3580161"/>
            <a:satOff val="16084"/>
            <a:lumOff val="1106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3580161"/>
              <a:satOff val="16084"/>
              <a:lumOff val="11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Совокупный необходимый (экономический) капитал покрывает значимые риски и….</a:t>
          </a:r>
          <a:endParaRPr lang="ru-RU" sz="1400" kern="1200" dirty="0"/>
        </a:p>
      </dsp:txBody>
      <dsp:txXfrm>
        <a:off x="2867643" y="229013"/>
        <a:ext cx="4802320" cy="766115"/>
      </dsp:txXfrm>
    </dsp:sp>
    <dsp:sp modelId="{78C51994-8EBD-4138-A298-9E67E04102D6}">
      <dsp:nvSpPr>
        <dsp:cNvPr id="0" name=""/>
        <dsp:cNvSpPr/>
      </dsp:nvSpPr>
      <dsp:spPr>
        <a:xfrm>
          <a:off x="1403643" y="1902037"/>
          <a:ext cx="4693013" cy="761490"/>
        </a:xfrm>
        <a:prstGeom prst="triangle">
          <a:avLst/>
        </a:prstGeom>
        <a:solidFill>
          <a:schemeClr val="accent5">
            <a:tint val="40000"/>
            <a:alpha val="90000"/>
            <a:hueOff val="-7160321"/>
            <a:satOff val="32169"/>
            <a:lumOff val="2211"/>
            <a:alphaOff val="0"/>
          </a:schemeClr>
        </a:solidFill>
        <a:ln w="2540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F86D34-B871-44D2-98C2-780D9547F6F1}">
      <dsp:nvSpPr>
        <dsp:cNvPr id="0" name=""/>
        <dsp:cNvSpPr/>
      </dsp:nvSpPr>
      <dsp:spPr>
        <a:xfrm>
          <a:off x="128443" y="1440159"/>
          <a:ext cx="7252679" cy="387984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C83A37-73D2-4DB9-A133-96F67962A977}">
      <dsp:nvSpPr>
        <dsp:cNvPr id="0" name=""/>
        <dsp:cNvSpPr/>
      </dsp:nvSpPr>
      <dsp:spPr>
        <a:xfrm>
          <a:off x="3888501" y="2184910"/>
          <a:ext cx="2489279" cy="2489279"/>
        </a:xfrm>
        <a:prstGeom prst="gear9">
          <a:avLst/>
        </a:prstGeom>
        <a:gradFill rotWithShape="0">
          <a:gsLst>
            <a:gs pos="0">
              <a:srgbClr val="00B050"/>
            </a:gs>
            <a:gs pos="45000">
              <a:srgbClr val="FFFF00"/>
            </a:gs>
            <a:gs pos="70000">
              <a:srgbClr val="FF0300"/>
            </a:gs>
            <a:gs pos="100000">
              <a:srgbClr val="FF0000"/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/>
              </a:solidFill>
            </a:rPr>
            <a:t>Оценка соотношения необходимого и имеющегося капитала (уровня достаточности внутреннего капитала)</a:t>
          </a:r>
          <a:endParaRPr lang="ru-RU" sz="1400" b="1" kern="1200" dirty="0">
            <a:solidFill>
              <a:schemeClr val="tx2"/>
            </a:solidFill>
          </a:endParaRPr>
        </a:p>
      </dsp:txBody>
      <dsp:txXfrm>
        <a:off x="4388957" y="2768012"/>
        <a:ext cx="1488367" cy="1279541"/>
      </dsp:txXfrm>
    </dsp:sp>
    <dsp:sp modelId="{9F1DAD38-EEFD-4D59-9CA4-C6F0FEA9E7FE}">
      <dsp:nvSpPr>
        <dsp:cNvPr id="0" name=""/>
        <dsp:cNvSpPr/>
      </dsp:nvSpPr>
      <dsp:spPr>
        <a:xfrm>
          <a:off x="2197620" y="1440154"/>
          <a:ext cx="1810385" cy="1810385"/>
        </a:xfrm>
        <a:prstGeom prst="gear6">
          <a:avLst/>
        </a:prstGeom>
        <a:solidFill>
          <a:srgbClr val="40A32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1270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/>
            <a:t>Расчет имеющегося у банка  капитала </a:t>
          </a:r>
          <a:endParaRPr lang="ru-RU" sz="1200" b="1" kern="1200" dirty="0"/>
        </a:p>
      </dsp:txBody>
      <dsp:txXfrm>
        <a:off x="2653390" y="1898679"/>
        <a:ext cx="898845" cy="893335"/>
      </dsp:txXfrm>
    </dsp:sp>
    <dsp:sp modelId="{896A224A-014F-4373-B501-477F93BF2F78}">
      <dsp:nvSpPr>
        <dsp:cNvPr id="0" name=""/>
        <dsp:cNvSpPr/>
      </dsp:nvSpPr>
      <dsp:spPr>
        <a:xfrm rot="20700000">
          <a:off x="3413955" y="126172"/>
          <a:ext cx="2412216" cy="2216570"/>
        </a:xfrm>
        <a:prstGeom prst="gear6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/>
              </a:solidFill>
            </a:rPr>
            <a:t>Расчет необходимого капитала под каждый вид риска, агрегация в совокупный  необходимый капитал</a:t>
          </a:r>
          <a:endParaRPr lang="ru-RU" sz="1400" b="1" kern="1200" dirty="0">
            <a:solidFill>
              <a:schemeClr val="tx2"/>
            </a:solidFill>
          </a:endParaRPr>
        </a:p>
      </dsp:txBody>
      <dsp:txXfrm rot="-20700000">
        <a:off x="3954629" y="600727"/>
        <a:ext cx="1330868" cy="1267461"/>
      </dsp:txXfrm>
    </dsp:sp>
    <dsp:sp modelId="{DAF86C49-6CFC-42E0-84D6-FF1ED72DE1C3}">
      <dsp:nvSpPr>
        <dsp:cNvPr id="0" name=""/>
        <dsp:cNvSpPr/>
      </dsp:nvSpPr>
      <dsp:spPr>
        <a:xfrm>
          <a:off x="3754754" y="1550897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93562-A4D9-4FAD-95CE-CD49E04857EF}">
      <dsp:nvSpPr>
        <dsp:cNvPr id="0" name=""/>
        <dsp:cNvSpPr/>
      </dsp:nvSpPr>
      <dsp:spPr>
        <a:xfrm>
          <a:off x="2119577" y="1194542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6B1C3-DBAB-4978-880F-7F4615D43000}">
      <dsp:nvSpPr>
        <dsp:cNvPr id="0" name=""/>
        <dsp:cNvSpPr/>
      </dsp:nvSpPr>
      <dsp:spPr>
        <a:xfrm>
          <a:off x="3043894" y="-42399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54B0E-F7E8-4825-B7D1-7ECA08533DAB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6C0BE-EDBD-4F30-A52A-9C68101F6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60623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99F02-84D3-463F-90E6-E6975BCD5B25}" type="datetimeFigureOut">
              <a:rPr lang="ru-RU" smtClean="0"/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22A0C-82FB-44CA-9288-0570533818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223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22A0C-82FB-44CA-9288-057053381839}" type="slidenum">
              <a:rPr lang="ru-RU" smtClean="0"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90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22A0C-82FB-44CA-9288-057053381839}" type="slidenum">
              <a:rPr lang="ru-RU" smtClean="0"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90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22A0C-82FB-44CA-9288-057053381839}" type="slidenum">
              <a:rPr lang="ru-RU" smtClean="0"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55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22A0C-82FB-44CA-9288-057053381839}" type="slidenum">
              <a:rPr lang="ru-RU" smtClean="0"/>
              <a:t>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48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22A0C-82FB-44CA-9288-057053381839}" type="slidenum">
              <a:rPr lang="ru-RU" smtClean="0"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58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5" t="398" r="11054" b="-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5976664" cy="2088232"/>
          </a:xfrm>
        </p:spPr>
        <p:txBody>
          <a:bodyPr anchor="t">
            <a:normAutofit/>
          </a:bodyPr>
          <a:lstStyle>
            <a:lvl1pPr algn="l">
              <a:defRPr sz="4000" b="1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653136"/>
            <a:ext cx="4824536" cy="1584176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2945778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0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C00000"/>
              </a:buClr>
              <a:buSzPct val="50000"/>
              <a:buFont typeface="Wingdings" panose="05000000000000000000" pitchFamily="2" charset="2"/>
              <a:buChar char="q"/>
              <a:defRPr/>
            </a:lvl2pPr>
            <a:lvl3pPr marL="1143000" indent="-228600">
              <a:buSzPct val="66000"/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DB2D0-91C8-4C3D-83F2-BA9FEC1FC9AF}" type="datetime1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63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7"/>
          <a:stretch/>
        </p:blipFill>
        <p:spPr>
          <a:xfrm>
            <a:off x="2771801" y="0"/>
            <a:ext cx="63722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008" y="1196752"/>
            <a:ext cx="5612160" cy="1944216"/>
          </a:xfrm>
        </p:spPr>
        <p:txBody>
          <a:bodyPr anchor="t"/>
          <a:lstStyle>
            <a:lvl1pPr algn="l">
              <a:defRPr sz="4000" b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4281" y="3284984"/>
            <a:ext cx="5721895" cy="1728192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A972-5DCD-4777-871E-7224D4BFEF22}" type="datetime1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35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C00000"/>
              </a:buClr>
              <a:buSzPct val="50000"/>
              <a:buFont typeface="Wingdings" panose="05000000000000000000" pitchFamily="2" charset="2"/>
              <a:buChar char="q"/>
              <a:defRPr lang="ru-RU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defRPr lang="ru-RU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defRPr lang="ru-RU" sz="20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dirty="0" smtClean="0"/>
              <a:t>Образец текста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SzPct val="50000"/>
              <a:buFont typeface="Wingdings" panose="05000000000000000000" pitchFamily="2" charset="2"/>
              <a:buChar char="q"/>
            </a:pPr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473BF-EF6B-43DD-9FDE-DFA56C83D671}" type="datetime1">
              <a:rPr lang="ru-RU" smtClean="0"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0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66DF-BE3C-4961-827C-06ED8510F16C}" type="datetime1">
              <a:rPr lang="ru-RU" smtClean="0"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CD8-E157-4249-92B5-8EEFB2CE8742}" type="datetime1">
              <a:rPr lang="ru-RU" smtClean="0"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58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542E0-7B14-496C-ACD1-37BB9C9F7AFA}" type="datetime1">
              <a:rPr lang="ru-RU" smtClean="0"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3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AB64-01BA-4803-8307-6A59F7EC5CBB}" type="datetime1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903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0932F-6220-4E71-9D4F-EA2167761F6E}" type="datetime1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152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B75D7-2A9C-4B93-98C1-81752140F53B}" type="datetime1">
              <a:rPr lang="ru-RU" smtClean="0"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0">
                <a:solidFill>
                  <a:srgbClr val="C00000"/>
                </a:solidFill>
                <a:latin typeface="+mn-lt"/>
              </a:defRPr>
            </a:lvl1pPr>
          </a:lstStyle>
          <a:p>
            <a:fld id="{9B42CB32-C3B7-48CB-BBFE-6C087E45EB9D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56734"/>
            <a:ext cx="2202879" cy="48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568952" cy="3240360"/>
          </a:xfrm>
        </p:spPr>
        <p:txBody>
          <a:bodyPr>
            <a:normAutofit/>
          </a:bodyPr>
          <a:lstStyle/>
          <a:p>
            <a:r>
              <a:rPr lang="ru-RU" dirty="0"/>
              <a:t>«Капитальный ремонт».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Внутренние </a:t>
            </a:r>
            <a:r>
              <a:rPr lang="ru-RU" dirty="0">
                <a:solidFill>
                  <a:srgbClr val="0070C0"/>
                </a:solidFill>
              </a:rPr>
              <a:t>Процедуры Оценки Достаточности Капитала</a:t>
            </a:r>
            <a:r>
              <a:rPr lang="ru-RU" dirty="0"/>
              <a:t> для </a:t>
            </a:r>
            <a:r>
              <a:rPr lang="ru-RU" dirty="0">
                <a:solidFill>
                  <a:srgbClr val="FF0000"/>
                </a:solidFill>
              </a:rPr>
              <a:t>нефинансовых </a:t>
            </a:r>
            <a:r>
              <a:rPr lang="ru-RU" dirty="0"/>
              <a:t>рисков  финансовых организаций.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20" y="5229200"/>
            <a:ext cx="9119980" cy="1152128"/>
          </a:xfrm>
        </p:spPr>
        <p:txBody>
          <a:bodyPr>
            <a:normAutofit/>
          </a:bodyPr>
          <a:lstStyle/>
          <a:p>
            <a:r>
              <a:rPr lang="ru-RU" dirty="0" smtClean="0"/>
              <a:t>Розанова Елена</a:t>
            </a:r>
          </a:p>
          <a:p>
            <a:r>
              <a:rPr lang="ru-RU" sz="2000" dirty="0"/>
              <a:t>Международный Межбанковский Форум (ММФ-2016)</a:t>
            </a:r>
          </a:p>
        </p:txBody>
      </p:sp>
    </p:spTree>
    <p:extLst>
      <p:ext uri="{BB962C8B-B14F-4D97-AF65-F5344CB8AC3E}">
        <p14:creationId xmlns:p14="http://schemas.microsoft.com/office/powerpoint/2010/main" val="389486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780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Нефинансовые риски, признание «значимости»</a:t>
            </a:r>
            <a:br>
              <a:rPr lang="ru-RU" sz="2400" b="1" dirty="0" smtClean="0"/>
            </a:br>
            <a:r>
              <a:rPr lang="ru-RU" sz="2000" b="1" dirty="0"/>
              <a:t>	</a:t>
            </a:r>
            <a:r>
              <a:rPr lang="ru-RU" sz="2000" b="1" dirty="0" smtClean="0"/>
              <a:t>			Размер имеет значение. И вероятность – тоже.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90465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dirty="0" smtClean="0"/>
              <a:t>Отзыв лицензии-результат хакерской атаки или  вывода  денег из банка? (внешнее мошенничество или внутреннее) ?</a:t>
            </a:r>
          </a:p>
          <a:p>
            <a:pPr algn="just"/>
            <a:r>
              <a:rPr lang="ru-RU" sz="1600" dirty="0"/>
              <a:t>Несанкционированный </a:t>
            </a:r>
            <a:r>
              <a:rPr lang="ru-RU" sz="1600" dirty="0" err="1"/>
              <a:t>трейдинг</a:t>
            </a:r>
            <a:r>
              <a:rPr lang="ru-RU" sz="1600" dirty="0"/>
              <a:t> -рыночный риск или операционный</a:t>
            </a:r>
            <a:r>
              <a:rPr lang="ru-RU" sz="1600" dirty="0" smtClean="0"/>
              <a:t>?</a:t>
            </a:r>
          </a:p>
          <a:p>
            <a:pPr algn="just"/>
            <a:r>
              <a:rPr lang="ru-RU" sz="1600" dirty="0"/>
              <a:t>Отрицательная процентная маржа- объективная непредсказуемость рынка или неверный стратегический выбор или последствия </a:t>
            </a:r>
            <a:r>
              <a:rPr lang="ru-RU" sz="1600" dirty="0" err="1"/>
              <a:t>репутационного</a:t>
            </a:r>
            <a:r>
              <a:rPr lang="ru-RU" sz="1600" dirty="0"/>
              <a:t> риска всего  банковского рынка ( отдельного банка)</a:t>
            </a:r>
          </a:p>
          <a:p>
            <a:pPr algn="just"/>
            <a:r>
              <a:rPr lang="ru-RU" sz="1600" dirty="0" smtClean="0"/>
              <a:t>Невозврат кредитов – что на самом деле  кредитный, стратегический, операционный правовой или регуляторный риск?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200" dirty="0"/>
              <a:t>	</a:t>
            </a:r>
            <a:r>
              <a:rPr lang="ru-RU" sz="1600" dirty="0"/>
              <a:t>Неправильный выбор стратегии- целевого сегмента заемщиков, определение его 	параметров, проектов по изменению кредитных бизнес-процессов и их 	автоматизации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/>
              <a:t>	неправильная методология оценки </a:t>
            </a:r>
            <a:r>
              <a:rPr lang="ru-RU" sz="1600" dirty="0" smtClean="0"/>
              <a:t>кредитного риска или ошибки ее применения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 smtClean="0"/>
              <a:t>	мошенничество заемщика (фальсификация данных)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/>
              <a:t>	</a:t>
            </a:r>
            <a:r>
              <a:rPr lang="ru-RU" sz="1600" dirty="0" smtClean="0"/>
              <a:t>совместное мошенничество сотрудников и заемщиков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 smtClean="0"/>
              <a:t>	Вариативность результатов судебных разбирательств однотипных дел по 	возврату 	кредитов, новации законодательства (коллекторы,  «семейная безответственность» по кредитам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/>
              <a:t>	</a:t>
            </a:r>
            <a:r>
              <a:rPr lang="ru-RU" sz="1600" dirty="0" smtClean="0"/>
              <a:t>Изменение </a:t>
            </a:r>
            <a:r>
              <a:rPr lang="ru-RU" sz="1600" dirty="0"/>
              <a:t>регулирования в области взыскания просроченной </a:t>
            </a:r>
            <a:r>
              <a:rPr lang="ru-RU" sz="1600" dirty="0" smtClean="0"/>
              <a:t>задолженности</a:t>
            </a:r>
          </a:p>
          <a:p>
            <a:pPr lvl="1" algn="just">
              <a:buFont typeface="Arial" pitchFamily="34" charset="0"/>
              <a:buChar char="•"/>
            </a:pPr>
            <a:r>
              <a:rPr lang="ru-RU" sz="1600" dirty="0"/>
              <a:t>	</a:t>
            </a:r>
            <a:r>
              <a:rPr lang="ru-RU" sz="1600" dirty="0" smtClean="0"/>
              <a:t>Ухудшение </a:t>
            </a:r>
            <a:r>
              <a:rPr lang="ru-RU" sz="1600" dirty="0"/>
              <a:t>репутации  кредитующих </a:t>
            </a:r>
            <a:r>
              <a:rPr lang="ru-RU" sz="1600" dirty="0" smtClean="0"/>
              <a:t>организаций- «негативный отбор» заемщиков</a:t>
            </a:r>
          </a:p>
          <a:p>
            <a:pPr marL="457200" lvl="1" indent="0" algn="ctr">
              <a:buNone/>
            </a:pPr>
            <a:r>
              <a:rPr lang="ru-RU" sz="1600" b="1" dirty="0" smtClean="0"/>
              <a:t>ВСКРЫТИЕ ПОКАЖЕТ</a:t>
            </a:r>
          </a:p>
          <a:p>
            <a:pPr marL="457200" lvl="1" indent="0" algn="just">
              <a:buNone/>
            </a:pPr>
            <a:r>
              <a:rPr lang="ru-RU" sz="1600" dirty="0" smtClean="0"/>
              <a:t>Не отраженные в отчетности некачественные активы  убытки не отраженные в отчетности средства на депозитных счетах клиентов</a:t>
            </a:r>
          </a:p>
          <a:p>
            <a:pPr marL="457200" lvl="1" indent="0" algn="just">
              <a:buNone/>
            </a:pPr>
            <a:r>
              <a:rPr lang="ru-RU" sz="1600" dirty="0" smtClean="0"/>
              <a:t>«крашенное» золото и  нарисованные  платежки и деньги в кассе  Дружественные сделки  на рынке для украшения баланса некорректно оцененные залоги</a:t>
            </a:r>
          </a:p>
          <a:p>
            <a:pPr marL="457200" lvl="1" indent="0" algn="just">
              <a:buNone/>
            </a:pPr>
            <a:endParaRPr lang="ru-RU" sz="1200" dirty="0"/>
          </a:p>
          <a:p>
            <a:pPr marL="457200" lvl="1" indent="0" algn="just">
              <a:buNone/>
            </a:pPr>
            <a:endParaRPr lang="ru-RU" sz="12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just"/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just"/>
            <a:fld id="{69FD9F04-9C2B-4347-857D-E0B39B15EC07}" type="slidenum">
              <a:rPr lang="ru-RU" smtClean="0"/>
              <a:pPr algn="just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28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823"/>
            <a:ext cx="91440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Нефинансовые риски, признание «значимости» </a:t>
            </a:r>
            <a:r>
              <a:rPr lang="ru-RU" sz="2000" b="1" dirty="0" smtClean="0"/>
              <a:t>- ИТ-безопасность</a:t>
            </a:r>
            <a:br>
              <a:rPr lang="ru-RU" sz="2000" b="1" dirty="0" smtClean="0"/>
            </a:br>
            <a:r>
              <a:rPr lang="ru-RU" sz="2000" dirty="0"/>
              <a:t>	</a:t>
            </a:r>
            <a:r>
              <a:rPr lang="ru-RU" sz="2000" dirty="0" smtClean="0"/>
              <a:t>					</a:t>
            </a:r>
            <a:r>
              <a:rPr lang="ru-RU" sz="1800" dirty="0" smtClean="0"/>
              <a:t>эпизод 1 «</a:t>
            </a:r>
            <a:r>
              <a:rPr lang="ru-RU" sz="1800" dirty="0"/>
              <a:t>С</a:t>
            </a:r>
            <a:r>
              <a:rPr lang="ru-RU" sz="1800" dirty="0" smtClean="0"/>
              <a:t>крытая угроза»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47941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/>
              <a:t>ОБЗОР О НЕСАНКЦИОНИРОВАННЫХ ПЕРЕВОДАХ ДЕНЕЖНЫХ </a:t>
            </a:r>
            <a:r>
              <a:rPr lang="ru-RU" sz="1400" b="1" dirty="0" smtClean="0"/>
              <a:t>СРЕДСТВ 2015, Банк России:</a:t>
            </a:r>
            <a:endParaRPr lang="ru-RU" sz="1400" dirty="0" smtClean="0"/>
          </a:p>
          <a:p>
            <a:r>
              <a:rPr lang="ru-RU" sz="1400" dirty="0" smtClean="0"/>
              <a:t>Активизация атак на кредитные организации в 2015. Инциденты</a:t>
            </a:r>
            <a:r>
              <a:rPr lang="ru-RU" sz="1400" dirty="0"/>
              <a:t>, связанные с целевыми атаками на операционную инфраструктуру кредитных организаций и платежных </a:t>
            </a:r>
            <a:r>
              <a:rPr lang="ru-RU" sz="1400" dirty="0" smtClean="0"/>
              <a:t>систем-потери</a:t>
            </a:r>
            <a:r>
              <a:rPr lang="en-US" sz="1400" dirty="0" smtClean="0"/>
              <a:t>&gt;</a:t>
            </a:r>
            <a:r>
              <a:rPr lang="ru-RU" sz="1400" dirty="0" smtClean="0"/>
              <a:t>900 </a:t>
            </a:r>
            <a:r>
              <a:rPr lang="ru-RU" sz="1400" dirty="0"/>
              <a:t>млн руб. </a:t>
            </a:r>
            <a:endParaRPr lang="ru-RU" sz="1400" dirty="0" smtClean="0"/>
          </a:p>
          <a:p>
            <a:r>
              <a:rPr lang="ru-RU" sz="1400" dirty="0" smtClean="0"/>
              <a:t>Платежные карты:</a:t>
            </a:r>
            <a:r>
              <a:rPr lang="ru-RU" sz="1400" dirty="0"/>
              <a:t> в 2015 году составил более 1,14 млрд руб., что ниже </a:t>
            </a:r>
            <a:r>
              <a:rPr lang="ru-RU" sz="1400" dirty="0" smtClean="0"/>
              <a:t> </a:t>
            </a:r>
            <a:r>
              <a:rPr lang="ru-RU" sz="1400" dirty="0"/>
              <a:t>2014 </a:t>
            </a:r>
            <a:r>
              <a:rPr lang="ru-RU" sz="1400" dirty="0" smtClean="0"/>
              <a:t>года </a:t>
            </a:r>
            <a:r>
              <a:rPr lang="ru-RU" sz="1400" dirty="0"/>
              <a:t>на 27</a:t>
            </a:r>
            <a:r>
              <a:rPr lang="ru-RU" sz="1400" dirty="0" smtClean="0"/>
              <a:t>%., доля в общем объеме операций с картами</a:t>
            </a:r>
            <a:r>
              <a:rPr lang="ru-RU" sz="1400" dirty="0"/>
              <a:t> в IV квартале 2014 года 0,0033%, и к концу 2015 года снизилась до 0,0021</a:t>
            </a:r>
            <a:r>
              <a:rPr lang="ru-RU" sz="1400" dirty="0" smtClean="0"/>
              <a:t>%</a:t>
            </a:r>
          </a:p>
          <a:p>
            <a:r>
              <a:rPr lang="ru-RU" sz="1400" dirty="0"/>
              <a:t>В 2015 году в Банк России было сообщено о 32,5 тыс. попыток осуществления несанкционированных операций посредством систем ДБО на общую сумму 5,13 млрд руб. Из них на долю остановленных полностью или частично операций </a:t>
            </a:r>
            <a:r>
              <a:rPr lang="en-US" sz="1400" dirty="0"/>
              <a:t>&gt;</a:t>
            </a:r>
            <a:r>
              <a:rPr lang="ru-RU" sz="1400" dirty="0" smtClean="0"/>
              <a:t>48</a:t>
            </a:r>
            <a:r>
              <a:rPr lang="ru-RU" sz="1400" dirty="0"/>
              <a:t>% от общего объема денежных средств. Н</a:t>
            </a:r>
            <a:r>
              <a:rPr lang="ru-RU" sz="1400" dirty="0" smtClean="0"/>
              <a:t>а </a:t>
            </a:r>
            <a:r>
              <a:rPr lang="ru-RU" sz="1400" dirty="0"/>
              <a:t>долю операций со счетов юридических лиц приходится менее 5 % количества и 74 % объема</a:t>
            </a:r>
            <a:r>
              <a:rPr lang="ru-RU" sz="1400" dirty="0" smtClean="0"/>
              <a:t>. </a:t>
            </a:r>
          </a:p>
          <a:p>
            <a:pPr marL="0" indent="0">
              <a:buNone/>
            </a:pPr>
            <a:r>
              <a:rPr lang="ru-RU" sz="1400" b="1" dirty="0" smtClean="0"/>
              <a:t>Динамика </a:t>
            </a:r>
            <a:r>
              <a:rPr lang="ru-RU" sz="1400" b="1" dirty="0"/>
              <a:t>количества и объема </a:t>
            </a:r>
            <a:r>
              <a:rPr lang="ru-RU" sz="1400" b="1" dirty="0" smtClean="0"/>
              <a:t>несанкционированных</a:t>
            </a:r>
          </a:p>
          <a:p>
            <a:pPr marL="0" indent="0">
              <a:buNone/>
            </a:pPr>
            <a:r>
              <a:rPr lang="ru-RU" sz="1400" b="1" dirty="0" smtClean="0"/>
              <a:t> </a:t>
            </a:r>
            <a:r>
              <a:rPr lang="ru-RU" sz="1400" b="1" dirty="0"/>
              <a:t>операций, </a:t>
            </a:r>
            <a:r>
              <a:rPr lang="ru-RU" sz="1400" b="1" dirty="0" smtClean="0"/>
              <a:t>совершенных </a:t>
            </a:r>
            <a:r>
              <a:rPr lang="ru-RU" sz="1400" b="1" dirty="0"/>
              <a:t>с использованием систем </a:t>
            </a:r>
            <a:r>
              <a:rPr lang="ru-RU" sz="1400" b="1" dirty="0" smtClean="0"/>
              <a:t>ДБО</a:t>
            </a:r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/>
          </a:p>
          <a:p>
            <a:pPr marL="0" indent="0">
              <a:buNone/>
            </a:pPr>
            <a:endParaRPr lang="ru-RU" sz="1400" b="1" dirty="0" smtClean="0"/>
          </a:p>
          <a:p>
            <a:pPr marL="0" indent="0">
              <a:buNone/>
            </a:pPr>
            <a:endParaRPr lang="ru-RU" sz="1400" b="1" dirty="0" smtClean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11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42" y="3220230"/>
            <a:ext cx="41529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02128"/>
            <a:ext cx="3816424" cy="4208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8104" y="263691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 использованием платежных карт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5977" y="2392465"/>
            <a:ext cx="9144000" cy="258532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Значительная часть инцидентов-скорее всего скрыта и не попала в отчет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Законодательство , правоприменительная практика  - оказывают сильное влияние на размер потерь от ОР –банки защищены от  клиента, но несут </a:t>
            </a:r>
            <a:r>
              <a:rPr lang="ru-RU" dirty="0" err="1" smtClean="0">
                <a:solidFill>
                  <a:srgbClr val="C00000"/>
                </a:solidFill>
              </a:rPr>
              <a:t>репутационные</a:t>
            </a:r>
            <a:r>
              <a:rPr lang="ru-RU" dirty="0" smtClean="0">
                <a:solidFill>
                  <a:srgbClr val="C00000"/>
                </a:solidFill>
              </a:rPr>
              <a:t> риски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В результате сокращений  персонала растет вероятность применения знаний и навыков  уволенных высококвалифицированных сотрудников против банков и их клиентов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C00000"/>
                </a:solidFill>
              </a:rPr>
              <a:t>Отчет не включает событий, связанных с другими типами инцидентов ИТ-безопасности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Розанова Елена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1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Нефинансовые риски, признание «значимости» </a:t>
            </a:r>
            <a:r>
              <a:rPr lang="en-US" sz="1800" b="1" dirty="0" smtClean="0"/>
              <a:t>EBA </a:t>
            </a:r>
            <a:r>
              <a:rPr lang="en-US" sz="1800" b="1" dirty="0"/>
              <a:t>Risk Dashboard - data as of Q4 2015 </a:t>
            </a:r>
            <a:br>
              <a:rPr lang="en-US" sz="1800" b="1" dirty="0"/>
            </a:b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7" y="548680"/>
            <a:ext cx="854392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Фигура, имеющая форму буквы L 2"/>
          <p:cNvSpPr/>
          <p:nvPr/>
        </p:nvSpPr>
        <p:spPr>
          <a:xfrm rot="18659281">
            <a:off x="8676456" y="5085184"/>
            <a:ext cx="288032" cy="288032"/>
          </a:xfrm>
          <a:prstGeom prst="corner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 rot="19050629">
            <a:off x="8628122" y="3845757"/>
            <a:ext cx="288032" cy="288032"/>
          </a:xfrm>
          <a:prstGeom prst="corner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9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13</a:t>
            </a:fld>
            <a:endParaRPr lang="ru-RU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34" y="428442"/>
            <a:ext cx="8298614" cy="329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764704"/>
            <a:ext cx="348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Annualreport</a:t>
            </a:r>
            <a:r>
              <a:rPr lang="ru-RU" dirty="0" smtClean="0"/>
              <a:t> </a:t>
            </a:r>
            <a:r>
              <a:rPr lang="en-US" dirty="0" err="1" smtClean="0"/>
              <a:t>Deutschebank</a:t>
            </a:r>
            <a:r>
              <a:rPr lang="ru-RU" dirty="0" smtClean="0"/>
              <a:t> (</a:t>
            </a:r>
            <a:r>
              <a:rPr lang="en-US" dirty="0" smtClean="0"/>
              <a:t>2015</a:t>
            </a:r>
            <a:r>
              <a:rPr lang="ru-RU" dirty="0"/>
              <a:t>)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647311"/>
              </p:ext>
            </p:extLst>
          </p:nvPr>
        </p:nvGraphicFramePr>
        <p:xfrm>
          <a:off x="305834" y="4365104"/>
          <a:ext cx="8229600" cy="1906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1742"/>
                <a:gridCol w="1012874"/>
                <a:gridCol w="1197918"/>
                <a:gridCol w="5337066"/>
              </a:tblGrid>
              <a:tr h="14608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</a:rPr>
                        <a:t>дата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Банк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сумма убытков от риска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Комментарий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</a:tr>
              <a:tr h="146088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</a:rPr>
                        <a:t> 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 anchor="b"/>
                </a:tc>
              </a:tr>
              <a:tr h="438263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апр.16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 dirty="0">
                          <a:effectLst/>
                        </a:rPr>
                        <a:t>Goldman Sachs</a:t>
                      </a:r>
                      <a:endParaRPr lang="en-US" sz="800" b="1" i="0" u="none" strike="noStrike" dirty="0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$5,1 млрд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($2,385 млрд административного штрафа,$1,8 млрд покупателям домов, $875 млн за урегулирование претензий прокуроров) в рамках урегулирования дела о продаже ипотечных бумаг перед кризисом 2008 года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292175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фев.16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JPMorgan</a:t>
                      </a:r>
                      <a:endParaRPr lang="en-US" sz="900" b="1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$2,6 млрд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в рамках урегулирования дела о продаже ипотечных бумаг перед кризисом 2008 года (почти половина прибыли 2014)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14608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фев.15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Morgan Stanley</a:t>
                      </a:r>
                      <a:endParaRPr lang="en-US" sz="900" b="1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$2,6 млрд </a:t>
                      </a:r>
                      <a:endParaRPr lang="ru-RU" sz="900" b="0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в рамках урегулирования дела о продаже ипотечных бумаг перед кризисом 2008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14608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июл.14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Citigroup — </a:t>
                      </a:r>
                      <a:endParaRPr lang="en-US" sz="900" b="1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$7 млрд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в рамках урегулирования дела о продаже ипотечных бумаг перед кризисом 2008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14608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авг.14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u="none" strike="noStrike">
                          <a:effectLst/>
                        </a:rPr>
                        <a:t>Bank of America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 $16,7 млрд</a:t>
                      </a:r>
                      <a:endParaRPr lang="ru-RU" sz="900" b="0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в рамках урегулирования дела о продаже ипотечных бумаг перед кризисом 2008 года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146088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ноя.13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JPMorgan</a:t>
                      </a:r>
                      <a:endParaRPr lang="en-US" sz="900" b="1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$13 млрд.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 штраф  за продажу недоброкачественных ипотечных ценных бумаг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  <a:tr h="299480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</a:rPr>
                        <a:t>ноя.15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Barclays</a:t>
                      </a:r>
                      <a:endParaRPr lang="en-US" sz="900" b="1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$ 109 млн</a:t>
                      </a:r>
                      <a:endParaRPr lang="ru-RU" sz="900" b="0" i="0" u="none" strike="noStrike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7304" marR="7304" marT="730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 dirty="0">
                          <a:effectLst/>
                        </a:rPr>
                        <a:t>недостаточная проверка клиентов с высоким риском,  сумма сделки  $2,9 млрд, доход от нее $79 млн период -в 2011–2012 годах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04" marR="7304" marT="7304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504" y="3573016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Примеры ущербов от реализации событий операционных, правовых, регуляторных рисков в крупнейших западных банках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13823"/>
            <a:ext cx="91440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Нефинансовые риски, признание «значимости»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/>
              <a:t>	</a:t>
            </a:r>
            <a:r>
              <a:rPr lang="ru-RU" sz="2000" dirty="0" smtClean="0"/>
              <a:t>					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3912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49006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Отчет о достаточности и размере капиталов. Пример крупного банка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14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897032" cy="565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04664"/>
            <a:ext cx="348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Annualreport</a:t>
            </a:r>
            <a:r>
              <a:rPr lang="ru-RU" dirty="0" smtClean="0"/>
              <a:t> </a:t>
            </a:r>
            <a:r>
              <a:rPr lang="en-US" dirty="0" err="1" smtClean="0"/>
              <a:t>Deutschebank</a:t>
            </a:r>
            <a:r>
              <a:rPr lang="ru-RU" dirty="0" smtClean="0"/>
              <a:t> (</a:t>
            </a:r>
            <a:r>
              <a:rPr lang="en-US" dirty="0" smtClean="0"/>
              <a:t>2015</a:t>
            </a:r>
            <a:r>
              <a:rPr lang="ru-RU" dirty="0"/>
              <a:t>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797152"/>
            <a:ext cx="453650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5031730"/>
            <a:ext cx="4536504" cy="21602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33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309413"/>
              </p:ext>
            </p:extLst>
          </p:nvPr>
        </p:nvGraphicFramePr>
        <p:xfrm>
          <a:off x="1" y="476672"/>
          <a:ext cx="908929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15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2785115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Склонность (аппетит) к риску</a:t>
            </a:r>
            <a:endParaRPr lang="ru-RU" sz="1600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7347830" y="900222"/>
            <a:ext cx="1796170" cy="1224136"/>
          </a:xfrm>
          <a:prstGeom prst="wedgeEllipseCallout">
            <a:avLst>
              <a:gd name="adj1" fmla="val -57453"/>
              <a:gd name="adj2" fmla="val -7250"/>
            </a:avLst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1. Значимость риска:</a:t>
            </a:r>
          </a:p>
          <a:p>
            <a:pPr marL="285750" indent="-285750" algn="ctr">
              <a:buFont typeface="Wingdings" pitchFamily="2" charset="2"/>
              <a:buChar char="§"/>
            </a:pPr>
            <a:r>
              <a:rPr lang="ru-RU" sz="1200" dirty="0" smtClean="0"/>
              <a:t>Уровень</a:t>
            </a:r>
          </a:p>
          <a:p>
            <a:pPr marL="285750" indent="-285750" algn="ctr">
              <a:buFont typeface="Wingdings" pitchFamily="2" charset="2"/>
              <a:buChar char="§"/>
            </a:pPr>
            <a:r>
              <a:rPr lang="ru-RU" sz="1200" dirty="0" smtClean="0"/>
              <a:t>Сложность</a:t>
            </a:r>
          </a:p>
          <a:p>
            <a:pPr marL="285750" indent="-285750" algn="ctr">
              <a:buFont typeface="Wingdings" pitchFamily="2" charset="2"/>
              <a:buChar char="§"/>
            </a:pPr>
            <a:r>
              <a:rPr lang="ru-RU" sz="1200" dirty="0" smtClean="0"/>
              <a:t>Объем</a:t>
            </a:r>
          </a:p>
          <a:p>
            <a:pPr marL="285750" indent="-285750" algn="ctr">
              <a:buFont typeface="Wingdings" pitchFamily="2" charset="2"/>
              <a:buChar char="§"/>
            </a:pPr>
            <a:r>
              <a:rPr lang="ru-RU" sz="1200" dirty="0"/>
              <a:t>Н</a:t>
            </a:r>
            <a:r>
              <a:rPr lang="ru-RU" sz="1200" dirty="0" smtClean="0"/>
              <a:t>овизна</a:t>
            </a:r>
            <a:endParaRPr lang="ru-RU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28450" y="3284984"/>
            <a:ext cx="89644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/>
              <a:t>Упрощенный метод в </a:t>
            </a:r>
            <a:r>
              <a:rPr lang="en-US" sz="1400" b="1" u="sng" dirty="0" smtClean="0"/>
              <a:t>3</a:t>
            </a:r>
            <a:r>
              <a:rPr lang="ru-RU" sz="1400" b="1" u="sng" dirty="0" smtClean="0"/>
              <a:t>6</a:t>
            </a:r>
            <a:r>
              <a:rPr lang="en-US" sz="1400" b="1" u="sng" dirty="0" smtClean="0"/>
              <a:t>24 -</a:t>
            </a:r>
            <a:r>
              <a:rPr lang="ru-RU" sz="1400" b="1" u="sng" dirty="0" smtClean="0"/>
              <a:t>У (банки  с нетто-активами </a:t>
            </a:r>
            <a:r>
              <a:rPr lang="en-US" sz="1400" b="1" u="sng" dirty="0" smtClean="0"/>
              <a:t>&lt;500 </a:t>
            </a:r>
            <a:r>
              <a:rPr lang="ru-RU" sz="1400" b="1" u="sng" dirty="0" smtClean="0"/>
              <a:t>млрд):</a:t>
            </a:r>
          </a:p>
          <a:p>
            <a:r>
              <a:rPr lang="en-US" sz="1400" dirty="0" smtClean="0"/>
              <a:t>C</a:t>
            </a:r>
            <a:r>
              <a:rPr lang="ru-RU" sz="1400" dirty="0" err="1" smtClean="0"/>
              <a:t>овокупный</a:t>
            </a:r>
            <a:r>
              <a:rPr lang="ru-RU" sz="1400" dirty="0" smtClean="0"/>
              <a:t> </a:t>
            </a:r>
            <a:r>
              <a:rPr lang="ru-RU" sz="1400" dirty="0"/>
              <a:t>объем необходимого </a:t>
            </a:r>
            <a:r>
              <a:rPr lang="ru-RU" sz="1400" dirty="0" smtClean="0"/>
              <a:t>капитала = </a:t>
            </a:r>
            <a:r>
              <a:rPr lang="en-US" sz="1400" dirty="0" smtClean="0"/>
              <a:t>(</a:t>
            </a:r>
            <a:r>
              <a:rPr lang="ru-RU" sz="1400" dirty="0" smtClean="0"/>
              <a:t>кредитный+ </a:t>
            </a:r>
            <a:r>
              <a:rPr lang="ru-RU" sz="1400" dirty="0" err="1" smtClean="0"/>
              <a:t>рыночный+операционный</a:t>
            </a:r>
            <a:r>
              <a:rPr lang="ru-RU" sz="1400" dirty="0" smtClean="0"/>
              <a:t> риск)х плановый </a:t>
            </a:r>
            <a:r>
              <a:rPr lang="ru-RU" sz="1400" dirty="0"/>
              <a:t>(целевой) уровень достаточности </a:t>
            </a:r>
            <a:r>
              <a:rPr lang="ru-RU" sz="1400" dirty="0" smtClean="0"/>
              <a:t>капитала+?????? (недоучтенные факторы ОР, КР,РР,)+???иные виды значимых рисков (количественно оцениваемые)+??? </a:t>
            </a:r>
            <a:r>
              <a:rPr lang="ru-RU" sz="1400" dirty="0" smtClean="0">
                <a:solidFill>
                  <a:srgbClr val="FF0000"/>
                </a:solidFill>
              </a:rPr>
              <a:t>Резервы капитала на качественно оцениваемые значимые риски</a:t>
            </a:r>
            <a:r>
              <a:rPr lang="ru-RU" sz="1400" dirty="0" smtClean="0"/>
              <a:t> +прочие резервы капитала </a:t>
            </a:r>
            <a:endParaRPr lang="en-US" sz="1400" dirty="0"/>
          </a:p>
          <a:p>
            <a:endParaRPr lang="ru-RU" sz="1400" dirty="0" smtClean="0"/>
          </a:p>
          <a:p>
            <a:r>
              <a:rPr lang="ru-RU" sz="1600" dirty="0"/>
              <a:t>Для учета </a:t>
            </a:r>
            <a:r>
              <a:rPr lang="ru-RU" sz="1600" b="1" dirty="0"/>
              <a:t>иных видов значимых </a:t>
            </a:r>
            <a:r>
              <a:rPr lang="ru-RU" sz="1600" b="1" dirty="0" smtClean="0"/>
              <a:t>рисков</a:t>
            </a:r>
            <a:r>
              <a:rPr lang="ru-RU" sz="1600" dirty="0"/>
              <a:t>, в отношении которых Банком России </a:t>
            </a:r>
            <a:r>
              <a:rPr lang="ru-RU" sz="1600" b="1" dirty="0"/>
              <a:t>не установлена методика оценки</a:t>
            </a:r>
            <a:r>
              <a:rPr lang="ru-RU" sz="1600" dirty="0"/>
              <a:t>, а также факторов кредитного, рыночного и </a:t>
            </a:r>
            <a:r>
              <a:rPr lang="ru-RU" sz="1600" b="1" dirty="0"/>
              <a:t>операционного </a:t>
            </a:r>
            <a:r>
              <a:rPr lang="ru-RU" sz="1600" dirty="0"/>
              <a:t>рисков, полностью не учитываемых в рамках методологии Банка России, используемой для определения требований к капиталу, </a:t>
            </a:r>
            <a:r>
              <a:rPr lang="ru-RU" sz="1600" dirty="0" smtClean="0"/>
              <a:t>кредитная </a:t>
            </a:r>
            <a:r>
              <a:rPr lang="ru-RU" sz="1600" dirty="0"/>
              <a:t>организация (головная кредитная организация банковской группы) определяет собственную методику учета данных рисков (факторов рисков) при оценке достаточности </a:t>
            </a:r>
            <a:r>
              <a:rPr lang="ru-RU" sz="1600" dirty="0" smtClean="0"/>
              <a:t>капитала</a:t>
            </a:r>
          </a:p>
          <a:p>
            <a:r>
              <a:rPr lang="ru-RU" sz="1600" dirty="0" smtClean="0"/>
              <a:t>	-как обосновать методику определения их величины?</a:t>
            </a:r>
          </a:p>
          <a:p>
            <a:r>
              <a:rPr lang="ru-RU" sz="1600" dirty="0" smtClean="0"/>
              <a:t>	-как сбалансировать  имеющийся капитал и необходимый?</a:t>
            </a:r>
            <a:endParaRPr lang="ru-RU" sz="16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Внутренний </a:t>
            </a:r>
            <a:r>
              <a:rPr lang="ru-RU" sz="2400" b="1" dirty="0">
                <a:solidFill>
                  <a:srgbClr val="C00000"/>
                </a:solidFill>
              </a:rPr>
              <a:t>капитал </a:t>
            </a:r>
            <a:r>
              <a:rPr lang="ru-RU" sz="2400" b="1" dirty="0" smtClean="0">
                <a:solidFill>
                  <a:srgbClr val="C00000"/>
                </a:solidFill>
              </a:rPr>
              <a:t>банка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РАСЧЕТ, общий принцип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статус: «все сложно»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5593" y="1972147"/>
            <a:ext cx="6831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Достаточность внутреннего капитала (внутренний норматив банка)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64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Двойная стрелка влево/вправо 12"/>
          <p:cNvSpPr/>
          <p:nvPr/>
        </p:nvSpPr>
        <p:spPr>
          <a:xfrm rot="2836123">
            <a:off x="2353877" y="2874567"/>
            <a:ext cx="3024336" cy="504056"/>
          </a:xfrm>
          <a:prstGeom prst="leftRightArrow">
            <a:avLst>
              <a:gd name="adj1" fmla="val 35404"/>
              <a:gd name="adj2" fmla="val 67393"/>
            </a:avLst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304690"/>
              </p:ext>
            </p:extLst>
          </p:nvPr>
        </p:nvGraphicFramePr>
        <p:xfrm>
          <a:off x="457200" y="18448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16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839211" y="1052736"/>
            <a:ext cx="33047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chemeClr val="tx2"/>
                </a:solidFill>
              </a:rPr>
              <a:t>е</a:t>
            </a:r>
            <a:r>
              <a:rPr lang="ru-RU" sz="1600" dirty="0" smtClean="0">
                <a:solidFill>
                  <a:schemeClr val="tx2"/>
                </a:solidFill>
              </a:rPr>
              <a:t>сли</a:t>
            </a:r>
            <a:r>
              <a:rPr lang="ru-RU" sz="1600" dirty="0" smtClean="0"/>
              <a:t> </a:t>
            </a:r>
            <a:r>
              <a:rPr lang="ru-RU" sz="1600" dirty="0"/>
              <a:t>мы можем  рассчитать  капитал под каждый значимый количественно оцениваемый риск, </a:t>
            </a:r>
            <a:r>
              <a:rPr lang="ru-RU" sz="1600" dirty="0">
                <a:solidFill>
                  <a:schemeClr val="tx2"/>
                </a:solidFill>
              </a:rPr>
              <a:t>если </a:t>
            </a:r>
            <a:r>
              <a:rPr lang="ru-RU" sz="1600" dirty="0"/>
              <a:t> мы количественно оцениваем </a:t>
            </a:r>
            <a:r>
              <a:rPr lang="ru-RU" sz="1600" dirty="0" err="1"/>
              <a:t>бОльшую</a:t>
            </a:r>
            <a:r>
              <a:rPr lang="ru-RU" sz="1600" dirty="0"/>
              <a:t> часть значимых рисков, </a:t>
            </a:r>
            <a:r>
              <a:rPr lang="ru-RU" sz="1600" dirty="0" smtClean="0">
                <a:solidFill>
                  <a:schemeClr val="tx2"/>
                </a:solidFill>
              </a:rPr>
              <a:t>если</a:t>
            </a:r>
            <a:r>
              <a:rPr lang="ru-RU" sz="1600" dirty="0" smtClean="0"/>
              <a:t> можем </a:t>
            </a:r>
            <a:r>
              <a:rPr lang="ru-RU" sz="1600" dirty="0"/>
              <a:t>мотивировать  размер  «резервов»  капитала под  качественно оцениваемые </a:t>
            </a:r>
            <a:r>
              <a:rPr lang="ru-RU" sz="1600" dirty="0" smtClean="0"/>
              <a:t>риски - </a:t>
            </a:r>
            <a:r>
              <a:rPr lang="ru-RU" sz="1600" b="1" dirty="0"/>
              <a:t>все </a:t>
            </a:r>
            <a:r>
              <a:rPr lang="ru-RU" sz="1600" b="1" dirty="0" smtClean="0"/>
              <a:t>просто…</a:t>
            </a:r>
            <a:endParaRPr lang="ru-RU" sz="1600" b="1" dirty="0"/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4564598"/>
            <a:ext cx="20162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имеющемся капитале больше стабильных по размеру элементов, но некоторые -корректируются (прибыль – зависит от бизнеса)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3861048"/>
            <a:ext cx="2771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СУР должна быть тесно связана со стратегическим, бизнес-планированием и бюджетированием через «аппетит к риску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Желания </a:t>
            </a:r>
            <a:r>
              <a:rPr lang="ru-RU" sz="1600" dirty="0"/>
              <a:t>(развитие бизнеса) </a:t>
            </a:r>
            <a:r>
              <a:rPr lang="ru-RU" sz="1600" dirty="0" smtClean="0"/>
              <a:t>должны </a:t>
            </a:r>
            <a:r>
              <a:rPr lang="ru-RU" sz="1600" dirty="0"/>
              <a:t>совпасть  с возможностями  (по имеющемуся капиталу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5" y="1437456"/>
            <a:ext cx="31866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Документируются </a:t>
            </a:r>
            <a:r>
              <a:rPr lang="ru-RU" b="1" dirty="0"/>
              <a:t>и исполняются </a:t>
            </a:r>
          </a:p>
          <a:p>
            <a:endParaRPr lang="ru-RU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Методологии: определения значимых рисков, их оценки, расчета капитала под значимые риски, совокупного необходимого  и имеющегося капиталов, склонности к риску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/>
              <a:t>П</a:t>
            </a:r>
            <a:r>
              <a:rPr lang="ru-RU" sz="1400" dirty="0" smtClean="0"/>
              <a:t>роцессы и процедуры анализа, управления рисками и капиталом, </a:t>
            </a:r>
            <a:r>
              <a:rPr lang="ru-RU" sz="1400" dirty="0" err="1" smtClean="0"/>
              <a:t>лимитирования</a:t>
            </a:r>
            <a:r>
              <a:rPr lang="ru-RU" sz="1400" dirty="0" smtClean="0"/>
              <a:t>, предоставления внутренней отчетности по значимым рискам, капиталам, ВПОДК,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dirty="0" smtClean="0"/>
              <a:t>распределения функций и полномочий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600" b="1" dirty="0" smtClean="0"/>
              <a:t>СУРК-контролируется</a:t>
            </a:r>
            <a:endParaRPr lang="ru-RU" sz="1600" b="1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Внутренний </a:t>
            </a:r>
            <a:r>
              <a:rPr lang="ru-RU" sz="2000" b="1" dirty="0">
                <a:solidFill>
                  <a:srgbClr val="C00000"/>
                </a:solidFill>
              </a:rPr>
              <a:t>капитал </a:t>
            </a:r>
            <a:r>
              <a:rPr lang="ru-RU" sz="2000" b="1" dirty="0" smtClean="0">
                <a:solidFill>
                  <a:srgbClr val="C00000"/>
                </a:solidFill>
              </a:rPr>
              <a:t>банка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- РАСЧЕТ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статус: «все сложно»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59" y="637051"/>
            <a:ext cx="3427451" cy="1323439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/>
              <a:t>Плановая(целевая)  </a:t>
            </a:r>
            <a:r>
              <a:rPr lang="ru-RU" sz="1600" b="1" dirty="0" smtClean="0"/>
              <a:t>структура </a:t>
            </a:r>
            <a:r>
              <a:rPr lang="ru-RU" sz="1600" b="1" dirty="0"/>
              <a:t>рисков и лимитов,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/>
              <a:t>С</a:t>
            </a:r>
            <a:r>
              <a:rPr lang="ru-RU" sz="1600" b="1" dirty="0" smtClean="0"/>
              <a:t>тратегическое </a:t>
            </a:r>
            <a:r>
              <a:rPr lang="ru-RU" sz="1600" b="1" dirty="0"/>
              <a:t>планирование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/>
              <a:t>Оплата труда (154-И)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/>
              <a:t>2005-У</a:t>
            </a: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23721" cy="6526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84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z="1400" smtClean="0"/>
              <a:t>17</a:t>
            </a:fld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80728"/>
            <a:ext cx="59766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r>
              <a:rPr lang="ru-RU" sz="1600" b="1" dirty="0" smtClean="0"/>
              <a:t>Имеющийся  внутренний капитал=</a:t>
            </a:r>
          </a:p>
          <a:p>
            <a:pPr lvl="0" algn="ctr"/>
            <a:r>
              <a:rPr lang="ru-RU" sz="1600" b="1" dirty="0"/>
              <a:t>Регулятивный капитал (источники по 395-П</a:t>
            </a:r>
            <a:r>
              <a:rPr lang="ru-RU" sz="1600" b="1" dirty="0" smtClean="0"/>
              <a:t>)+/-корректировки</a:t>
            </a:r>
            <a:endParaRPr lang="ru-RU" sz="1600" b="1" dirty="0"/>
          </a:p>
          <a:p>
            <a:pPr algn="ctr"/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002" y="1988355"/>
            <a:ext cx="5398132" cy="46995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/>
              <a:t>2. Знаменатель Н1  * </a:t>
            </a:r>
            <a:r>
              <a:rPr lang="en-US" sz="1400" b="1" dirty="0" smtClean="0"/>
              <a:t>K</a:t>
            </a:r>
            <a:r>
              <a:rPr lang="ru-RU" sz="1400" b="1" dirty="0" smtClean="0"/>
              <a:t>плановой достаточности внутреннего капитала</a:t>
            </a:r>
            <a:endParaRPr lang="ru-RU" sz="1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2012" y="3001589"/>
            <a:ext cx="4726401" cy="46805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b="1" dirty="0" smtClean="0"/>
          </a:p>
          <a:p>
            <a:pPr algn="ctr"/>
            <a:r>
              <a:rPr lang="ru-RU" sz="1400" b="1" dirty="0" smtClean="0"/>
              <a:t>3. Надбавки, которые  можно рассчитать (стресс-тестирование, некоторые значимые риски-процентный и </a:t>
            </a:r>
            <a:r>
              <a:rPr lang="ru-RU" sz="1400" b="1" dirty="0" err="1" smtClean="0"/>
              <a:t>др</a:t>
            </a:r>
            <a:r>
              <a:rPr lang="ru-RU" sz="1400" b="1" dirty="0" smtClean="0"/>
              <a:t>…)</a:t>
            </a:r>
            <a:endParaRPr lang="ru-RU" sz="1400" b="1" dirty="0"/>
          </a:p>
        </p:txBody>
      </p:sp>
      <p:sp>
        <p:nvSpPr>
          <p:cNvPr id="9" name="Минус 8"/>
          <p:cNvSpPr/>
          <p:nvPr/>
        </p:nvSpPr>
        <p:spPr>
          <a:xfrm>
            <a:off x="120" y="2060848"/>
            <a:ext cx="531892" cy="271016"/>
          </a:xfrm>
          <a:prstGeom prst="mathMin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6900193" y="1970436"/>
            <a:ext cx="995247" cy="776458"/>
          </a:xfrm>
          <a:prstGeom prst="flowChartDecision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&lt;=0</a:t>
            </a:r>
            <a:endParaRPr lang="ru-RU" sz="16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5674" y="4053351"/>
            <a:ext cx="4222350" cy="432048"/>
          </a:xfrm>
          <a:prstGeom prst="round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4. «буфер» капитала на </a:t>
            </a:r>
            <a:r>
              <a:rPr lang="ru-RU" sz="1600" b="1" dirty="0" err="1" smtClean="0"/>
              <a:t>неколичественно</a:t>
            </a:r>
            <a:r>
              <a:rPr lang="ru-RU" sz="1600" b="1" dirty="0" smtClean="0"/>
              <a:t> оцениваемые значимые риски </a:t>
            </a:r>
            <a:endParaRPr lang="ru-RU" sz="1600" b="1" dirty="0"/>
          </a:p>
        </p:txBody>
      </p:sp>
      <p:sp>
        <p:nvSpPr>
          <p:cNvPr id="18" name="Равно 17"/>
          <p:cNvSpPr/>
          <p:nvPr/>
        </p:nvSpPr>
        <p:spPr>
          <a:xfrm>
            <a:off x="-48811" y="4053351"/>
            <a:ext cx="630169" cy="499612"/>
          </a:xfrm>
          <a:prstGeom prst="mathEqual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носка-облако 19"/>
          <p:cNvSpPr/>
          <p:nvPr/>
        </p:nvSpPr>
        <p:spPr>
          <a:xfrm rot="310506">
            <a:off x="3867115" y="5551334"/>
            <a:ext cx="2391005" cy="1162996"/>
          </a:xfrm>
          <a:prstGeom prst="cloudCallout">
            <a:avLst>
              <a:gd name="adj1" fmla="val 35474"/>
              <a:gd name="adj2" fmla="val -79590"/>
            </a:avLst>
          </a:prstGeom>
          <a:scene3d>
            <a:camera prst="perspectiveContrastingLeftFacing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Капитал под правовой риск</a:t>
            </a:r>
            <a:endParaRPr lang="ru-RU" sz="1600" dirty="0"/>
          </a:p>
        </p:txBody>
      </p:sp>
      <p:sp>
        <p:nvSpPr>
          <p:cNvPr id="21" name="Выноска-облако 20"/>
          <p:cNvSpPr/>
          <p:nvPr/>
        </p:nvSpPr>
        <p:spPr>
          <a:xfrm>
            <a:off x="1404146" y="5445870"/>
            <a:ext cx="2450508" cy="1065901"/>
          </a:xfrm>
          <a:prstGeom prst="cloudCallout">
            <a:avLst>
              <a:gd name="adj1" fmla="val 77281"/>
              <a:gd name="adj2" fmla="val -19059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Капитал под стратегический риск</a:t>
            </a:r>
            <a:endParaRPr lang="ru-RU" sz="1600" dirty="0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Внутренний </a:t>
            </a:r>
            <a:r>
              <a:rPr lang="ru-RU" sz="2000" b="1" dirty="0">
                <a:solidFill>
                  <a:srgbClr val="C00000"/>
                </a:solidFill>
              </a:rPr>
              <a:t>капитал </a:t>
            </a:r>
            <a:r>
              <a:rPr lang="ru-RU" sz="2000" b="1" dirty="0" smtClean="0">
                <a:solidFill>
                  <a:srgbClr val="C00000"/>
                </a:solidFill>
              </a:rPr>
              <a:t>банка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: РАСЧЕТ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статус: «в активном поиске»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2" name="Выноска-облако 21"/>
          <p:cNvSpPr/>
          <p:nvPr/>
        </p:nvSpPr>
        <p:spPr>
          <a:xfrm>
            <a:off x="6259945" y="5765769"/>
            <a:ext cx="2884055" cy="831583"/>
          </a:xfrm>
          <a:prstGeom prst="cloudCallout">
            <a:avLst>
              <a:gd name="adj1" fmla="val -65787"/>
              <a:gd name="adj2" fmla="val -63106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Капитал под регуляторный риск</a:t>
            </a:r>
            <a:endParaRPr lang="ru-RU" sz="16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24" name="Блок-схема: решение 23"/>
          <p:cNvSpPr/>
          <p:nvPr/>
        </p:nvSpPr>
        <p:spPr>
          <a:xfrm>
            <a:off x="2838226" y="2449077"/>
            <a:ext cx="785704" cy="516616"/>
          </a:xfrm>
          <a:prstGeom prst="flowChartDecision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&gt;0</a:t>
            </a:r>
            <a:endParaRPr lang="ru-RU" sz="1600" dirty="0"/>
          </a:p>
        </p:txBody>
      </p:sp>
      <p:sp>
        <p:nvSpPr>
          <p:cNvPr id="3" name="Блок-схема: несколько документов 2"/>
          <p:cNvSpPr/>
          <p:nvPr/>
        </p:nvSpPr>
        <p:spPr>
          <a:xfrm>
            <a:off x="581358" y="4670943"/>
            <a:ext cx="5382447" cy="864096"/>
          </a:xfrm>
          <a:prstGeom prst="flowChartMulti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5. </a:t>
            </a:r>
            <a:r>
              <a:rPr lang="ru-RU" sz="16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Определение сравнительной значимости нефинансовых рисков =коэффициенты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5516018" y="4713806"/>
            <a:ext cx="2768351" cy="1033525"/>
          </a:xfrm>
          <a:prstGeom prst="cloudCallout">
            <a:avLst>
              <a:gd name="adj1" fmla="val -60492"/>
              <a:gd name="adj2" fmla="val 42495"/>
            </a:avLst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27000"/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Капитал под </a:t>
            </a:r>
            <a:r>
              <a:rPr lang="ru-RU" sz="1600" dirty="0" err="1" smtClean="0"/>
              <a:t>репутационный</a:t>
            </a:r>
            <a:r>
              <a:rPr lang="ru-RU" sz="1600" dirty="0" smtClean="0"/>
              <a:t> риск</a:t>
            </a:r>
            <a:endParaRPr lang="ru-RU" sz="1600" dirty="0"/>
          </a:p>
        </p:txBody>
      </p:sp>
      <p:sp>
        <p:nvSpPr>
          <p:cNvPr id="14" name="Нашивка 13"/>
          <p:cNvSpPr/>
          <p:nvPr/>
        </p:nvSpPr>
        <p:spPr>
          <a:xfrm rot="5400000">
            <a:off x="2030047" y="4579081"/>
            <a:ext cx="359542" cy="172181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Нашивка 24"/>
          <p:cNvSpPr/>
          <p:nvPr/>
        </p:nvSpPr>
        <p:spPr>
          <a:xfrm rot="5400000">
            <a:off x="2744545" y="4579080"/>
            <a:ext cx="359542" cy="172181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Нашивка 25"/>
          <p:cNvSpPr/>
          <p:nvPr/>
        </p:nvSpPr>
        <p:spPr>
          <a:xfrm rot="5400000">
            <a:off x="4190287" y="4566814"/>
            <a:ext cx="359542" cy="172181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Нашивка 26"/>
          <p:cNvSpPr/>
          <p:nvPr/>
        </p:nvSpPr>
        <p:spPr>
          <a:xfrm rot="5400000">
            <a:off x="4992551" y="4579080"/>
            <a:ext cx="359542" cy="172181"/>
          </a:xfrm>
          <a:prstGeom prst="chevron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Минус 27"/>
          <p:cNvSpPr/>
          <p:nvPr/>
        </p:nvSpPr>
        <p:spPr>
          <a:xfrm>
            <a:off x="107504" y="3114603"/>
            <a:ext cx="540688" cy="288032"/>
          </a:xfrm>
          <a:prstGeom prst="mathMinus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Развернутая стрелка 28"/>
          <p:cNvSpPr/>
          <p:nvPr/>
        </p:nvSpPr>
        <p:spPr>
          <a:xfrm rot="1703923" flipH="1">
            <a:off x="6265270" y="700704"/>
            <a:ext cx="1868757" cy="1094248"/>
          </a:xfrm>
          <a:prstGeom prst="uturn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608487" y="948273"/>
            <a:ext cx="13466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Поиск источников увеличения имеющегося капитала</a:t>
            </a:r>
          </a:p>
        </p:txBody>
      </p:sp>
      <p:sp>
        <p:nvSpPr>
          <p:cNvPr id="33" name="Развернутая стрелка 32"/>
          <p:cNvSpPr/>
          <p:nvPr/>
        </p:nvSpPr>
        <p:spPr>
          <a:xfrm rot="11645637">
            <a:off x="5341445" y="2328482"/>
            <a:ext cx="1712627" cy="1114703"/>
          </a:xfrm>
          <a:prstGeom prst="uturnArrow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85414" y="2877445"/>
            <a:ext cx="23042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Коррекция </a:t>
            </a:r>
            <a:r>
              <a:rPr lang="ru-RU" sz="1600" b="1" dirty="0" err="1">
                <a:solidFill>
                  <a:schemeClr val="tx2">
                    <a:lumMod val="75000"/>
                  </a:schemeClr>
                </a:solidFill>
              </a:rPr>
              <a:t>Кплановой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 достаточности ВК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a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http://moydomik.net/uploads/posts/2014-02/1392566747_demotivator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1157"/>
            <a:ext cx="9051509" cy="656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19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27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ВПОДК-придется строить и ремонтировать, иначе…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18</a:t>
            </a:fld>
            <a:endParaRPr lang="ru-RU"/>
          </a:p>
        </p:txBody>
      </p:sp>
      <p:pic>
        <p:nvPicPr>
          <p:cNvPr id="5" name="Рисунок 4" descr="Демотиваторы про ремон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476250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8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648"/>
            <a:ext cx="9144000" cy="686048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Internal </a:t>
            </a:r>
            <a:r>
              <a:rPr lang="en-US" sz="2000" dirty="0"/>
              <a:t>Capital Adequacy Assessment </a:t>
            </a:r>
            <a:r>
              <a:rPr lang="en-US" sz="2000" dirty="0" smtClean="0"/>
              <a:t>Process</a:t>
            </a:r>
            <a:r>
              <a:rPr lang="ru-RU" sz="2000" dirty="0" smtClean="0"/>
              <a:t> (</a:t>
            </a:r>
            <a:r>
              <a:rPr lang="en-US" sz="2000" dirty="0" smtClean="0"/>
              <a:t>ICAAP</a:t>
            </a:r>
            <a:r>
              <a:rPr lang="ru-RU" sz="2000" dirty="0" smtClean="0"/>
              <a:t>)- Внутренние </a:t>
            </a:r>
            <a:r>
              <a:rPr lang="ru-RU" sz="2000" dirty="0"/>
              <a:t>процедуры оценки достаточности </a:t>
            </a:r>
            <a:r>
              <a:rPr lang="ru-RU" sz="2000" dirty="0" smtClean="0"/>
              <a:t>капитала (ВПОДК)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2</a:t>
            </a:fld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-26824" y="620688"/>
            <a:ext cx="9170824" cy="6237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/>
              <a:t>N.B! – </a:t>
            </a:r>
            <a:r>
              <a:rPr lang="ru-RU" sz="1600" b="1" dirty="0" smtClean="0"/>
              <a:t>ВПОДК</a:t>
            </a:r>
            <a:endParaRPr lang="en-US" sz="1600" b="1" dirty="0" smtClean="0"/>
          </a:p>
          <a:p>
            <a:pPr>
              <a:buFont typeface="Wingdings" pitchFamily="2" charset="2"/>
              <a:buChar char="Ø"/>
            </a:pPr>
            <a:r>
              <a:rPr lang="ru-RU" sz="1600" b="1" dirty="0" smtClean="0"/>
              <a:t>Выполнение уже не рекомендаций, а - требований регулятора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/>
              <a:t>Увеличение затрат банка </a:t>
            </a:r>
          </a:p>
          <a:p>
            <a:pPr>
              <a:buFont typeface="Wingdings" pitchFamily="2" charset="2"/>
              <a:buChar char="Ø"/>
            </a:pPr>
            <a:r>
              <a:rPr lang="ru-RU" sz="1600" b="1" dirty="0" smtClean="0"/>
              <a:t>Усложнение процедур планирования</a:t>
            </a:r>
            <a:endParaRPr lang="ru-RU" sz="1600" b="1" dirty="0"/>
          </a:p>
          <a:p>
            <a:pPr>
              <a:buFont typeface="Wingdings" pitchFamily="2" charset="2"/>
              <a:buChar char="Ø"/>
            </a:pPr>
            <a:r>
              <a:rPr lang="ru-RU" sz="1600" b="1" dirty="0" smtClean="0"/>
              <a:t>Влияние на: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	</a:t>
            </a:r>
            <a:r>
              <a:rPr lang="ru-RU" sz="1600" b="1" dirty="0" smtClean="0"/>
              <a:t>лимиты-теперь  они определяются не только для выполнения нормативов, но и  в рамках  	ВПОДК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	</a:t>
            </a:r>
            <a:r>
              <a:rPr lang="ru-RU" sz="1600" b="1" dirty="0" smtClean="0"/>
              <a:t>распределение функций, полномочий и зон ответственности большинства сотрудников и 	руководителей банка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b="1" dirty="0" smtClean="0"/>
              <a:t>	</a:t>
            </a:r>
            <a:r>
              <a:rPr lang="ru-RU" sz="1600" b="1" dirty="0" smtClean="0"/>
              <a:t>заработную плату</a:t>
            </a:r>
            <a:endParaRPr lang="en-US" sz="1600" b="1" dirty="0" smtClean="0"/>
          </a:p>
          <a:p>
            <a:pPr marL="0" indent="0">
              <a:buNone/>
            </a:pPr>
            <a:r>
              <a:rPr lang="ru-RU" sz="1600" b="1" dirty="0" smtClean="0"/>
              <a:t>….</a:t>
            </a:r>
            <a:r>
              <a:rPr lang="en-US" sz="1600" b="1" dirty="0" smtClean="0"/>
              <a:t> </a:t>
            </a:r>
            <a:r>
              <a:rPr lang="ru-RU" sz="1600" b="1" dirty="0" smtClean="0"/>
              <a:t>и «нефинансовые»  риски одна из важнейших, но мало изученных составляющих ВПОДК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Нефинансовые риски </a:t>
            </a:r>
            <a:r>
              <a:rPr lang="ru-RU" sz="1800" dirty="0" smtClean="0"/>
              <a:t>– в западной практике перечень определен,  но возможны изменения:</a:t>
            </a:r>
          </a:p>
          <a:p>
            <a:r>
              <a:rPr lang="ru-RU" sz="1400" dirty="0" smtClean="0"/>
              <a:t>Правовой</a:t>
            </a:r>
          </a:p>
          <a:p>
            <a:r>
              <a:rPr lang="ru-RU" sz="1400" dirty="0" smtClean="0"/>
              <a:t>Регулятивный (иногда-часть операционного)</a:t>
            </a:r>
          </a:p>
          <a:p>
            <a:r>
              <a:rPr lang="ru-RU" sz="1400" dirty="0" err="1" smtClean="0"/>
              <a:t>Репутационный</a:t>
            </a:r>
            <a:endParaRPr lang="ru-RU" sz="1400" dirty="0" smtClean="0"/>
          </a:p>
          <a:p>
            <a:r>
              <a:rPr lang="ru-RU" sz="1400" dirty="0" smtClean="0"/>
              <a:t>Стратегический</a:t>
            </a:r>
          </a:p>
          <a:p>
            <a:r>
              <a:rPr lang="ru-RU" sz="1400" dirty="0" smtClean="0"/>
              <a:t>Операционный (ЦБ исключил!!! Из перечня нефинансовых рисков, по крайней мере для целей ВПОДК)</a:t>
            </a:r>
          </a:p>
          <a:p>
            <a:r>
              <a:rPr lang="ru-RU" sz="1400" dirty="0" smtClean="0"/>
              <a:t>Модельный (ино</a:t>
            </a:r>
            <a:r>
              <a:rPr lang="ru-RU" sz="1600" dirty="0" smtClean="0"/>
              <a:t>гда-часть операционного но иногда выделяется ввиду особой важности)</a:t>
            </a:r>
            <a:endParaRPr lang="ru-RU" sz="1600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C00000"/>
                </a:solidFill>
              </a:rPr>
              <a:t>Розанова Елена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36004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Больше рисков-хороших и разных. Нефинансовые риски-определения регулятора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366329"/>
            <a:ext cx="9108504" cy="6525344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/>
              <a:t>Операционный</a:t>
            </a:r>
            <a:r>
              <a:rPr lang="ru-RU" sz="1600" dirty="0" smtClean="0"/>
              <a:t> - риск возникновения убытков в результате ненадежности и недостатков внутренних процедур управления кредитной </a:t>
            </a:r>
            <a:r>
              <a:rPr lang="ru-RU" sz="1600" dirty="0"/>
              <a:t>организации, </a:t>
            </a:r>
            <a:r>
              <a:rPr lang="ru-RU" sz="1600" b="1" strike="sngStrike" dirty="0">
                <a:solidFill>
                  <a:srgbClr val="FF0000"/>
                </a:solidFill>
              </a:rPr>
              <a:t>недобросовестности работников, </a:t>
            </a:r>
            <a:r>
              <a:rPr lang="ru-RU" sz="1600" b="1" strike="sngStrike" dirty="0" smtClean="0">
                <a:solidFill>
                  <a:srgbClr val="FF0000"/>
                </a:solidFill>
              </a:rPr>
              <a:t>*</a:t>
            </a:r>
            <a:r>
              <a:rPr lang="ru-RU" sz="1600" dirty="0" smtClean="0"/>
              <a:t> отказа информационных и иных систем либо вследствие влияния на деятельность кредитной организации внешних событий (далее -) </a:t>
            </a:r>
            <a:r>
              <a:rPr lang="ru-RU" sz="1600" dirty="0" smtClean="0">
                <a:solidFill>
                  <a:srgbClr val="FF0000"/>
                </a:solidFill>
              </a:rPr>
              <a:t>Правовой риск является частью операционного риска.</a:t>
            </a:r>
          </a:p>
          <a:p>
            <a:pPr algn="just"/>
            <a:endParaRPr lang="ru-RU" sz="1600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b="1" dirty="0" smtClean="0"/>
              <a:t>ПРАВОВОЙ</a:t>
            </a:r>
            <a:r>
              <a:rPr lang="ru-RU" sz="1600" dirty="0" smtClean="0"/>
              <a:t> - риск возникновения у кредитной организации убытков вследствие нарушения кредитной организацией и (или) ее контрагентами условий заключенных договоров, допускаемых кредитной организацией правовых ошибок при осуществлении деятельности (например, неправильные юридические консультации или неверное составление документов, в том числе при рассмотрении спорных вопросов в судебных органах), несовершенства правовой системы (например, противоречивость законодательства, отсутствие правовых норм по регулированию отдельных вопросов, возникающих в деятельности кредитной организации (банковской группы), нарушения контрагентами нормативных правовых актов, нахождения филиалов кредитной организации, юридических лиц, в отношении которых кредитная организация осуществляет контроль или значительное влияние, а также контрагентов кредитной организации под юрисдикцией различных государств. Правовой при этом- «нефинансовый риск»!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b="1" dirty="0" smtClean="0"/>
              <a:t>Регуляторный риск</a:t>
            </a:r>
            <a:r>
              <a:rPr lang="ru-RU" sz="1600" dirty="0" smtClean="0"/>
              <a:t>** </a:t>
            </a:r>
            <a:r>
              <a:rPr lang="ru-RU" sz="1600" dirty="0"/>
              <a:t>возникновения у кредитной организации убытков из-за несоблюдения законодательства Российской Федерации, внутренних документов кредитной организации, стандартов саморегулируемых организаций (если такие стандарты или правила являются обязательными для кредитной организации), а также в результате применения санкций и (или) </a:t>
            </a:r>
            <a:r>
              <a:rPr lang="ru-RU" sz="1600" dirty="0" smtClean="0"/>
              <a:t>иных </a:t>
            </a:r>
            <a:r>
              <a:rPr lang="ru-RU" sz="1600" dirty="0"/>
              <a:t>мер воздействия со стороны надзорных </a:t>
            </a:r>
            <a:r>
              <a:rPr lang="ru-RU" sz="1600" dirty="0" smtClean="0"/>
              <a:t>органов</a:t>
            </a:r>
          </a:p>
          <a:p>
            <a:pPr algn="just"/>
            <a:r>
              <a:rPr lang="ru-RU" sz="1600" dirty="0" smtClean="0"/>
              <a:t>________________________________________________________</a:t>
            </a:r>
          </a:p>
          <a:p>
            <a:pPr marL="0" indent="0" algn="r">
              <a:buNone/>
            </a:pPr>
            <a:r>
              <a:rPr lang="ru-RU" sz="900" dirty="0"/>
              <a:t>*Удалено из определения ОР -</a:t>
            </a:r>
            <a:r>
              <a:rPr lang="en-US" sz="900" dirty="0"/>
              <a:t>N 3878-</a:t>
            </a:r>
            <a:r>
              <a:rPr lang="ru-RU" sz="900" dirty="0"/>
              <a:t>У, </a:t>
            </a:r>
            <a:r>
              <a:rPr lang="en-US" sz="900" dirty="0"/>
              <a:t>03.12.2015 </a:t>
            </a:r>
            <a:endParaRPr lang="ru-RU" sz="900" dirty="0"/>
          </a:p>
          <a:p>
            <a:pPr marL="0" indent="0" algn="r">
              <a:buNone/>
            </a:pPr>
            <a:r>
              <a:rPr lang="ru-RU" sz="900" dirty="0"/>
              <a:t>**N 242-П, ПОЛОЖЕНИЕ ОБ ОРГАНИЗАЦИИ ВНУТРЕННЕГО КОНТРОЛЯ В КРЕДИТНЫХ ОРГАНИЗАЦИЯХ И БАНКОВСКИХ </a:t>
            </a:r>
            <a:r>
              <a:rPr lang="ru-RU" sz="900" dirty="0" smtClean="0"/>
              <a:t>ГРУППАХ</a:t>
            </a:r>
            <a:endParaRPr lang="ru-RU" sz="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20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108504" cy="6264696"/>
          </a:xfrm>
        </p:spPr>
        <p:txBody>
          <a:bodyPr>
            <a:noAutofit/>
          </a:bodyPr>
          <a:lstStyle/>
          <a:p>
            <a:pPr algn="just"/>
            <a:r>
              <a:rPr lang="en-US" sz="1600" b="1" dirty="0" smtClean="0"/>
              <a:t>C</a:t>
            </a:r>
            <a:r>
              <a:rPr lang="ru-RU" sz="1600" b="1" dirty="0" err="1" smtClean="0"/>
              <a:t>тратегический</a:t>
            </a:r>
            <a:r>
              <a:rPr lang="en-US" sz="1600" dirty="0" smtClean="0"/>
              <a:t>-</a:t>
            </a:r>
            <a:r>
              <a:rPr lang="ru-RU" sz="1600" dirty="0" smtClean="0"/>
              <a:t> риск</a:t>
            </a:r>
            <a:r>
              <a:rPr lang="en-US" sz="1600" dirty="0" smtClean="0"/>
              <a:t> </a:t>
            </a:r>
            <a:r>
              <a:rPr lang="ru-RU" sz="1600" dirty="0" smtClean="0"/>
              <a:t>неблагоприятного </a:t>
            </a:r>
            <a:r>
              <a:rPr lang="ru-RU" sz="1600" dirty="0"/>
              <a:t>изменения результатов деятельности кредитной организации вследствие принятия ошибочных решений в процессе управления кредитной организацией, в том числе при разработке, утверждении и реализации стратегии развития кредитной организации, ненадлежащем исполнении принятых решений, а также неспособности органов управления кредитной организации учитывать изменения внешних </a:t>
            </a:r>
            <a:r>
              <a:rPr lang="ru-RU" sz="1600" dirty="0" smtClean="0"/>
              <a:t>факторов</a:t>
            </a:r>
          </a:p>
          <a:p>
            <a:pPr algn="just"/>
            <a:endParaRPr lang="en-US" sz="1600" dirty="0" smtClean="0"/>
          </a:p>
          <a:p>
            <a:pPr algn="just"/>
            <a:r>
              <a:rPr lang="ru-RU" sz="1600" b="1" dirty="0" smtClean="0"/>
              <a:t>Риск потери </a:t>
            </a:r>
            <a:r>
              <a:rPr lang="ru-RU" sz="1600" b="1" dirty="0"/>
              <a:t>деловой </a:t>
            </a:r>
            <a:r>
              <a:rPr lang="ru-RU" sz="1600" b="1" dirty="0" smtClean="0"/>
              <a:t>репутации</a:t>
            </a:r>
            <a:r>
              <a:rPr lang="ru-RU" sz="1600" dirty="0" smtClean="0"/>
              <a:t>-риск </a:t>
            </a:r>
            <a:r>
              <a:rPr lang="ru-RU" sz="1600" dirty="0"/>
              <a:t>возникновения убытков в результате негативного восприятия кредитной организации со стороны ее участников, контрагентов, надзорных органов и иных заинтересованных сторон, которые могут негативно повлиять на способность кредитной организации поддерживать существующие и (или) устанавливать новые деловые отношения и поддерживать на постоянной основе доступ к источникам финансирования 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/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Базельский</a:t>
            </a:r>
            <a:r>
              <a:rPr lang="ru-RU" sz="1600" b="1" dirty="0">
                <a:solidFill>
                  <a:srgbClr val="FF0000"/>
                </a:solidFill>
              </a:rPr>
              <a:t> комитет по банковскому надзору "Международная конвергенция измерения капитала и стандартов капитала: новые подходы" (Базель II)</a:t>
            </a:r>
            <a:r>
              <a:rPr lang="ru-RU" sz="1600" dirty="0"/>
              <a:t>: </a:t>
            </a:r>
            <a:r>
              <a:rPr lang="ru-RU" sz="1600" b="1" dirty="0"/>
              <a:t>Операционный риск </a:t>
            </a:r>
            <a:r>
              <a:rPr lang="ru-RU" sz="1600" dirty="0"/>
              <a:t>– это риск убытков, возникающих в результате неадекватности или сбоя внутренних процессов, </a:t>
            </a:r>
            <a:r>
              <a:rPr lang="ru-RU" sz="1600" b="1" i="1" dirty="0">
                <a:solidFill>
                  <a:srgbClr val="FF0000"/>
                </a:solidFill>
              </a:rPr>
              <a:t>людей</a:t>
            </a:r>
            <a:r>
              <a:rPr lang="ru-RU" sz="1600" dirty="0"/>
              <a:t> и систем, либо внешних событий.  В это определение входит и правовой риск (т.е. риск несоблюдения нормативно-правовых требований), но не входят стратегический и </a:t>
            </a:r>
            <a:r>
              <a:rPr lang="ru-RU" sz="1600" dirty="0" err="1"/>
              <a:t>репутационный</a:t>
            </a:r>
            <a:r>
              <a:rPr lang="ru-RU" sz="1600" dirty="0"/>
              <a:t> риски. </a:t>
            </a:r>
            <a:endParaRPr lang="ru-RU" sz="1600" dirty="0" smtClean="0"/>
          </a:p>
          <a:p>
            <a:pPr marL="0" indent="0" algn="just">
              <a:buNone/>
            </a:pPr>
            <a:endParaRPr lang="ru-RU" sz="1600" dirty="0"/>
          </a:p>
          <a:p>
            <a:pPr marL="0" indent="0" algn="just">
              <a:buNone/>
            </a:pPr>
            <a:r>
              <a:rPr lang="ru-RU" sz="1600" dirty="0" smtClean="0"/>
              <a:t>ОПРЕДЕЛИТЬ ГРАНИЦЫ МЕЖДУ ДАННЫМИ РИСКАМИ  ОБЪЕКТИВНО–НЕ ВСЕГДА ВОЗМОЖНО!</a:t>
            </a:r>
          </a:p>
          <a:p>
            <a:pPr marL="0" indent="0" algn="just">
              <a:buNone/>
            </a:pPr>
            <a:r>
              <a:rPr lang="ru-RU" sz="1600" dirty="0" smtClean="0"/>
              <a:t>Выход - </a:t>
            </a:r>
            <a:r>
              <a:rPr lang="ru-RU" sz="1600" b="1" i="1" dirty="0" smtClean="0"/>
              <a:t>обобщение информации </a:t>
            </a:r>
            <a:r>
              <a:rPr lang="ru-RU" sz="1600" dirty="0" smtClean="0"/>
              <a:t>по данным рискам (единая «база событий»), </a:t>
            </a:r>
            <a:r>
              <a:rPr lang="ru-RU" sz="1600" b="1" i="1" dirty="0" smtClean="0"/>
              <a:t>обобщение подходов к расчету капитала</a:t>
            </a:r>
            <a:r>
              <a:rPr lang="ru-RU" sz="1600" dirty="0" smtClean="0"/>
              <a:t> ( отнесение всех или некоторых из указанных рисков к операционным с распространением соответствующего подхода к </a:t>
            </a:r>
            <a:r>
              <a:rPr lang="ru-RU" sz="1600" dirty="0" err="1" smtClean="0"/>
              <a:t>к</a:t>
            </a:r>
            <a:r>
              <a:rPr lang="ru-RU" sz="1600" dirty="0" smtClean="0"/>
              <a:t> оценке капитала под риском)</a:t>
            </a:r>
            <a:endParaRPr lang="ru-RU" sz="1600" dirty="0"/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36004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Больше рисков-хороших и разных. Нефинансовые риски-определения регулятора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40611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6648"/>
            <a:ext cx="9144000" cy="686048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 smtClean="0"/>
              <a:t>ICAAP</a:t>
            </a:r>
            <a:r>
              <a:rPr lang="ru-RU" sz="2000" b="1" dirty="0" smtClean="0"/>
              <a:t>-ВПОДК: регулятивного капитала-недостаточно</a:t>
            </a:r>
            <a:br>
              <a:rPr lang="ru-RU" sz="2000" b="1" dirty="0" smtClean="0"/>
            </a:br>
            <a:r>
              <a:rPr lang="ru-RU" sz="2000" dirty="0" smtClean="0"/>
              <a:t>			(</a:t>
            </a:r>
            <a:r>
              <a:rPr lang="ru-RU" sz="2000" dirty="0" err="1" smtClean="0"/>
              <a:t>базельские</a:t>
            </a:r>
            <a:r>
              <a:rPr lang="ru-RU" sz="2000" dirty="0" smtClean="0"/>
              <a:t> требования-эпизод 2:  </a:t>
            </a:r>
            <a:r>
              <a:rPr lang="ru-RU" sz="2000" dirty="0"/>
              <a:t>А</a:t>
            </a:r>
            <a:r>
              <a:rPr lang="ru-RU" sz="2000" dirty="0" smtClean="0"/>
              <a:t>така клонов)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5</a:t>
            </a:fld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600" b="1" dirty="0" smtClean="0"/>
              <a:t>Регулятивная  цель: с помощью дополнительных требований к процедурам расчета капитала учесть  индивидуальные особенности «профиля рисков», повысив  финансовую устойчивость банка </a:t>
            </a:r>
          </a:p>
          <a:p>
            <a:pPr lvl="1" algn="just"/>
            <a:r>
              <a:rPr lang="ru-RU" sz="1600" dirty="0" smtClean="0"/>
              <a:t>стимулировать  (преимущественно-небольшие банки)  к применению не только   простых, стандартизированных методов анализа, но и сложных,  одновременно не снизив требования к нормативному капиталу*</a:t>
            </a:r>
          </a:p>
          <a:p>
            <a:pPr lvl="1" algn="just"/>
            <a:r>
              <a:rPr lang="ru-RU" sz="1600" dirty="0" smtClean="0"/>
              <a:t>расширить перечень рисков, покрываемых капиталом</a:t>
            </a:r>
          </a:p>
          <a:p>
            <a:pPr lvl="1" algn="just"/>
            <a:r>
              <a:rPr lang="ru-RU" sz="1600" dirty="0" smtClean="0"/>
              <a:t>распространить покрытие капитала  не только  на ожидаемые,  неожидаемые,  но и   катастрофические убытки </a:t>
            </a:r>
          </a:p>
          <a:p>
            <a:pPr lvl="1" algn="just"/>
            <a:r>
              <a:rPr lang="ru-RU" sz="1600" dirty="0"/>
              <a:t>п</a:t>
            </a:r>
            <a:r>
              <a:rPr lang="ru-RU" sz="1600" dirty="0" smtClean="0"/>
              <a:t>рогнозировать потребность в капитале с учетом будущих, долгосрочных изменений  в экономическом окружении и стратегии банка</a:t>
            </a:r>
          </a:p>
          <a:p>
            <a:pPr indent="-285750" algn="just">
              <a:buFont typeface="Wingdings" pitchFamily="2" charset="2"/>
              <a:buChar char="Ø"/>
            </a:pPr>
            <a:r>
              <a:rPr lang="ru-RU" sz="1600" b="1" dirty="0" smtClean="0"/>
              <a:t>На практике-несмотря  на то, что декларируется </a:t>
            </a:r>
            <a:r>
              <a:rPr lang="ru-RU" sz="1600" b="1" dirty="0" err="1" smtClean="0"/>
              <a:t>бОльшая</a:t>
            </a:r>
            <a:r>
              <a:rPr lang="ru-RU" sz="1600" b="1" dirty="0" smtClean="0"/>
              <a:t> гибкость  к определению размера капитала за счет применения «лучших практик»  управления рисками - регуляторы рассчитывают, что банки увеличат капитал</a:t>
            </a:r>
          </a:p>
          <a:p>
            <a:pPr indent="-285750" algn="just">
              <a:buFont typeface="Wingdings" pitchFamily="2" charset="2"/>
              <a:buChar char="Ø"/>
            </a:pPr>
            <a:r>
              <a:rPr lang="ru-RU" sz="1600" b="1" dirty="0" smtClean="0"/>
              <a:t>Российский ВПОДК -адаптация «минимальных» требований </a:t>
            </a:r>
            <a:r>
              <a:rPr lang="ru-RU" sz="1600" b="1" dirty="0" err="1" smtClean="0"/>
              <a:t>Базельского</a:t>
            </a:r>
            <a:r>
              <a:rPr lang="ru-RU" sz="1600" b="1" dirty="0" smtClean="0"/>
              <a:t> Комитета по Банковскому Надзору в условиях:</a:t>
            </a:r>
          </a:p>
          <a:p>
            <a:pPr lvl="1" algn="just">
              <a:buFontTx/>
              <a:buChar char="-"/>
            </a:pPr>
            <a:r>
              <a:rPr lang="ru-RU" sz="1600" dirty="0" smtClean="0"/>
              <a:t>кризиса, снижения деловой активности, роста всех рисков</a:t>
            </a:r>
          </a:p>
          <a:p>
            <a:pPr lvl="1" algn="just">
              <a:buFontTx/>
              <a:buChar char="-"/>
            </a:pPr>
            <a:r>
              <a:rPr lang="ru-RU" sz="1600" dirty="0" smtClean="0"/>
              <a:t>снижения </a:t>
            </a:r>
            <a:r>
              <a:rPr lang="ru-RU" sz="1600" dirty="0" err="1" smtClean="0"/>
              <a:t>страновой</a:t>
            </a:r>
            <a:r>
              <a:rPr lang="ru-RU" sz="1600" dirty="0" smtClean="0"/>
              <a:t> оценки России по классификации экспортных кредитных агентств ОЭСР</a:t>
            </a:r>
          </a:p>
          <a:p>
            <a:pPr lvl="1" algn="just">
              <a:buFontTx/>
              <a:buChar char="-"/>
            </a:pPr>
            <a:r>
              <a:rPr lang="ru-RU" sz="1600" dirty="0"/>
              <a:t>к</a:t>
            </a:r>
            <a:r>
              <a:rPr lang="ru-RU" sz="1600" dirty="0" smtClean="0"/>
              <a:t>онкуренции со стороны небанковских финансовых сервисов</a:t>
            </a:r>
          </a:p>
          <a:p>
            <a:pPr marL="457200" lvl="1" indent="0" algn="just">
              <a:buNone/>
            </a:pPr>
            <a:r>
              <a:rPr lang="ru-RU" sz="1600" dirty="0" smtClean="0"/>
              <a:t>______________________________________________________</a:t>
            </a:r>
          </a:p>
          <a:p>
            <a:pPr marL="0" indent="0" algn="just">
              <a:buNone/>
            </a:pPr>
            <a:r>
              <a:rPr lang="ru-RU" sz="1600" dirty="0" smtClean="0"/>
              <a:t>		* </a:t>
            </a:r>
            <a:r>
              <a:rPr lang="ru-RU" sz="1400" dirty="0"/>
              <a:t>Дополнительные требования регуляторов к процедурам управления  рисками возникают </a:t>
            </a:r>
            <a:r>
              <a:rPr lang="ru-RU" sz="1400" dirty="0" smtClean="0"/>
              <a:t>				при  усложнении </a:t>
            </a:r>
            <a:r>
              <a:rPr lang="ru-RU" sz="1400" dirty="0"/>
              <a:t>методов оценки риска </a:t>
            </a:r>
            <a:endParaRPr lang="ru-RU" sz="1400" dirty="0" smtClean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 algn="just">
              <a:buNone/>
            </a:pPr>
            <a:endParaRPr lang="ru-RU" sz="1600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ru-RU" smtClean="0">
                <a:solidFill>
                  <a:srgbClr val="C00000"/>
                </a:solidFill>
              </a:rPr>
              <a:t>Розанова Елена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980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Picture 1" descr="Карикатура о ремонте машины. Дорогой ремонт драндулет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8946036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88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71"/>
            <a:ext cx="9144000" cy="8314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ВПОДК в России-нормативная база</a:t>
            </a:r>
            <a:br>
              <a:rPr lang="ru-RU" sz="2700" b="1" dirty="0" smtClean="0"/>
            </a:br>
            <a:r>
              <a:rPr lang="ru-RU" sz="2700" b="1" dirty="0" smtClean="0"/>
              <a:t>				</a:t>
            </a:r>
            <a:r>
              <a:rPr lang="ru-RU" sz="2000" b="1" dirty="0" smtClean="0"/>
              <a:t>ремонт  объекта незавершенного строительства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6</a:t>
            </a:fld>
            <a:endParaRPr lang="ru-RU"/>
          </a:p>
        </p:txBody>
      </p:sp>
      <p:sp>
        <p:nvSpPr>
          <p:cNvPr id="5" name="Объект 4"/>
          <p:cNvSpPr txBox="1">
            <a:spLocks noGrp="1"/>
          </p:cNvSpPr>
          <p:nvPr>
            <p:ph idx="1"/>
          </p:nvPr>
        </p:nvSpPr>
        <p:spPr>
          <a:xfrm>
            <a:off x="-5817" y="764704"/>
            <a:ext cx="9042313" cy="579851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Письмо 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Банка России от 29.06.2011 N 96-Т «О Методических рекомендациях по организации кредитными организациями внутренних процедур оценки достаточности капитала»  </a:t>
            </a:r>
            <a:r>
              <a:rPr lang="ru-RU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не отменено</a:t>
            </a:r>
            <a:r>
              <a:rPr lang="ru-RU" sz="14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, роль  «рекомендаций в части не противоречащей</a:t>
            </a:r>
            <a:r>
              <a:rPr lang="ru-RU" sz="1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…» Риск  для банков (правовой) - позиция проверяющих</a:t>
            </a:r>
            <a:endParaRPr lang="ru-RU" sz="14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УКАЗАНИЕ </a:t>
            </a: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15 апреля 2015 г. N 3624-У «О ТРЕБОВАНИЯХ К СИСТЕМЕ УПРАВЛЕНИЯ РИСКАМИ И КАПИТАЛОМ КРЕДИТНОЙ ОРГАНИЗАЦИИ И БАНКОВСКОЙ ГРУППЫ</a:t>
            </a:r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 algn="just">
              <a:buNone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уже изменено </a:t>
            </a:r>
            <a:r>
              <a:rPr lang="ru-RU" sz="1600" dirty="0" smtClean="0"/>
              <a:t>Указанием </a:t>
            </a:r>
            <a:r>
              <a:rPr lang="ru-RU" sz="1600" dirty="0"/>
              <a:t>Банка России от 03.12.2015 N </a:t>
            </a:r>
            <a:r>
              <a:rPr lang="ru-RU" sz="1600" dirty="0" smtClean="0"/>
              <a:t>3878-У</a:t>
            </a:r>
          </a:p>
          <a:p>
            <a:pPr algn="just"/>
            <a:r>
              <a:rPr lang="ru-RU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УКАЗАНИЕ </a:t>
            </a: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7 декабря 2015 г. N 3883-У «О ПОРЯДКЕ ПРОВЕДЕНИЯ БАНКОМ РОССИИ ОЦЕНКИ КАЧЕСТВА СИСТЕМ УПРАВЛЕНИЯ РИСКАМИ И КАПИТАЛОМ, ДОСТАТОЧНОСТИ КАПИТАЛА КРЕДИТНОЙ ОРГАНИЗАЦИИ И БАНКОВСКОЙ ГРУППЫ» 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оценка </a:t>
            </a:r>
            <a:r>
              <a:rPr lang="ru-RU" sz="1400" dirty="0"/>
              <a:t>по состоянию на первое число месяца, следующего за отчетным годом, путем отнесения кредитной организации (банковской группы) к одной из </a:t>
            </a:r>
            <a:r>
              <a:rPr lang="ru-RU" sz="1400" dirty="0" smtClean="0"/>
              <a:t>4 оценочных </a:t>
            </a:r>
            <a:r>
              <a:rPr lang="ru-RU" sz="1400" dirty="0"/>
              <a:t>категорий качества ВПОДК.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Указание 2005-У:  частично дублирует требования к СУРК и ВПОДК, но  оценка проводится ежеквартально, планируется анализировать динамику устранения замечаний, полученных при оценке по 2005-У, </a:t>
            </a: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685800" lvl="1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внесение изменений в части рисков- синхронизировано с 3624-У (в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т.ч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- процентный  риск, риск концентрации )</a:t>
            </a:r>
          </a:p>
          <a:p>
            <a:pPr algn="just"/>
            <a:endParaRPr lang="ru-RU" sz="16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b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Ответы регулятора на вопросы банков 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 применению 3624-у, некоторые моменты для нефинансовых рисков уточнены и конкретизированы (например- в области обязательности внешних данных, расчетов тяжести и вероятности потерь, распределения полномочий и пр.) </a:t>
            </a:r>
            <a:r>
              <a:rPr lang="ru-RU" sz="16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статус этих ответов для проверяющих?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36712"/>
            <a:ext cx="6413699" cy="5592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84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Евроремонт- изменения </a:t>
            </a:r>
            <a:r>
              <a:rPr lang="ru-RU" sz="2400" b="1" dirty="0" err="1" smtClean="0"/>
              <a:t>базельских</a:t>
            </a:r>
            <a:r>
              <a:rPr lang="ru-RU" sz="2400" b="1" dirty="0" smtClean="0"/>
              <a:t> требований в части нефинансовых рисков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016" y="620688"/>
            <a:ext cx="9163016" cy="65253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rgbClr val="000066"/>
                </a:solidFill>
              </a:rPr>
              <a:t>Необходимость изменений-результат </a:t>
            </a:r>
            <a:r>
              <a:rPr lang="ru-RU" sz="2600" dirty="0">
                <a:solidFill>
                  <a:srgbClr val="000066"/>
                </a:solidFill>
              </a:rPr>
              <a:t>анализа кризиса и накопления статистики управления и расчетов ОР за </a:t>
            </a:r>
            <a:r>
              <a:rPr lang="ru-RU" sz="2600" dirty="0" smtClean="0">
                <a:solidFill>
                  <a:srgbClr val="000066"/>
                </a:solidFill>
              </a:rPr>
              <a:t>почт10-летний срок</a:t>
            </a:r>
          </a:p>
          <a:p>
            <a:pPr marL="0" indent="0">
              <a:buNone/>
            </a:pPr>
            <a:endParaRPr lang="ru-RU" sz="2600" b="1" dirty="0" smtClean="0"/>
          </a:p>
          <a:p>
            <a:pPr marL="0" indent="0">
              <a:buNone/>
            </a:pPr>
            <a:r>
              <a:rPr lang="ru-RU" sz="2600" b="1" dirty="0" smtClean="0"/>
              <a:t>Простой и стандартизированные методы показали  свою «нечувствительность»  и неадекватность  практике (потерям)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dirty="0">
                <a:solidFill>
                  <a:srgbClr val="000066"/>
                </a:solidFill>
              </a:rPr>
              <a:t>В кризис тяжесть и количество убытков от ОР возросло, а требования к капиталу под ОР, рассчитываемые по </a:t>
            </a:r>
            <a:r>
              <a:rPr lang="en-US" sz="2600" dirty="0">
                <a:solidFill>
                  <a:srgbClr val="000066"/>
                </a:solidFill>
              </a:rPr>
              <a:t>BIA</a:t>
            </a:r>
            <a:r>
              <a:rPr lang="ru-RU" sz="2600" dirty="0">
                <a:solidFill>
                  <a:srgbClr val="000066"/>
                </a:solidFill>
              </a:rPr>
              <a:t>,</a:t>
            </a:r>
            <a:r>
              <a:rPr lang="en-US" sz="2600" dirty="0">
                <a:solidFill>
                  <a:srgbClr val="000066"/>
                </a:solidFill>
              </a:rPr>
              <a:t> TSA</a:t>
            </a:r>
            <a:r>
              <a:rPr lang="ru-RU" sz="2600" dirty="0">
                <a:solidFill>
                  <a:srgbClr val="000066"/>
                </a:solidFill>
              </a:rPr>
              <a:t> (и </a:t>
            </a:r>
            <a:r>
              <a:rPr lang="en-US" sz="2600" dirty="0">
                <a:solidFill>
                  <a:srgbClr val="000066"/>
                </a:solidFill>
              </a:rPr>
              <a:t>ASA</a:t>
            </a:r>
            <a:r>
              <a:rPr lang="ru-RU" sz="2600" dirty="0">
                <a:solidFill>
                  <a:srgbClr val="000066"/>
                </a:solidFill>
              </a:rPr>
              <a:t>) –уменьшились.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dirty="0">
                <a:solidFill>
                  <a:srgbClr val="000066"/>
                </a:solidFill>
              </a:rPr>
              <a:t>Валовый доход- не корректен для расчета ОР, связь ОР и ВД - </a:t>
            </a:r>
            <a:r>
              <a:rPr lang="ru-RU" sz="2600" dirty="0" err="1">
                <a:solidFill>
                  <a:srgbClr val="000066"/>
                </a:solidFill>
              </a:rPr>
              <a:t>нелинейна</a:t>
            </a:r>
            <a:r>
              <a:rPr lang="ru-RU" sz="2600" dirty="0">
                <a:solidFill>
                  <a:srgbClr val="000066"/>
                </a:solidFill>
              </a:rPr>
              <a:t>, на основании прошлых показателей ВД плохо прогнозируется </a:t>
            </a:r>
            <a:r>
              <a:rPr lang="ru-RU" sz="2600" dirty="0" smtClean="0">
                <a:solidFill>
                  <a:srgbClr val="000066"/>
                </a:solidFill>
              </a:rPr>
              <a:t>будущее</a:t>
            </a:r>
            <a:endParaRPr lang="ru-RU" sz="2600" dirty="0">
              <a:solidFill>
                <a:srgbClr val="000066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600" dirty="0">
                <a:solidFill>
                  <a:srgbClr val="000066"/>
                </a:solidFill>
              </a:rPr>
              <a:t>Отдельные бизнес-линии " Базель-II " существенно не различались с точки зрения их профилей </a:t>
            </a:r>
            <a:r>
              <a:rPr lang="ru-RU" sz="2600" dirty="0" err="1">
                <a:solidFill>
                  <a:srgbClr val="000066"/>
                </a:solidFill>
              </a:rPr>
              <a:t>оперриска</a:t>
            </a:r>
            <a:r>
              <a:rPr lang="ru-RU" sz="2600" dirty="0">
                <a:solidFill>
                  <a:srgbClr val="000066"/>
                </a:solidFill>
              </a:rPr>
              <a:t>, коэффициенты так же были некорректны</a:t>
            </a:r>
          </a:p>
          <a:p>
            <a:pPr marL="0" indent="0">
              <a:buNone/>
            </a:pPr>
            <a:r>
              <a:rPr lang="ru-RU" sz="2600" b="1" dirty="0" smtClean="0"/>
              <a:t>Продвинутые методы</a:t>
            </a:r>
            <a:r>
              <a:rPr lang="en-US" sz="2600" b="1" dirty="0" smtClean="0"/>
              <a:t> </a:t>
            </a:r>
            <a:r>
              <a:rPr lang="ru-RU" sz="2600" b="1" dirty="0" smtClean="0"/>
              <a:t>оказались слишком сложны и разнообразны</a:t>
            </a:r>
            <a:r>
              <a:rPr lang="ru-RU" sz="2600" dirty="0" smtClean="0"/>
              <a:t>, за десяток лет их применения  рынок не смог выбрать оптимальных. </a:t>
            </a:r>
            <a:r>
              <a:rPr lang="ru-RU" sz="2600" b="1" dirty="0" smtClean="0"/>
              <a:t>Вместо улучшения управления ОР, внедрения культуры РМ </a:t>
            </a:r>
            <a:r>
              <a:rPr lang="ru-RU" sz="2600" dirty="0" smtClean="0"/>
              <a:t>и как следствие-получение возможности гибко управлять капиталом под ОР </a:t>
            </a:r>
            <a:r>
              <a:rPr lang="ru-RU" sz="2600" b="1" dirty="0" smtClean="0"/>
              <a:t>банки поставили целью уменьшение капитала под ОР </a:t>
            </a:r>
            <a:r>
              <a:rPr lang="ru-RU" sz="2600" dirty="0" smtClean="0"/>
              <a:t>и неохотно совершенствовали  управление рисками.</a:t>
            </a:r>
          </a:p>
          <a:p>
            <a:pPr marL="0" indent="0">
              <a:buNone/>
            </a:pPr>
            <a:endParaRPr lang="ru-RU" sz="2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900" b="1" u="sng" dirty="0" smtClean="0">
                <a:solidFill>
                  <a:srgbClr val="002060"/>
                </a:solidFill>
              </a:rPr>
              <a:t>Изменение  </a:t>
            </a:r>
            <a:r>
              <a:rPr lang="ru-RU" sz="2900" b="1" u="sng" dirty="0">
                <a:solidFill>
                  <a:srgbClr val="002060"/>
                </a:solidFill>
              </a:rPr>
              <a:t>простого и стандартизированных подходов </a:t>
            </a:r>
            <a:r>
              <a:rPr lang="en-US" sz="2900" b="1" u="sng" dirty="0">
                <a:solidFill>
                  <a:srgbClr val="000066"/>
                </a:solidFill>
              </a:rPr>
              <a:t>BIA</a:t>
            </a:r>
            <a:r>
              <a:rPr lang="ru-RU" sz="2900" b="1" u="sng" dirty="0">
                <a:solidFill>
                  <a:srgbClr val="000066"/>
                </a:solidFill>
              </a:rPr>
              <a:t>,</a:t>
            </a:r>
            <a:r>
              <a:rPr lang="en-US" sz="2900" b="1" u="sng" dirty="0">
                <a:solidFill>
                  <a:srgbClr val="000066"/>
                </a:solidFill>
              </a:rPr>
              <a:t> TSA</a:t>
            </a:r>
            <a:r>
              <a:rPr lang="ru-RU" sz="2900" b="1" u="sng" dirty="0">
                <a:solidFill>
                  <a:srgbClr val="000066"/>
                </a:solidFill>
              </a:rPr>
              <a:t> (и </a:t>
            </a:r>
            <a:r>
              <a:rPr lang="en-US" sz="2900" b="1" u="sng" dirty="0">
                <a:solidFill>
                  <a:srgbClr val="000066"/>
                </a:solidFill>
              </a:rPr>
              <a:t>ASA</a:t>
            </a:r>
            <a:r>
              <a:rPr lang="ru-RU" sz="2900" b="1" u="sng" dirty="0">
                <a:solidFill>
                  <a:srgbClr val="000066"/>
                </a:solidFill>
              </a:rPr>
              <a:t>) </a:t>
            </a:r>
            <a:r>
              <a:rPr lang="ru-RU" sz="2600" b="1" dirty="0" smtClean="0">
                <a:solidFill>
                  <a:srgbClr val="002060"/>
                </a:solidFill>
              </a:rPr>
              <a:t>(</a:t>
            </a:r>
            <a:r>
              <a:rPr lang="ru-RU" sz="2600" b="1" dirty="0">
                <a:solidFill>
                  <a:srgbClr val="FF0000"/>
                </a:solidFill>
              </a:rPr>
              <a:t>октябрь 2014 </a:t>
            </a:r>
            <a:r>
              <a:rPr lang="ru-RU" sz="2600" b="1" dirty="0" smtClean="0">
                <a:solidFill>
                  <a:srgbClr val="FF0000"/>
                </a:solidFill>
              </a:rPr>
              <a:t>с</a:t>
            </a:r>
            <a:r>
              <a:rPr lang="ru-RU" sz="2600" dirty="0" smtClean="0">
                <a:solidFill>
                  <a:srgbClr val="000066"/>
                </a:solidFill>
              </a:rPr>
              <a:t>бор </a:t>
            </a:r>
            <a:r>
              <a:rPr lang="ru-RU" sz="2600" dirty="0">
                <a:solidFill>
                  <a:srgbClr val="000066"/>
                </a:solidFill>
              </a:rPr>
              <a:t>комментариев до 0.6.01.2015, далее- доработка</a:t>
            </a:r>
            <a:r>
              <a:rPr lang="ru-RU" sz="2600" dirty="0" smtClean="0">
                <a:solidFill>
                  <a:srgbClr val="000066"/>
                </a:solidFill>
              </a:rPr>
              <a:t>)</a:t>
            </a:r>
            <a:endParaRPr lang="ru-RU" sz="2600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r>
              <a:rPr lang="en-US" sz="2600" dirty="0" smtClean="0">
                <a:solidFill>
                  <a:srgbClr val="000066"/>
                </a:solidFill>
              </a:rPr>
              <a:t>Review </a:t>
            </a:r>
            <a:r>
              <a:rPr lang="en-US" sz="2600" dirty="0">
                <a:solidFill>
                  <a:srgbClr val="000066"/>
                </a:solidFill>
              </a:rPr>
              <a:t>of the Principles for the Sound Management of Operational Risk</a:t>
            </a:r>
          </a:p>
          <a:p>
            <a:pPr>
              <a:buFontTx/>
              <a:buChar char="-"/>
            </a:pPr>
            <a:r>
              <a:rPr lang="en-US" sz="2600" dirty="0">
                <a:solidFill>
                  <a:srgbClr val="000066"/>
                </a:solidFill>
              </a:rPr>
              <a:t>Operational risk - Revisions to the simpler approaches - consultative document</a:t>
            </a:r>
          </a:p>
          <a:p>
            <a:pPr marL="0" indent="0">
              <a:buNone/>
            </a:pPr>
            <a:endParaRPr lang="ru-RU" sz="2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u="sng" dirty="0" smtClean="0">
                <a:solidFill>
                  <a:srgbClr val="002060"/>
                </a:solidFill>
              </a:rPr>
              <a:t>ИЗМЕНЕНИЕ </a:t>
            </a:r>
            <a:r>
              <a:rPr lang="ru-RU" sz="2600" b="1" u="sng" dirty="0">
                <a:solidFill>
                  <a:srgbClr val="002060"/>
                </a:solidFill>
              </a:rPr>
              <a:t>ПРОДВИНУТЫХ ПОДХОДОВ (АМА</a:t>
            </a:r>
            <a:r>
              <a:rPr lang="ru-RU" sz="2600" b="1" u="sng" dirty="0" smtClean="0">
                <a:solidFill>
                  <a:srgbClr val="002060"/>
                </a:solidFill>
              </a:rPr>
              <a:t>)</a:t>
            </a:r>
            <a:endParaRPr lang="ru-RU" sz="2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dirty="0" err="1" smtClean="0">
                <a:solidFill>
                  <a:schemeClr val="tx2">
                    <a:lumMod val="50000"/>
                  </a:schemeClr>
                </a:solidFill>
              </a:rPr>
              <a:t>Базельский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</a:rPr>
              <a:t> комитет по банковскому надзору, консультативный документ </a:t>
            </a:r>
            <a:r>
              <a:rPr lang="en-US" sz="2600" b="1" dirty="0" err="1" smtClean="0">
                <a:solidFill>
                  <a:schemeClr val="tx2">
                    <a:lumMod val="50000"/>
                  </a:schemeClr>
                </a:solidFill>
              </a:rPr>
              <a:t>Standardised</a:t>
            </a:r>
            <a:r>
              <a:rPr lang="en-US" sz="2600" b="1" dirty="0" smtClean="0">
                <a:solidFill>
                  <a:schemeClr val="tx2">
                    <a:lumMod val="50000"/>
                  </a:schemeClr>
                </a:solidFill>
              </a:rPr>
              <a:t> Measurement Approach for operational risk</a:t>
            </a:r>
            <a:r>
              <a:rPr lang="ru-RU" sz="2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600" b="1" u="sng" dirty="0">
                <a:solidFill>
                  <a:schemeClr val="tx2">
                    <a:lumMod val="50000"/>
                  </a:schemeClr>
                </a:solidFill>
              </a:rPr>
              <a:t>(март 2016,сбор комментариев 3 июня 2016)</a:t>
            </a:r>
            <a:endParaRPr lang="ru-RU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600" b="1" i="1" u="sng" dirty="0" smtClean="0">
                <a:solidFill>
                  <a:srgbClr val="C00000"/>
                </a:solidFill>
              </a:rPr>
              <a:t>В результате изменений, отраженных в проектах</a:t>
            </a:r>
            <a:r>
              <a:rPr lang="ru-RU" sz="2600" b="1" u="sng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-Капитал под операционный риск «возможно будет расти у некоторых банков, хотя БКБН не ставил такой цели»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C00000"/>
                </a:solidFill>
              </a:rPr>
              <a:t>-Адекватность всех новых подходов- вызывает сомнения, рост затрат и возможно- затраты банков  на внедрение продвинутых методов становятся потерями</a:t>
            </a:r>
          </a:p>
          <a:p>
            <a:pPr marL="0" indent="0">
              <a:buNone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Розанова Елена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7"/>
            <a:ext cx="9144000" cy="616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3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36" y="1156"/>
            <a:ext cx="9144000" cy="47551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Нефинансовым рискам сложно добиться признания («</a:t>
            </a:r>
            <a:r>
              <a:rPr lang="ru-RU" sz="2200" b="1" dirty="0"/>
              <a:t>значимости» </a:t>
            </a:r>
            <a:r>
              <a:rPr lang="ru-RU" sz="2200" b="1" dirty="0" smtClean="0"/>
              <a:t>)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6" y="332656"/>
            <a:ext cx="9126063" cy="684076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Определение видов </a:t>
            </a:r>
            <a:r>
              <a:rPr lang="ru-RU" sz="1600" dirty="0"/>
              <a:t>операций (сделок), которым </a:t>
            </a:r>
            <a:r>
              <a:rPr lang="ru-RU" sz="1600" dirty="0" smtClean="0"/>
              <a:t>присущи нефинансовые риски – НА ПРАКТИКЕ правовой, регулятивный, </a:t>
            </a:r>
            <a:r>
              <a:rPr lang="ru-RU" sz="1600" dirty="0" err="1" smtClean="0"/>
              <a:t>репутационный</a:t>
            </a:r>
            <a:r>
              <a:rPr lang="ru-RU" sz="1600" dirty="0" smtClean="0"/>
              <a:t>, операционный  - </a:t>
            </a:r>
            <a:r>
              <a:rPr lang="ru-RU" sz="1600" b="1" dirty="0" smtClean="0"/>
              <a:t>в той или иной степени присущи всем видам  направлений деятельности!</a:t>
            </a:r>
          </a:p>
          <a:p>
            <a:pPr algn="just"/>
            <a:r>
              <a:rPr lang="ru-RU" sz="1600" dirty="0"/>
              <a:t>Кроме ОР – требования к СУР нефинансовых рисков </a:t>
            </a:r>
            <a:r>
              <a:rPr lang="ru-RU" sz="1600" b="1" dirty="0"/>
              <a:t>не конкретизированы </a:t>
            </a:r>
            <a:r>
              <a:rPr lang="ru-RU" sz="1600" dirty="0"/>
              <a:t>в </a:t>
            </a:r>
            <a:r>
              <a:rPr lang="ru-RU" sz="1600" dirty="0" smtClean="0"/>
              <a:t>3624-У </a:t>
            </a:r>
            <a:r>
              <a:rPr lang="ru-RU" sz="1600" b="1" dirty="0" smtClean="0">
                <a:solidFill>
                  <a:srgbClr val="C00000"/>
                </a:solidFill>
              </a:rPr>
              <a:t>НО!</a:t>
            </a:r>
          </a:p>
          <a:p>
            <a:pPr algn="just"/>
            <a:r>
              <a:rPr lang="ru-RU" sz="1600" dirty="0" smtClean="0"/>
              <a:t>Методология оценки- </a:t>
            </a:r>
            <a:r>
              <a:rPr lang="ru-RU" sz="1600" b="1" dirty="0" smtClean="0"/>
              <a:t>не обязательно количественные </a:t>
            </a:r>
            <a:r>
              <a:rPr lang="ru-RU" sz="1600" dirty="0" smtClean="0"/>
              <a:t>оценки</a:t>
            </a:r>
          </a:p>
          <a:p>
            <a:pPr lvl="1" algn="just"/>
            <a:r>
              <a:rPr lang="ru-RU" sz="1600" dirty="0" smtClean="0"/>
              <a:t>Оценка непосредственно риска, капитала под данный риск (вероятность, размер потерь…) </a:t>
            </a:r>
          </a:p>
          <a:p>
            <a:pPr lvl="1" algn="just"/>
            <a:r>
              <a:rPr lang="ru-RU" sz="1600" dirty="0" smtClean="0"/>
              <a:t>Оценка влияния  нефинансового риска  как фактора на другие риски, капитал под другими видами риска (как количественно оцениваемые, так и не оцениваемые количественно)</a:t>
            </a:r>
          </a:p>
          <a:p>
            <a:pPr algn="just"/>
            <a:r>
              <a:rPr lang="ru-RU" sz="1600" dirty="0" smtClean="0"/>
              <a:t>Отчетность по значимому риску (форма устанавливается банком)</a:t>
            </a:r>
          </a:p>
          <a:p>
            <a:pPr algn="just"/>
            <a:r>
              <a:rPr lang="ru-RU" sz="1600" dirty="0" smtClean="0"/>
              <a:t>Стресс-тестирование – не обязательно для банков с НА</a:t>
            </a:r>
            <a:r>
              <a:rPr lang="en-US" sz="1600" dirty="0" smtClean="0"/>
              <a:t>&lt;500 </a:t>
            </a:r>
            <a:r>
              <a:rPr lang="ru-RU" sz="1600" dirty="0" smtClean="0"/>
              <a:t>млрд., но-сценарии стресс-тестов других рисков будут </a:t>
            </a:r>
            <a:r>
              <a:rPr lang="ru-RU" sz="1600" dirty="0"/>
              <a:t>неполны без учета факторов нефинансовых </a:t>
            </a:r>
            <a:r>
              <a:rPr lang="ru-RU" sz="1600" dirty="0" smtClean="0"/>
              <a:t>рисков</a:t>
            </a:r>
          </a:p>
          <a:p>
            <a:pPr algn="just"/>
            <a:r>
              <a:rPr lang="ru-RU" sz="1600" dirty="0" smtClean="0"/>
              <a:t>Управленческие воздействия на риск, мониторинг уровня риска-нет оценки, </a:t>
            </a:r>
            <a:r>
              <a:rPr lang="ru-RU" sz="1600" smtClean="0"/>
              <a:t>но управление </a:t>
            </a:r>
            <a:r>
              <a:rPr lang="ru-RU" sz="1600" dirty="0" smtClean="0"/>
              <a:t>необходимо!</a:t>
            </a:r>
          </a:p>
          <a:p>
            <a:r>
              <a:rPr lang="ru-RU" sz="1600" dirty="0" err="1" smtClean="0"/>
              <a:t>Лимитирование</a:t>
            </a:r>
            <a:r>
              <a:rPr lang="ru-RU" sz="1600" dirty="0" smtClean="0"/>
              <a:t>: «</a:t>
            </a:r>
            <a:r>
              <a:rPr lang="ru-RU" sz="1400" dirty="0" smtClean="0"/>
              <a:t>В </a:t>
            </a:r>
            <a:r>
              <a:rPr lang="ru-RU" sz="1400" dirty="0"/>
              <a:t>процессе распределения капитала по направлениям деятельности (дочерним </a:t>
            </a:r>
            <a:r>
              <a:rPr lang="ru-RU" sz="1400" dirty="0" smtClean="0"/>
              <a:t>КО), </a:t>
            </a:r>
            <a:r>
              <a:rPr lang="ru-RU" sz="1400" dirty="0"/>
              <a:t>видам значимых рисков, подразделениям </a:t>
            </a:r>
            <a:r>
              <a:rPr lang="ru-RU" sz="1400" dirty="0" smtClean="0"/>
              <a:t>…, КО </a:t>
            </a:r>
            <a:r>
              <a:rPr lang="ru-RU" sz="1400" dirty="0"/>
              <a:t>(головная </a:t>
            </a:r>
            <a:r>
              <a:rPr lang="ru-RU" sz="1400" dirty="0" smtClean="0"/>
              <a:t>КО </a:t>
            </a:r>
            <a:r>
              <a:rPr lang="ru-RU" sz="1400" dirty="0"/>
              <a:t>банковской группы) обеспечивает наличие </a:t>
            </a:r>
            <a:r>
              <a:rPr lang="ru-RU" sz="1400" b="1" dirty="0"/>
              <a:t>резерва по капиталу </a:t>
            </a:r>
            <a:r>
              <a:rPr lang="ru-RU" sz="1400" dirty="0" smtClean="0"/>
              <a:t>для: покрытия </a:t>
            </a:r>
            <a:r>
              <a:rPr lang="ru-RU" sz="1400" dirty="0"/>
              <a:t>рисков, не оцениваемых количественными методами, а также рисков, распределение которых по структурным подразделениям кредитной организации невозможно либо затруднительно (например, операционного риска</a:t>
            </a:r>
            <a:r>
              <a:rPr lang="ru-RU" sz="1400" dirty="0" smtClean="0"/>
              <a:t>)»</a:t>
            </a:r>
            <a:r>
              <a:rPr lang="ru-RU" sz="1400" dirty="0"/>
              <a:t> Для рисков, в отношении которых определяются требования к капиталу, лимиты базируются на оценках потребности в капитале в отношении данных </a:t>
            </a:r>
            <a:r>
              <a:rPr lang="ru-RU" sz="1400" dirty="0" smtClean="0"/>
              <a:t>рисков. </a:t>
            </a:r>
            <a:r>
              <a:rPr lang="ru-RU" sz="1600" dirty="0" smtClean="0"/>
              <a:t>Для </a:t>
            </a:r>
            <a:r>
              <a:rPr lang="ru-RU" sz="1600" dirty="0"/>
              <a:t>рисков, в отношении которых требования к капиталу не определяются, устанавливаются структурные лимиты или лимиты на объем осуществляемых операций (сделок).</a:t>
            </a:r>
          </a:p>
          <a:p>
            <a:pPr algn="just"/>
            <a:r>
              <a:rPr lang="ru-RU" sz="1600" dirty="0" smtClean="0"/>
              <a:t>Оценка эффективности СУР нефинансовых рисков – возможна и как элемент оценки эффективности управления другими видами рисков</a:t>
            </a:r>
            <a:endParaRPr lang="ru-RU" sz="1600" dirty="0"/>
          </a:p>
          <a:p>
            <a:pPr algn="just"/>
            <a:endParaRPr lang="ru-RU" sz="16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87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72008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Стресс-тестирование: нефинансовых </a:t>
            </a:r>
            <a:r>
              <a:rPr lang="ru-RU" sz="2000" b="1" dirty="0"/>
              <a:t>рисков: </a:t>
            </a:r>
            <a:r>
              <a:rPr lang="ru-RU" sz="2000" b="1" dirty="0" smtClean="0"/>
              <a:t>результат, отраженный </a:t>
            </a:r>
            <a:r>
              <a:rPr lang="ru-RU" sz="2000" b="1" dirty="0"/>
              <a:t>в </a:t>
            </a:r>
            <a:r>
              <a:rPr lang="ru-RU" sz="2000" b="1" dirty="0" smtClean="0"/>
              <a:t>объеме отрицательного капитала после </a:t>
            </a:r>
            <a:r>
              <a:rPr lang="ru-RU" sz="2000" b="1" dirty="0"/>
              <a:t>отзыва </a:t>
            </a:r>
            <a:r>
              <a:rPr lang="ru-RU" sz="2000" b="1" dirty="0" smtClean="0"/>
              <a:t>лицензии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9108504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D9F04-9C2B-4347-857D-E0B39B15EC07}" type="slidenum">
              <a:rPr lang="ru-RU" smtClean="0"/>
              <a:t>9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7994845"/>
              </p:ext>
            </p:extLst>
          </p:nvPr>
        </p:nvGraphicFramePr>
        <p:xfrm>
          <a:off x="4576758" y="1196752"/>
          <a:ext cx="432048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215868"/>
            <a:ext cx="4572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Проверены обстоятельства банкротства в 115 банках, в 87 </a:t>
            </a:r>
            <a:r>
              <a:rPr lang="ru-RU" sz="1600" dirty="0" smtClean="0"/>
              <a:t>- выявлены признаки </a:t>
            </a:r>
            <a:r>
              <a:rPr lang="ru-RU" sz="1600" dirty="0" err="1" smtClean="0"/>
              <a:t>преднаме-ренного</a:t>
            </a:r>
            <a:r>
              <a:rPr lang="ru-RU" sz="1600" dirty="0" smtClean="0"/>
              <a:t> </a:t>
            </a:r>
            <a:r>
              <a:rPr lang="ru-RU" sz="1600" dirty="0"/>
              <a:t>банкротства. Возбуждено 225 уголовных дел (без учета дел, соединенных в одно производство с ранее возбужденными делами), в том числе 34 – по фактам преднамеренного банкротства финансовых организаций, 130 – по фактам хищения денежных средств и имущества финансовых организаций, а также злоупотреблений их руководителей. По 32 уголовным делам вынесены обвинительные приговоры. </a:t>
            </a:r>
            <a:endParaRPr lang="ru-RU" sz="1600" dirty="0" smtClean="0"/>
          </a:p>
          <a:p>
            <a:pPr algn="just"/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17543" y="4365104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/>
              <a:t>Почти у всех банков  с середины 2013  в числе конечных причин отзыва лицензии  или факторов, существенно на него повлиявших были реализованные операционные, </a:t>
            </a:r>
            <a:r>
              <a:rPr lang="ru-RU" sz="1600" b="1" dirty="0" err="1" smtClean="0"/>
              <a:t>репутационные</a:t>
            </a:r>
            <a:r>
              <a:rPr lang="ru-RU" sz="1600" b="1" dirty="0" smtClean="0"/>
              <a:t>, регуляторные, правовые  и стратегические риски</a:t>
            </a:r>
          </a:p>
          <a:p>
            <a:r>
              <a:rPr lang="ru-RU" sz="1600" b="1" dirty="0" smtClean="0"/>
              <a:t>Причины: </a:t>
            </a:r>
            <a:r>
              <a:rPr lang="ru-RU" sz="1600" dirty="0" smtClean="0">
                <a:solidFill>
                  <a:srgbClr val="FF0000"/>
                </a:solidFill>
              </a:rPr>
              <a:t>недостоверность </a:t>
            </a:r>
            <a:r>
              <a:rPr lang="ru-RU" sz="1600" dirty="0">
                <a:solidFill>
                  <a:srgbClr val="FF0000"/>
                </a:solidFill>
              </a:rPr>
              <a:t>отчетных </a:t>
            </a:r>
            <a:r>
              <a:rPr lang="ru-RU" sz="1600" dirty="0" smtClean="0">
                <a:solidFill>
                  <a:srgbClr val="FF0000"/>
                </a:solidFill>
              </a:rPr>
              <a:t>данных, </a:t>
            </a:r>
            <a:r>
              <a:rPr lang="ru-RU" sz="1600" dirty="0">
                <a:solidFill>
                  <a:srgbClr val="FF0000"/>
                </a:solidFill>
              </a:rPr>
              <a:t>проведение сомнительных </a:t>
            </a:r>
            <a:r>
              <a:rPr lang="ru-RU" sz="1600" dirty="0" smtClean="0">
                <a:solidFill>
                  <a:srgbClr val="FF0000"/>
                </a:solidFill>
              </a:rPr>
              <a:t>операций,</a:t>
            </a:r>
            <a:r>
              <a:rPr lang="ru-RU" sz="1600" dirty="0">
                <a:solidFill>
                  <a:srgbClr val="FF0000"/>
                </a:solidFill>
              </a:rPr>
              <a:t> </a:t>
            </a:r>
            <a:r>
              <a:rPr lang="ru-RU" sz="1600" dirty="0" smtClean="0">
                <a:solidFill>
                  <a:srgbClr val="FF0000"/>
                </a:solidFill>
              </a:rPr>
              <a:t>нарушение </a:t>
            </a:r>
            <a:r>
              <a:rPr lang="ru-RU" sz="1600" dirty="0">
                <a:solidFill>
                  <a:srgbClr val="FF0000"/>
                </a:solidFill>
              </a:rPr>
              <a:t>закона «О противодействии легализации (отмыванию) </a:t>
            </a:r>
            <a:r>
              <a:rPr lang="ru-RU" sz="1600" dirty="0" smtClean="0">
                <a:solidFill>
                  <a:srgbClr val="FF0000"/>
                </a:solidFill>
              </a:rPr>
              <a:t>доходов»(146 банков с 08.07.13 по 11.04.16),</a:t>
            </a:r>
            <a:r>
              <a:rPr lang="ru-RU" sz="1600" dirty="0"/>
              <a:t> </a:t>
            </a:r>
            <a:r>
              <a:rPr lang="ru-RU" sz="1600" dirty="0" smtClean="0"/>
              <a:t>нарушение </a:t>
            </a:r>
            <a:r>
              <a:rPr lang="ru-RU" sz="1600" dirty="0"/>
              <a:t>требования к размеру </a:t>
            </a:r>
            <a:r>
              <a:rPr lang="ru-RU" sz="1600" dirty="0" smtClean="0"/>
              <a:t>капитала,</a:t>
            </a:r>
            <a:r>
              <a:rPr lang="ru-RU" sz="1600" dirty="0"/>
              <a:t> </a:t>
            </a:r>
            <a:r>
              <a:rPr lang="ru-RU" sz="1600" dirty="0" smtClean="0"/>
              <a:t> </a:t>
            </a:r>
            <a:r>
              <a:rPr lang="ru-RU" sz="1600" dirty="0" err="1">
                <a:solidFill>
                  <a:srgbClr val="FFC000"/>
                </a:solidFill>
              </a:rPr>
              <a:t>высокорискованная</a:t>
            </a:r>
            <a:r>
              <a:rPr lang="ru-RU" sz="1600" dirty="0">
                <a:solidFill>
                  <a:srgbClr val="FFC000"/>
                </a:solidFill>
              </a:rPr>
              <a:t> кредитная </a:t>
            </a:r>
            <a:r>
              <a:rPr lang="ru-RU" sz="1600" dirty="0" smtClean="0">
                <a:solidFill>
                  <a:srgbClr val="FFC000"/>
                </a:solidFill>
              </a:rPr>
              <a:t>политика</a:t>
            </a:r>
            <a:r>
              <a:rPr lang="ru-RU" sz="1600" dirty="0" smtClean="0"/>
              <a:t>,</a:t>
            </a:r>
            <a:r>
              <a:rPr lang="ru-RU" sz="1600" dirty="0"/>
              <a:t> </a:t>
            </a:r>
            <a:r>
              <a:rPr lang="ru-RU" sz="1600" dirty="0" smtClean="0"/>
              <a:t>неисполнение </a:t>
            </a:r>
            <a:r>
              <a:rPr lang="ru-RU" sz="1600" dirty="0"/>
              <a:t>обязательств перед кредиторами и </a:t>
            </a:r>
            <a:r>
              <a:rPr lang="ru-RU" sz="1600" dirty="0" smtClean="0"/>
              <a:t>вкладчиками (73 банка).</a:t>
            </a:r>
            <a:endParaRPr lang="ru-RU" sz="16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Розанова Елена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865" y="645631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Количество страховых случаев и объём страховых выплат в 2005 – 2015 годах</a:t>
            </a:r>
            <a:r>
              <a:rPr lang="en-US" b="1" dirty="0"/>
              <a:t> </a:t>
            </a:r>
            <a:endParaRPr lang="ru-RU" b="1" dirty="0" smtClean="0"/>
          </a:p>
          <a:p>
            <a:pPr algn="ctr"/>
            <a:r>
              <a:rPr lang="en-US" dirty="0" smtClean="0"/>
              <a:t>(</a:t>
            </a:r>
            <a:r>
              <a:rPr lang="ru-RU" dirty="0" smtClean="0"/>
              <a:t>данные </a:t>
            </a:r>
            <a:r>
              <a:rPr lang="ru-RU" dirty="0"/>
              <a:t>АСВ)</a:t>
            </a:r>
            <a:endParaRPr lang="en-US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724" y="908721"/>
            <a:ext cx="431333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24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8084</TotalTime>
  <Words>2557</Words>
  <Application>Microsoft Office PowerPoint</Application>
  <PresentationFormat>Экран (4:3)</PresentationFormat>
  <Paragraphs>310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«Капитальный ремонт».   Внутренние Процедуры Оценки Достаточности Капитала для нефинансовых рисков  финансовых организаций.</vt:lpstr>
      <vt:lpstr>Internal Capital Adequacy Assessment Process (ICAAP)- Внутренние процедуры оценки достаточности капитала (ВПОДК)</vt:lpstr>
      <vt:lpstr>Больше рисков-хороших и разных. Нефинансовые риски-определения регулятора</vt:lpstr>
      <vt:lpstr>Больше рисков-хороших и разных. Нефинансовые риски-определения регулятора</vt:lpstr>
      <vt:lpstr>ICAAP-ВПОДК: регулятивного капитала-недостаточно    (базельские требования-эпизод 2:  Атака клонов)</vt:lpstr>
      <vt:lpstr>ВПОДК в России-нормативная база     ремонт  объекта незавершенного строительства  </vt:lpstr>
      <vt:lpstr>Евроремонт- изменения базельских требований в части нефинансовых рисков</vt:lpstr>
      <vt:lpstr>Нефинансовым рискам сложно добиться признания («значимости» ) </vt:lpstr>
      <vt:lpstr>Стресс-тестирование: нефинансовых рисков: результат, отраженный в объеме отрицательного капитала после отзыва лицензии</vt:lpstr>
      <vt:lpstr>Нефинансовые риски, признание «значимости»     Размер имеет значение. И вероятность – тоже.</vt:lpstr>
      <vt:lpstr>Нефинансовые риски, признание «значимости» - ИТ-безопасность       эпизод 1 «Скрытая угроза»</vt:lpstr>
      <vt:lpstr>Нефинансовые риски, признание «значимости» EBA Risk Dashboard - data as of Q4 2015  </vt:lpstr>
      <vt:lpstr>Нефинансовые риски, признание «значимости»        </vt:lpstr>
      <vt:lpstr>Отчет о достаточности и размере капиталов. Пример крупного банка</vt:lpstr>
      <vt:lpstr>Презентация PowerPoint</vt:lpstr>
      <vt:lpstr>Презентация PowerPoint</vt:lpstr>
      <vt:lpstr>Презентация PowerPoint</vt:lpstr>
      <vt:lpstr>ВПОДК-придется строить и ремонтировать, иначе…         Спасибо за внимание!</vt:lpstr>
    </vt:vector>
  </TitlesOfParts>
  <Company>ENERGY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Курицына Татьяна Николаевна</dc:creator>
  <cp:lastModifiedBy>Elena</cp:lastModifiedBy>
  <cp:revision>329</cp:revision>
  <dcterms:created xsi:type="dcterms:W3CDTF">2015-05-13T19:33:04Z</dcterms:created>
  <dcterms:modified xsi:type="dcterms:W3CDTF">2016-04-21T07:14:29Z</dcterms:modified>
</cp:coreProperties>
</file>