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6" r:id="rId2"/>
    <p:sldId id="265" r:id="rId3"/>
    <p:sldId id="266" r:id="rId4"/>
    <p:sldId id="267" r:id="rId5"/>
    <p:sldId id="268" r:id="rId6"/>
    <p:sldId id="269" r:id="rId7"/>
    <p:sldId id="276" r:id="rId8"/>
    <p:sldId id="271" r:id="rId9"/>
    <p:sldId id="272" r:id="rId10"/>
    <p:sldId id="273" r:id="rId11"/>
    <p:sldId id="274" r:id="rId12"/>
    <p:sldId id="275" r:id="rId13"/>
  </p:sldIdLst>
  <p:sldSz cx="13004800" cy="9753600"/>
  <p:notesSz cx="6858000" cy="9144000"/>
  <p:defaultTextStyle>
    <a:defPPr>
      <a:defRPr lang="ru-RU"/>
    </a:defPPr>
    <a:lvl1pPr algn="l" defTabSz="1298575" rtl="0" fontAlgn="base">
      <a:spcBef>
        <a:spcPct val="0"/>
      </a:spcBef>
      <a:spcAft>
        <a:spcPct val="0"/>
      </a:spcAft>
      <a:defRPr sz="2500" kern="1200">
        <a:solidFill>
          <a:schemeClr val="tx1"/>
        </a:solidFill>
        <a:latin typeface="Arial" charset="0"/>
        <a:ea typeface="+mn-ea"/>
        <a:cs typeface="+mn-cs"/>
      </a:defRPr>
    </a:lvl1pPr>
    <a:lvl2pPr marL="649288" indent="-192088" algn="l" defTabSz="1298575" rtl="0" fontAlgn="base">
      <a:spcBef>
        <a:spcPct val="0"/>
      </a:spcBef>
      <a:spcAft>
        <a:spcPct val="0"/>
      </a:spcAft>
      <a:defRPr sz="2500" kern="1200">
        <a:solidFill>
          <a:schemeClr val="tx1"/>
        </a:solidFill>
        <a:latin typeface="Arial" charset="0"/>
        <a:ea typeface="+mn-ea"/>
        <a:cs typeface="+mn-cs"/>
      </a:defRPr>
    </a:lvl2pPr>
    <a:lvl3pPr marL="1298575" indent="-384175" algn="l" defTabSz="1298575" rtl="0" fontAlgn="base">
      <a:spcBef>
        <a:spcPct val="0"/>
      </a:spcBef>
      <a:spcAft>
        <a:spcPct val="0"/>
      </a:spcAft>
      <a:defRPr sz="2500" kern="1200">
        <a:solidFill>
          <a:schemeClr val="tx1"/>
        </a:solidFill>
        <a:latin typeface="Arial" charset="0"/>
        <a:ea typeface="+mn-ea"/>
        <a:cs typeface="+mn-cs"/>
      </a:defRPr>
    </a:lvl3pPr>
    <a:lvl4pPr marL="1949450" indent="-577850" algn="l" defTabSz="1298575" rtl="0" fontAlgn="base">
      <a:spcBef>
        <a:spcPct val="0"/>
      </a:spcBef>
      <a:spcAft>
        <a:spcPct val="0"/>
      </a:spcAft>
      <a:defRPr sz="2500" kern="1200">
        <a:solidFill>
          <a:schemeClr val="tx1"/>
        </a:solidFill>
        <a:latin typeface="Arial" charset="0"/>
        <a:ea typeface="+mn-ea"/>
        <a:cs typeface="+mn-cs"/>
      </a:defRPr>
    </a:lvl4pPr>
    <a:lvl5pPr marL="2598738" indent="-769938" algn="l" defTabSz="1298575" rtl="0" fontAlgn="base">
      <a:spcBef>
        <a:spcPct val="0"/>
      </a:spcBef>
      <a:spcAft>
        <a:spcPct val="0"/>
      </a:spcAft>
      <a:defRPr sz="2500" kern="1200">
        <a:solidFill>
          <a:schemeClr val="tx1"/>
        </a:solidFill>
        <a:latin typeface="Arial" charset="0"/>
        <a:ea typeface="+mn-ea"/>
        <a:cs typeface="+mn-cs"/>
      </a:defRPr>
    </a:lvl5pPr>
    <a:lvl6pPr marL="2286000" algn="l" defTabSz="914400" rtl="0" eaLnBrk="1" latinLnBrk="0" hangingPunct="1">
      <a:defRPr sz="2500" kern="1200">
        <a:solidFill>
          <a:schemeClr val="tx1"/>
        </a:solidFill>
        <a:latin typeface="Arial" charset="0"/>
        <a:ea typeface="+mn-ea"/>
        <a:cs typeface="+mn-cs"/>
      </a:defRPr>
    </a:lvl6pPr>
    <a:lvl7pPr marL="2743200" algn="l" defTabSz="914400" rtl="0" eaLnBrk="1" latinLnBrk="0" hangingPunct="1">
      <a:defRPr sz="2500" kern="1200">
        <a:solidFill>
          <a:schemeClr val="tx1"/>
        </a:solidFill>
        <a:latin typeface="Arial" charset="0"/>
        <a:ea typeface="+mn-ea"/>
        <a:cs typeface="+mn-cs"/>
      </a:defRPr>
    </a:lvl7pPr>
    <a:lvl8pPr marL="3200400" algn="l" defTabSz="914400" rtl="0" eaLnBrk="1" latinLnBrk="0" hangingPunct="1">
      <a:defRPr sz="2500" kern="1200">
        <a:solidFill>
          <a:schemeClr val="tx1"/>
        </a:solidFill>
        <a:latin typeface="Arial" charset="0"/>
        <a:ea typeface="+mn-ea"/>
        <a:cs typeface="+mn-cs"/>
      </a:defRPr>
    </a:lvl8pPr>
    <a:lvl9pPr marL="3657600" algn="l" defTabSz="914400" rtl="0" eaLnBrk="1" latinLnBrk="0" hangingPunct="1">
      <a:defRPr sz="25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073">
          <p15:clr>
            <a:srgbClr val="A4A3A4"/>
          </p15:clr>
        </p15:guide>
        <p15:guide id="2" pos="40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264C"/>
    <a:srgbClr val="4C5C6E"/>
    <a:srgbClr val="00529B"/>
    <a:srgbClr val="201D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75" autoAdjust="0"/>
    <p:restoredTop sz="74836" autoAdjust="0"/>
  </p:normalViewPr>
  <p:slideViewPr>
    <p:cSldViewPr>
      <p:cViewPr varScale="1">
        <p:scale>
          <a:sx n="66" d="100"/>
          <a:sy n="66" d="100"/>
        </p:scale>
        <p:origin x="1326" y="90"/>
      </p:cViewPr>
      <p:guideLst>
        <p:guide orient="horz" pos="3073"/>
        <p:guide pos="4096"/>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1" d="100"/>
          <a:sy n="51" d="100"/>
        </p:scale>
        <p:origin x="-289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ECFF1C9-B483-479D-9E64-DD4678CF3775}" type="datetimeFigureOut">
              <a:rPr lang="ru-RU" smtClean="0"/>
              <a:t>15.04.2016</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CE4876A-4D44-4BAD-9B1B-20B4685CC8B4}" type="slidenum">
              <a:rPr lang="ru-RU" smtClean="0"/>
              <a:t>‹#›</a:t>
            </a:fld>
            <a:endParaRPr lang="ru-RU"/>
          </a:p>
        </p:txBody>
      </p:sp>
    </p:spTree>
    <p:extLst>
      <p:ext uri="{BB962C8B-B14F-4D97-AF65-F5344CB8AC3E}">
        <p14:creationId xmlns:p14="http://schemas.microsoft.com/office/powerpoint/2010/main" val="13351986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1299857"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1299857" fontAlgn="auto">
              <a:spcBef>
                <a:spcPts val="0"/>
              </a:spcBef>
              <a:spcAft>
                <a:spcPts val="0"/>
              </a:spcAft>
              <a:defRPr sz="1200">
                <a:latin typeface="+mn-lt"/>
              </a:defRPr>
            </a:lvl1pPr>
          </a:lstStyle>
          <a:p>
            <a:pPr>
              <a:defRPr/>
            </a:pPr>
            <a:fld id="{A856C83D-D9C6-4DD5-BB41-3C5190A002FA}" type="datetimeFigureOut">
              <a:rPr lang="ru-RU"/>
              <a:pPr>
                <a:defRPr/>
              </a:pPr>
              <a:t>15.04.2016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1299857"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1299857" fontAlgn="auto">
              <a:spcBef>
                <a:spcPts val="0"/>
              </a:spcBef>
              <a:spcAft>
                <a:spcPts val="0"/>
              </a:spcAft>
              <a:defRPr sz="1200">
                <a:latin typeface="+mn-lt"/>
              </a:defRPr>
            </a:lvl1pPr>
          </a:lstStyle>
          <a:p>
            <a:pPr>
              <a:defRPr/>
            </a:pPr>
            <a:fld id="{6D26F6BD-CBFB-43A2-9708-DF32E49618EE}" type="slidenum">
              <a:rPr lang="ru-RU"/>
              <a:pPr>
                <a:defRPr/>
              </a:pPr>
              <a:t>‹#›</a:t>
            </a:fld>
            <a:endParaRPr lang="ru-RU"/>
          </a:p>
        </p:txBody>
      </p:sp>
    </p:spTree>
    <p:extLst>
      <p:ext uri="{BB962C8B-B14F-4D97-AF65-F5344CB8AC3E}">
        <p14:creationId xmlns:p14="http://schemas.microsoft.com/office/powerpoint/2010/main" val="1191097870"/>
      </p:ext>
    </p:extLst>
  </p:cSld>
  <p:clrMap bg1="lt1" tx1="dk1" bg2="lt2" tx2="dk2" accent1="accent1" accent2="accent2" accent3="accent3" accent4="accent4" accent5="accent5" accent6="accent6" hlink="hlink" folHlink="folHlink"/>
  <p:notesStyle>
    <a:lvl1pPr algn="l" defTabSz="1298575" rtl="0" eaLnBrk="0" fontAlgn="base" hangingPunct="0">
      <a:spcBef>
        <a:spcPct val="30000"/>
      </a:spcBef>
      <a:spcAft>
        <a:spcPct val="0"/>
      </a:spcAft>
      <a:defRPr kern="1200">
        <a:solidFill>
          <a:schemeClr val="tx1"/>
        </a:solidFill>
        <a:latin typeface="+mn-lt"/>
        <a:ea typeface="+mn-ea"/>
        <a:cs typeface="+mn-cs"/>
      </a:defRPr>
    </a:lvl1pPr>
    <a:lvl2pPr marL="649288" algn="l" defTabSz="1298575" rtl="0" eaLnBrk="0" fontAlgn="base" hangingPunct="0">
      <a:spcBef>
        <a:spcPct val="30000"/>
      </a:spcBef>
      <a:spcAft>
        <a:spcPct val="0"/>
      </a:spcAft>
      <a:defRPr kern="1200">
        <a:solidFill>
          <a:schemeClr val="tx1"/>
        </a:solidFill>
        <a:latin typeface="+mn-lt"/>
        <a:ea typeface="+mn-ea"/>
        <a:cs typeface="+mn-cs"/>
      </a:defRPr>
    </a:lvl2pPr>
    <a:lvl3pPr marL="1298575" algn="l" defTabSz="1298575" rtl="0" eaLnBrk="0" fontAlgn="base" hangingPunct="0">
      <a:spcBef>
        <a:spcPct val="30000"/>
      </a:spcBef>
      <a:spcAft>
        <a:spcPct val="0"/>
      </a:spcAft>
      <a:defRPr kern="1200">
        <a:solidFill>
          <a:schemeClr val="tx1"/>
        </a:solidFill>
        <a:latin typeface="+mn-lt"/>
        <a:ea typeface="+mn-ea"/>
        <a:cs typeface="+mn-cs"/>
      </a:defRPr>
    </a:lvl3pPr>
    <a:lvl4pPr marL="1949450" algn="l" defTabSz="1298575" rtl="0" eaLnBrk="0" fontAlgn="base" hangingPunct="0">
      <a:spcBef>
        <a:spcPct val="30000"/>
      </a:spcBef>
      <a:spcAft>
        <a:spcPct val="0"/>
      </a:spcAft>
      <a:defRPr kern="1200">
        <a:solidFill>
          <a:schemeClr val="tx1"/>
        </a:solidFill>
        <a:latin typeface="+mn-lt"/>
        <a:ea typeface="+mn-ea"/>
        <a:cs typeface="+mn-cs"/>
      </a:defRPr>
    </a:lvl4pPr>
    <a:lvl5pPr marL="2598738" algn="l" defTabSz="1298575" rtl="0" eaLnBrk="0" fontAlgn="base" hangingPunct="0">
      <a:spcBef>
        <a:spcPct val="30000"/>
      </a:spcBef>
      <a:spcAft>
        <a:spcPct val="0"/>
      </a:spcAft>
      <a:defRPr kern="1200">
        <a:solidFill>
          <a:schemeClr val="tx1"/>
        </a:solidFill>
        <a:latin typeface="+mn-lt"/>
        <a:ea typeface="+mn-ea"/>
        <a:cs typeface="+mn-cs"/>
      </a:defRPr>
    </a:lvl5pPr>
    <a:lvl6pPr marL="3249641" algn="l" defTabSz="1299857" rtl="0" eaLnBrk="1" latinLnBrk="0" hangingPunct="1">
      <a:defRPr sz="1800" kern="1200">
        <a:solidFill>
          <a:schemeClr val="tx1"/>
        </a:solidFill>
        <a:latin typeface="+mn-lt"/>
        <a:ea typeface="+mn-ea"/>
        <a:cs typeface="+mn-cs"/>
      </a:defRPr>
    </a:lvl6pPr>
    <a:lvl7pPr marL="3899571" algn="l" defTabSz="1299857" rtl="0" eaLnBrk="1" latinLnBrk="0" hangingPunct="1">
      <a:defRPr sz="1800" kern="1200">
        <a:solidFill>
          <a:schemeClr val="tx1"/>
        </a:solidFill>
        <a:latin typeface="+mn-lt"/>
        <a:ea typeface="+mn-ea"/>
        <a:cs typeface="+mn-cs"/>
      </a:defRPr>
    </a:lvl7pPr>
    <a:lvl8pPr marL="4549498" algn="l" defTabSz="1299857" rtl="0" eaLnBrk="1" latinLnBrk="0" hangingPunct="1">
      <a:defRPr sz="1800" kern="1200">
        <a:solidFill>
          <a:schemeClr val="tx1"/>
        </a:solidFill>
        <a:latin typeface="+mn-lt"/>
        <a:ea typeface="+mn-ea"/>
        <a:cs typeface="+mn-cs"/>
      </a:defRPr>
    </a:lvl8pPr>
    <a:lvl9pPr marL="5199428" algn="l" defTabSz="1299857"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Добрый</a:t>
            </a:r>
            <a:r>
              <a:rPr lang="ru-RU" baseline="0" dirty="0"/>
              <a:t> день, уважаемые дамы и господа, коллеги. Тема моего доклада будет посвящена использованию «облачных» технологий для предоставления услуг по так называемому стандарту </a:t>
            </a:r>
            <a:r>
              <a:rPr lang="en-US" baseline="0" dirty="0" err="1"/>
              <a:t>SaaS</a:t>
            </a:r>
            <a:r>
              <a:rPr lang="ru-RU" baseline="0" dirty="0"/>
              <a:t>, т.е. предоставление услуг по использованию программного обеспечения как сервисов.</a:t>
            </a:r>
            <a:endParaRPr lang="ru-RU" dirty="0"/>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1</a:t>
            </a:fld>
            <a:endParaRPr lang="ru-RU"/>
          </a:p>
        </p:txBody>
      </p:sp>
    </p:spTree>
    <p:extLst>
      <p:ext uri="{BB962C8B-B14F-4D97-AF65-F5344CB8AC3E}">
        <p14:creationId xmlns:p14="http://schemas.microsoft.com/office/powerpoint/2010/main" val="3402783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92500" lnSpcReduction="20000"/>
          </a:bodyPr>
          <a:lstStyle/>
          <a:p>
            <a:r>
              <a:rPr lang="ru-RU" dirty="0"/>
              <a:t>Модуль «Управление ликвидностью» позволяет осуществлять </a:t>
            </a:r>
            <a:r>
              <a:rPr lang="ru-RU" sz="1800" kern="1200" dirty="0">
                <a:solidFill>
                  <a:schemeClr val="tx1"/>
                </a:solidFill>
                <a:effectLst/>
                <a:latin typeface="+mn-lt"/>
                <a:ea typeface="+mn-ea"/>
                <a:cs typeface="+mn-cs"/>
              </a:rPr>
              <a:t>контроль финансовых потоков, текущей и среднесрочной ликвидности. </a:t>
            </a:r>
          </a:p>
          <a:p>
            <a:r>
              <a:rPr lang="ru-RU" sz="1800" kern="1200" dirty="0">
                <a:solidFill>
                  <a:schemeClr val="tx1"/>
                </a:solidFill>
                <a:effectLst/>
                <a:latin typeface="+mn-lt"/>
                <a:ea typeface="+mn-ea"/>
                <a:cs typeface="+mn-cs"/>
              </a:rPr>
              <a:t>Текущая платежная позиция банка контролируется в режиме реального времени,</a:t>
            </a:r>
            <a:r>
              <a:rPr lang="ru-RU" sz="1800" kern="1200" baseline="0" dirty="0">
                <a:solidFill>
                  <a:schemeClr val="tx1"/>
                </a:solidFill>
                <a:effectLst/>
                <a:latin typeface="+mn-lt"/>
                <a:ea typeface="+mn-ea"/>
                <a:cs typeface="+mn-cs"/>
              </a:rPr>
              <a:t> также доступна возможность построения прогнозов ликвидности на основе </a:t>
            </a:r>
            <a:r>
              <a:rPr lang="ru-RU" sz="1800" kern="1200" baseline="0" dirty="0" err="1">
                <a:solidFill>
                  <a:schemeClr val="tx1"/>
                </a:solidFill>
                <a:effectLst/>
                <a:latin typeface="+mn-lt"/>
                <a:ea typeface="+mn-ea"/>
                <a:cs typeface="+mn-cs"/>
              </a:rPr>
              <a:t>настраевымых</a:t>
            </a:r>
            <a:r>
              <a:rPr lang="ru-RU" sz="1800" kern="1200" baseline="0" dirty="0">
                <a:solidFill>
                  <a:schemeClr val="tx1"/>
                </a:solidFill>
                <a:effectLst/>
                <a:latin typeface="+mn-lt"/>
                <a:ea typeface="+mn-ea"/>
                <a:cs typeface="+mn-cs"/>
              </a:rPr>
              <a:t> корректирующих факторов (волатильность, сезонность, тренд). </a:t>
            </a:r>
          </a:p>
          <a:p>
            <a:r>
              <a:rPr lang="ru-RU" sz="1800" kern="1200" baseline="0" dirty="0">
                <a:solidFill>
                  <a:schemeClr val="tx1"/>
                </a:solidFill>
                <a:effectLst/>
                <a:latin typeface="+mn-lt"/>
                <a:ea typeface="+mn-ea"/>
                <a:cs typeface="+mn-cs"/>
              </a:rPr>
              <a:t>Доступна возможность построения графиков остатков, приходов/списания. </a:t>
            </a:r>
          </a:p>
          <a:p>
            <a:r>
              <a:rPr lang="ru-RU" sz="1800" kern="1200" baseline="0" dirty="0">
                <a:solidFill>
                  <a:schemeClr val="tx1"/>
                </a:solidFill>
                <a:effectLst/>
                <a:latin typeface="+mn-lt"/>
                <a:ea typeface="+mn-ea"/>
                <a:cs typeface="+mn-cs"/>
              </a:rPr>
              <a:t>По любому контролируемому остатку обеспечена возможность </a:t>
            </a:r>
            <a:r>
              <a:rPr lang="en-US" sz="1800" kern="1200" baseline="0" dirty="0">
                <a:solidFill>
                  <a:schemeClr val="tx1"/>
                </a:solidFill>
                <a:effectLst/>
                <a:latin typeface="+mn-lt"/>
                <a:ea typeface="+mn-ea"/>
                <a:cs typeface="+mn-cs"/>
              </a:rPr>
              <a:t>drill-down </a:t>
            </a:r>
            <a:r>
              <a:rPr lang="ru-RU" sz="1800" kern="1200" baseline="0" dirty="0">
                <a:solidFill>
                  <a:schemeClr val="tx1"/>
                </a:solidFill>
                <a:effectLst/>
                <a:latin typeface="+mn-lt"/>
                <a:ea typeface="+mn-ea"/>
                <a:cs typeface="+mn-cs"/>
              </a:rPr>
              <a:t>до операций и платежей. </a:t>
            </a:r>
          </a:p>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a:solidFill>
                  <a:schemeClr val="tx1"/>
                </a:solidFill>
                <a:effectLst/>
                <a:latin typeface="+mn-lt"/>
                <a:ea typeface="+mn-ea"/>
                <a:cs typeface="+mn-cs"/>
              </a:rPr>
              <a:t>При выявлении разрывов в потоках платежей пользователь имеет возможность изменять дату и время списаний любых платежей, а также имеет возможность изменения корреспондентского счета, с которого будет произведено списание. </a:t>
            </a:r>
          </a:p>
          <a:p>
            <a:endParaRPr lang="ru-RU" dirty="0"/>
          </a:p>
          <a:p>
            <a:endParaRPr lang="ru-RU" dirty="0"/>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10</a:t>
            </a:fld>
            <a:endParaRPr lang="ru-RU"/>
          </a:p>
        </p:txBody>
      </p:sp>
    </p:spTree>
    <p:extLst>
      <p:ext uri="{BB962C8B-B14F-4D97-AF65-F5344CB8AC3E}">
        <p14:creationId xmlns:p14="http://schemas.microsoft.com/office/powerpoint/2010/main" val="2658018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Мы</a:t>
            </a:r>
            <a:r>
              <a:rPr lang="ru-RU" baseline="0" dirty="0"/>
              <a:t> предлагаем использование наших сервисов в виде набора различных пакетов.</a:t>
            </a:r>
            <a:endParaRPr lang="ru-RU" dirty="0"/>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11</a:t>
            </a:fld>
            <a:endParaRPr lang="ru-RU"/>
          </a:p>
        </p:txBody>
      </p:sp>
    </p:spTree>
    <p:extLst>
      <p:ext uri="{BB962C8B-B14F-4D97-AF65-F5344CB8AC3E}">
        <p14:creationId xmlns:p14="http://schemas.microsoft.com/office/powerpoint/2010/main" val="150295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70000" lnSpcReduction="20000"/>
          </a:bodyPr>
          <a:lstStyle/>
          <a:p>
            <a:r>
              <a:rPr lang="ru-RU" dirty="0"/>
              <a:t>Непростое время развития и углубления кризисных тенденций в экономике все чаще заставляет банки пересматривать, в сторону сокращения, бю</a:t>
            </a:r>
            <a:r>
              <a:rPr lang="ru-RU" baseline="0" dirty="0"/>
              <a:t>джеты по обеспечению деятельности </a:t>
            </a:r>
            <a:r>
              <a:rPr lang="en-US" baseline="0" dirty="0"/>
              <a:t>IT-</a:t>
            </a:r>
            <a:r>
              <a:rPr lang="ru-RU" baseline="0" dirty="0"/>
              <a:t>подразделений в выборе тех либо иных софтверных решений, обеспечивающих текущую деятельность банка. Время диктует несколько другие правила, которые направлены на выбор оптимальных, низкозатратных и технологичных решений. Немаловажным фактором также является сроки развертывания выбранных решений, затраты по  обеспечению инфраструктуры и эксплуатации. </a:t>
            </a:r>
          </a:p>
          <a:p>
            <a:r>
              <a:rPr lang="ru-RU" baseline="0" dirty="0"/>
              <a:t>Использование интернет-технологий вошло в нашу повседневную жизнь и стало ее неотъемлемой частью. Эти же технологии позволяют нам предложить использовать не только почтовые сервисы, социальные сети, различные </a:t>
            </a:r>
            <a:r>
              <a:rPr lang="ru-RU" baseline="0" dirty="0" err="1"/>
              <a:t>месенджеры</a:t>
            </a:r>
            <a:r>
              <a:rPr lang="ru-RU" baseline="0" dirty="0"/>
              <a:t> и т.д., но и, что является совершенно естественным, программное обеспечение по обслуживанию всех операций казначейского блока в «облаке» – когда банк не тратит свои силы на закупку оборудования, софта, значительно сокращает расходы по сопровождению – а пользуется сервисом, предоставленным как доступ по интернету, к уже установленному программному обеспечению, обеспечивающему обслуживание тех либо иных операций. Мы предоставляем вычислительные мощности с использованием партнерского </a:t>
            </a:r>
            <a:r>
              <a:rPr lang="ru-RU" baseline="0" dirty="0" err="1"/>
              <a:t>ЦОДа</a:t>
            </a:r>
            <a:r>
              <a:rPr lang="ru-RU" baseline="0" dirty="0"/>
              <a:t>, поскольку являемся разработчиками именно программного обеспечения и полагаемся на опыт и знания специалистов по построению современных отказоустойчивых дата-центров.</a:t>
            </a:r>
            <a:endParaRPr lang="ru-RU" dirty="0"/>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2</a:t>
            </a:fld>
            <a:endParaRPr lang="ru-RU"/>
          </a:p>
        </p:txBody>
      </p:sp>
    </p:spTree>
    <p:extLst>
      <p:ext uri="{BB962C8B-B14F-4D97-AF65-F5344CB8AC3E}">
        <p14:creationId xmlns:p14="http://schemas.microsoft.com/office/powerpoint/2010/main" val="4182653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77500" lnSpcReduction="20000"/>
          </a:bodyPr>
          <a:lstStyle/>
          <a:p>
            <a:r>
              <a:rPr lang="ru-RU" dirty="0"/>
              <a:t>На сегодняшний день мы являемся одним из крупных разработчиков программного обеспечения, покрывающего запросы</a:t>
            </a:r>
            <a:r>
              <a:rPr lang="ru-RU" baseline="0" dirty="0"/>
              <a:t> банковских, финансовых и почтовых организаций. У нас есть как крупные инсталляции </a:t>
            </a:r>
            <a:r>
              <a:rPr lang="ru-RU" dirty="0"/>
              <a:t> на уровне системообразующих</a:t>
            </a:r>
            <a:r>
              <a:rPr lang="ru-RU" baseline="0" dirty="0"/>
              <a:t> банков, национальных почтовых операторов, так средние коммерческие банки и </a:t>
            </a:r>
            <a:r>
              <a:rPr lang="ru-RU" baseline="0" dirty="0" err="1"/>
              <a:t>микрофинансовые</a:t>
            </a:r>
            <a:r>
              <a:rPr lang="ru-RU" baseline="0" dirty="0"/>
              <a:t> организации. Все их потребности в качестве </a:t>
            </a:r>
            <a:r>
              <a:rPr lang="en-US" baseline="0" dirty="0" err="1"/>
              <a:t>SaaS</a:t>
            </a:r>
            <a:r>
              <a:rPr lang="ru-RU" baseline="0" dirty="0"/>
              <a:t>,</a:t>
            </a:r>
            <a:r>
              <a:rPr lang="en-US" baseline="0" dirty="0"/>
              <a:t> </a:t>
            </a:r>
            <a:r>
              <a:rPr lang="ru-RU" baseline="0" dirty="0"/>
              <a:t>конечно, значительно отличаются. </a:t>
            </a:r>
            <a:r>
              <a:rPr lang="ru-RU" dirty="0"/>
              <a:t>Мы проанализировали</a:t>
            </a:r>
            <a:r>
              <a:rPr lang="ru-RU" baseline="0" dirty="0"/>
              <a:t> свои сегменты клиентов. Так, например, для </a:t>
            </a:r>
            <a:r>
              <a:rPr lang="ru-RU" baseline="0" dirty="0" err="1"/>
              <a:t>микрофинансовой</a:t>
            </a:r>
            <a:r>
              <a:rPr lang="ru-RU" baseline="0" dirty="0"/>
              <a:t> </a:t>
            </a:r>
            <a:r>
              <a:rPr lang="ru-RU" baseline="0"/>
              <a:t>организации обеспечение </a:t>
            </a:r>
            <a:r>
              <a:rPr lang="ru-RU" baseline="0" dirty="0"/>
              <a:t>полноценного </a:t>
            </a:r>
            <a:r>
              <a:rPr lang="en-US" baseline="0" dirty="0"/>
              <a:t>IT- </a:t>
            </a:r>
            <a:r>
              <a:rPr lang="ru-RU" baseline="0" dirty="0"/>
              <a:t>ландшафта</a:t>
            </a:r>
            <a:r>
              <a:rPr lang="en-US" baseline="0" dirty="0"/>
              <a:t> </a:t>
            </a:r>
            <a:r>
              <a:rPr lang="ru-RU" baseline="0" dirty="0"/>
              <a:t>не является приоритетной задачей – главное это успешно продавать свои кредитные продукты и получать прибыль, а всю поддержку </a:t>
            </a:r>
            <a:r>
              <a:rPr lang="en-US" baseline="0" dirty="0"/>
              <a:t>IT </a:t>
            </a:r>
            <a:r>
              <a:rPr lang="ru-RU" baseline="0" dirty="0"/>
              <a:t>получить как сервис, желательно еще и некой фиксированной цене.</a:t>
            </a:r>
          </a:p>
          <a:p>
            <a:r>
              <a:rPr lang="ru-RU" baseline="0" dirty="0"/>
              <a:t>С другой стороны большие финансовые учреждения, как правило, не заинтересованы в установке своего программного обеспечения в «облаке» поскольку уже исторически имеют развитый </a:t>
            </a:r>
            <a:r>
              <a:rPr lang="en-US" baseline="0" dirty="0"/>
              <a:t>IT</a:t>
            </a:r>
            <a:r>
              <a:rPr lang="ru-RU" baseline="0" dirty="0"/>
              <a:t>-ландшафт и службы сопровождения. В этом случае мы предлагаем использовать отдельные модули нашего комплексного решения для покрытия назревших потребностей банка. Также одним из направлений использования «облачных» сервисов может стать предоставление банком услуг клиентам по обслуживанию их </a:t>
            </a:r>
            <a:r>
              <a:rPr lang="en-US" baseline="0" dirty="0"/>
              <a:t>ERP </a:t>
            </a:r>
            <a:r>
              <a:rPr lang="ru-RU" baseline="0" dirty="0"/>
              <a:t>систем за определенную абонентскую плату, например, входящую в тарифный план по обслуживанию текущего счета.</a:t>
            </a:r>
            <a:endParaRPr lang="ru-RU" dirty="0"/>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3</a:t>
            </a:fld>
            <a:endParaRPr lang="ru-RU"/>
          </a:p>
        </p:txBody>
      </p:sp>
    </p:spTree>
    <p:extLst>
      <p:ext uri="{BB962C8B-B14F-4D97-AF65-F5344CB8AC3E}">
        <p14:creationId xmlns:p14="http://schemas.microsoft.com/office/powerpoint/2010/main" val="1186076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85000" lnSpcReduction="10000"/>
          </a:bodyPr>
          <a:lstStyle/>
          <a:p>
            <a:r>
              <a:rPr lang="ru-RU" dirty="0"/>
              <a:t>Также мы проанализировали</a:t>
            </a:r>
            <a:r>
              <a:rPr lang="ru-RU" baseline="0" dirty="0"/>
              <a:t> характеристики сервисной модели, с точки зрения предоставления программных сервисов. Мы выделили основные моменты, о которых я уже упоминал раньше.</a:t>
            </a:r>
          </a:p>
          <a:p>
            <a:r>
              <a:rPr lang="ru-RU" baseline="0" dirty="0"/>
              <a:t>Здесь, хотелось бы остановиться больше на «минусах» поскольку они конечно существуют. Сервисная модель применима не для всех классов систем, так, например, глубококастомизированные системы и крупные инсталляции </a:t>
            </a:r>
            <a:r>
              <a:rPr lang="ru-RU" baseline="0" dirty="0" err="1"/>
              <a:t>непозволяют</a:t>
            </a:r>
            <a:r>
              <a:rPr lang="ru-RU" baseline="0" dirty="0"/>
              <a:t> сделать полный перенос в «облако». Есть также серьезные ограничения по безопасности, но у нас есть решение с использованием шифрования,  предоставления виртуальных контейнеров с аппаратным доступом, настраиваемые профили полномочий внутри самой системы. С точки зрения обеспечения защиты персональных данных предусмотрено буферное хранилище, которое обеспечивает трансформацию персональных данных на стороне клиента, т.е. в нашей системе будут находиться только некие абстрактные данные необходимые для трансформации при поступлении к клиенту.</a:t>
            </a:r>
            <a:endParaRPr lang="ru-RU" dirty="0"/>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4</a:t>
            </a:fld>
            <a:endParaRPr lang="ru-RU"/>
          </a:p>
        </p:txBody>
      </p:sp>
    </p:spTree>
    <p:extLst>
      <p:ext uri="{BB962C8B-B14F-4D97-AF65-F5344CB8AC3E}">
        <p14:creationId xmlns:p14="http://schemas.microsoft.com/office/powerpoint/2010/main" val="1760598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85000" lnSpcReduction="10000"/>
          </a:bodyPr>
          <a:lstStyle/>
          <a:p>
            <a:r>
              <a:rPr lang="ru-RU" dirty="0"/>
              <a:t>Общая модель доступа</a:t>
            </a:r>
            <a:r>
              <a:rPr lang="ru-RU" baseline="0" dirty="0"/>
              <a:t> к сервисам представляет собой следующую схему. Это интегрированная и масштабируемая платформа развернутая на мощностях партнерского дата-центра, где инсталлировано программное обеспечение </a:t>
            </a:r>
            <a:r>
              <a:rPr lang="en-US" baseline="0" dirty="0"/>
              <a:t>Colvir. </a:t>
            </a:r>
            <a:r>
              <a:rPr lang="ru-RU" baseline="0" dirty="0"/>
              <a:t>Бизнес-пользователь сразу получает конкретную функциональность, не отвлекая свои ресурсы на инсталляцию, обновления и обслуживание. На уровне централизованного обслуживания платформы предусмотрены группы специалистов – системные инженеры дата-цента, обеспечивающие его работоспособность, консультанты </a:t>
            </a:r>
            <a:r>
              <a:rPr lang="en-US" baseline="0" dirty="0"/>
              <a:t>Colvir</a:t>
            </a:r>
            <a:r>
              <a:rPr lang="ru-RU" baseline="0" dirty="0"/>
              <a:t>, обеспечивающие настройку и сопровождение системы, технические специалисты, обеспечивающие работу цента обработки данных. При этом бизнес-пользователь не заботиться не о безопасности, ни о доступности , ни о масштабируемости – все это  останавливается на уровне платформы, т.е. наша платформа инсталлируется в партнерском дата-центре и все это обеспечивает. Т.е. при возникновении необходимости добавить пользователей, мощностей – эта работа ложиться на уровень обслуживания - команду дата-центра.</a:t>
            </a:r>
            <a:endParaRPr lang="ru-RU" dirty="0"/>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5</a:t>
            </a:fld>
            <a:endParaRPr lang="ru-RU"/>
          </a:p>
        </p:txBody>
      </p:sp>
    </p:spTree>
    <p:extLst>
      <p:ext uri="{BB962C8B-B14F-4D97-AF65-F5344CB8AC3E}">
        <p14:creationId xmlns:p14="http://schemas.microsoft.com/office/powerpoint/2010/main" val="2517758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70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a:solidFill>
                  <a:schemeClr val="tx1"/>
                </a:solidFill>
                <a:effectLst/>
                <a:latin typeface="+mn-lt"/>
                <a:ea typeface="+mn-ea"/>
                <a:cs typeface="+mn-cs"/>
              </a:rPr>
              <a:t>Модули Казначейского блока </a:t>
            </a:r>
            <a:r>
              <a:rPr lang="en-US" sz="1200" kern="1200" dirty="0" err="1">
                <a:solidFill>
                  <a:schemeClr val="tx1"/>
                </a:solidFill>
                <a:effectLst/>
                <a:latin typeface="+mn-lt"/>
                <a:ea typeface="+mn-ea"/>
                <a:cs typeface="+mn-cs"/>
              </a:rPr>
              <a:t>Colvir</a:t>
            </a:r>
            <a:r>
              <a:rPr lang="en-US" sz="1200" kern="1200" dirty="0">
                <a:solidFill>
                  <a:schemeClr val="tx1"/>
                </a:solidFill>
                <a:effectLst/>
                <a:latin typeface="+mn-lt"/>
                <a:ea typeface="+mn-ea"/>
                <a:cs typeface="+mn-cs"/>
              </a:rPr>
              <a:t> </a:t>
            </a:r>
            <a:r>
              <a:rPr lang="ru-RU" sz="1200" kern="1200" dirty="0">
                <a:solidFill>
                  <a:schemeClr val="tx1"/>
                </a:solidFill>
                <a:effectLst/>
                <a:latin typeface="+mn-lt"/>
                <a:ea typeface="+mn-ea"/>
                <a:cs typeface="+mn-cs"/>
              </a:rPr>
              <a:t>покрывают потребности фронт-офиса, </a:t>
            </a:r>
            <a:r>
              <a:rPr lang="ru-RU" sz="1200" kern="1200" dirty="0" err="1">
                <a:solidFill>
                  <a:schemeClr val="tx1"/>
                </a:solidFill>
                <a:effectLst/>
                <a:latin typeface="+mn-lt"/>
                <a:ea typeface="+mn-ea"/>
                <a:cs typeface="+mn-cs"/>
              </a:rPr>
              <a:t>мидл</a:t>
            </a:r>
            <a:r>
              <a:rPr lang="ru-RU" sz="1200" kern="1200" dirty="0">
                <a:solidFill>
                  <a:schemeClr val="tx1"/>
                </a:solidFill>
                <a:effectLst/>
                <a:latin typeface="+mn-lt"/>
                <a:ea typeface="+mn-ea"/>
                <a:cs typeface="+mn-cs"/>
              </a:rPr>
              <a:t>-офиса и </a:t>
            </a:r>
            <a:r>
              <a:rPr lang="ru-RU" sz="1200" kern="1200" dirty="0" err="1">
                <a:solidFill>
                  <a:schemeClr val="tx1"/>
                </a:solidFill>
                <a:effectLst/>
                <a:latin typeface="+mn-lt"/>
                <a:ea typeface="+mn-ea"/>
                <a:cs typeface="+mn-cs"/>
              </a:rPr>
              <a:t>бэк</a:t>
            </a:r>
            <a:r>
              <a:rPr lang="ru-RU" sz="1200" kern="1200" dirty="0">
                <a:solidFill>
                  <a:schemeClr val="tx1"/>
                </a:solidFill>
                <a:effectLst/>
                <a:latin typeface="+mn-lt"/>
                <a:ea typeface="+mn-ea"/>
                <a:cs typeface="+mn-cs"/>
              </a:rPr>
              <a:t>-офиса и представляют собой мощный инструмент для обеспечения всех функций казначейства. </a:t>
            </a:r>
          </a:p>
          <a:p>
            <a:endParaRPr lang="ru-RU" sz="1800" kern="1200" dirty="0">
              <a:solidFill>
                <a:schemeClr val="tx1"/>
              </a:solidFill>
              <a:effectLst/>
              <a:latin typeface="+mn-lt"/>
              <a:ea typeface="+mn-ea"/>
              <a:cs typeface="+mn-cs"/>
            </a:endParaRPr>
          </a:p>
          <a:p>
            <a:r>
              <a:rPr lang="ru-RU" sz="1800" kern="1200" dirty="0">
                <a:solidFill>
                  <a:schemeClr val="tx1"/>
                </a:solidFill>
                <a:effectLst/>
                <a:latin typeface="+mn-lt"/>
                <a:ea typeface="+mn-ea"/>
                <a:cs typeface="+mn-cs"/>
              </a:rPr>
              <a:t>Блок модулей Казначейства обеспечивает автоматизацию операций, выполняемых банком на международных и внутренних финансовых рынках, включая брокерские и </a:t>
            </a:r>
            <a:r>
              <a:rPr lang="ru-RU" sz="1800" kern="1200" dirty="0" err="1">
                <a:solidFill>
                  <a:schemeClr val="tx1"/>
                </a:solidFill>
                <a:effectLst/>
                <a:latin typeface="+mn-lt"/>
                <a:ea typeface="+mn-ea"/>
                <a:cs typeface="+mn-cs"/>
              </a:rPr>
              <a:t>кастодиальные</a:t>
            </a:r>
            <a:r>
              <a:rPr lang="ru-RU" sz="1800" kern="1200" dirty="0">
                <a:solidFill>
                  <a:schemeClr val="tx1"/>
                </a:solidFill>
                <a:effectLst/>
                <a:latin typeface="+mn-lt"/>
                <a:ea typeface="+mn-ea"/>
                <a:cs typeface="+mn-cs"/>
              </a:rPr>
              <a:t> функции, доверительное управление, а также автоматизацию управления ликвидностью и управления рисками.</a:t>
            </a:r>
          </a:p>
          <a:p>
            <a:r>
              <a:rPr lang="ru-RU" sz="1800" kern="1200" dirty="0">
                <a:solidFill>
                  <a:schemeClr val="tx1"/>
                </a:solidFill>
                <a:effectLst/>
                <a:latin typeface="+mn-lt"/>
                <a:ea typeface="+mn-ea"/>
                <a:cs typeface="+mn-cs"/>
              </a:rPr>
              <a:t>Казначейский блок интегрирован с остальными блоками </a:t>
            </a:r>
            <a:r>
              <a:rPr lang="en-US" sz="1800" kern="1200" dirty="0">
                <a:solidFill>
                  <a:schemeClr val="tx1"/>
                </a:solidFill>
                <a:effectLst/>
                <a:latin typeface="+mn-lt"/>
                <a:ea typeface="+mn-ea"/>
                <a:cs typeface="+mn-cs"/>
              </a:rPr>
              <a:t>CBS</a:t>
            </a:r>
            <a:r>
              <a:rPr lang="ru-RU" sz="1800" kern="1200" dirty="0">
                <a:solidFill>
                  <a:schemeClr val="tx1"/>
                </a:solidFill>
                <a:effectLst/>
                <a:latin typeface="+mn-lt"/>
                <a:ea typeface="+mn-ea"/>
                <a:cs typeface="+mn-cs"/>
              </a:rPr>
              <a:t>: использует общее ядро, общие инструментальные средства, выдает стандартную информацию в Главную книгу.</a:t>
            </a:r>
            <a:r>
              <a:rPr lang="ru-RU" sz="1800" kern="1200" baseline="0" dirty="0">
                <a:solidFill>
                  <a:schemeClr val="tx1"/>
                </a:solidFill>
                <a:effectLst/>
                <a:latin typeface="+mn-lt"/>
                <a:ea typeface="+mn-ea"/>
                <a:cs typeface="+mn-cs"/>
              </a:rPr>
              <a:t>  Блок модулей Казначейства интегрирован с функционалом платежных систем, что позволяет организовать как расчеты на внутреннем рынке, так и международные платежи посредством модуля Платежные системы, что дает для работы блока в комплексе со всей системой </a:t>
            </a:r>
            <a:r>
              <a:rPr lang="en-US" sz="1800" kern="1200" baseline="0" dirty="0" err="1">
                <a:solidFill>
                  <a:schemeClr val="tx1"/>
                </a:solidFill>
                <a:effectLst/>
                <a:latin typeface="+mn-lt"/>
                <a:ea typeface="+mn-ea"/>
                <a:cs typeface="+mn-cs"/>
              </a:rPr>
              <a:t>Colvir</a:t>
            </a:r>
            <a:r>
              <a:rPr lang="en-US" sz="1800" kern="1200" baseline="0" dirty="0">
                <a:solidFill>
                  <a:schemeClr val="tx1"/>
                </a:solidFill>
                <a:effectLst/>
                <a:latin typeface="+mn-lt"/>
                <a:ea typeface="+mn-ea"/>
                <a:cs typeface="+mn-cs"/>
              </a:rPr>
              <a:t> </a:t>
            </a:r>
            <a:r>
              <a:rPr lang="ru-RU" sz="1800" kern="1200" baseline="0" dirty="0">
                <a:solidFill>
                  <a:schemeClr val="tx1"/>
                </a:solidFill>
                <a:effectLst/>
                <a:latin typeface="+mn-lt"/>
                <a:ea typeface="+mn-ea"/>
                <a:cs typeface="+mn-cs"/>
              </a:rPr>
              <a:t> превосходный результат решений.</a:t>
            </a:r>
            <a:endParaRPr lang="ru-RU" sz="1800" kern="1200" dirty="0">
              <a:solidFill>
                <a:schemeClr val="tx1"/>
              </a:solidFill>
              <a:effectLst/>
              <a:latin typeface="+mn-lt"/>
              <a:ea typeface="+mn-ea"/>
              <a:cs typeface="+mn-cs"/>
            </a:endParaRPr>
          </a:p>
          <a:p>
            <a:endParaRPr lang="ru-RU" sz="1800" kern="1200" dirty="0">
              <a:solidFill>
                <a:schemeClr val="tx1"/>
              </a:solidFill>
              <a:effectLst/>
              <a:latin typeface="+mn-lt"/>
              <a:ea typeface="+mn-ea"/>
              <a:cs typeface="+mn-cs"/>
            </a:endParaRPr>
          </a:p>
          <a:p>
            <a:r>
              <a:rPr lang="ru-RU" sz="1800" kern="1200" dirty="0">
                <a:solidFill>
                  <a:schemeClr val="tx1"/>
                </a:solidFill>
                <a:effectLst/>
                <a:latin typeface="+mn-lt"/>
                <a:ea typeface="+mn-ea"/>
                <a:cs typeface="+mn-cs"/>
              </a:rPr>
              <a:t>В состав казначейского блока входят группы модулей: Валютный рынок, Денежный рынок, Ценные бумаги и Производные инструменты, а также модули Управление ликвидностью и Управление рисками. Кроме того, в блоке ведется электронный архив финансовой информации, поставляемой из различных источников, и доступной всем потребителям в системе.</a:t>
            </a:r>
          </a:p>
          <a:p>
            <a:pPr>
              <a:lnSpc>
                <a:spcPct val="80000"/>
              </a:lnSpc>
            </a:pPr>
            <a:r>
              <a:rPr lang="ru-RU" sz="900" dirty="0"/>
              <a:t>Блок Казначейство содержит все востребованные в современному банке </a:t>
            </a:r>
            <a:r>
              <a:rPr lang="ru-RU" sz="900" baseline="0" dirty="0"/>
              <a:t>функциональные модули и решения! </a:t>
            </a:r>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6</a:t>
            </a:fld>
            <a:endParaRPr lang="ru-RU"/>
          </a:p>
        </p:txBody>
      </p:sp>
    </p:spTree>
    <p:extLst>
      <p:ext uri="{BB962C8B-B14F-4D97-AF65-F5344CB8AC3E}">
        <p14:creationId xmlns:p14="http://schemas.microsoft.com/office/powerpoint/2010/main" val="1602825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Модуль</a:t>
            </a:r>
            <a:r>
              <a:rPr lang="ru-RU" baseline="0" dirty="0"/>
              <a:t> фронт-офис реализован с использование </a:t>
            </a:r>
            <a:r>
              <a:rPr lang="en-US" baseline="0" dirty="0"/>
              <a:t>web </a:t>
            </a:r>
            <a:r>
              <a:rPr lang="ru-RU" baseline="0" dirty="0"/>
              <a:t>интерфейса. Модуль обеспечивает </a:t>
            </a:r>
            <a:r>
              <a:rPr lang="ru-RU" sz="1800" kern="1200" dirty="0">
                <a:solidFill>
                  <a:schemeClr val="tx1"/>
                </a:solidFill>
                <a:effectLst/>
                <a:latin typeface="+mn-lt"/>
                <a:ea typeface="+mn-ea"/>
                <a:cs typeface="+mn-cs"/>
              </a:rPr>
              <a:t>трейдеров и аналитиков достоверной информацией о позициях, ценах и рисках, для принятия быстрых и правильных торговых решений в режиме реального времени.</a:t>
            </a:r>
            <a:r>
              <a:rPr lang="ru-RU" baseline="0"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a:solidFill>
                  <a:schemeClr val="tx1"/>
                </a:solidFill>
                <a:effectLst/>
                <a:latin typeface="+mn-lt"/>
                <a:ea typeface="+mn-ea"/>
                <a:cs typeface="+mn-cs"/>
              </a:rPr>
              <a:t>Обеспечивается загрузка информации о совершенных сделках и биржевой информации на торговых биржевых площадках (ММВБ, РТС, </a:t>
            </a:r>
            <a:r>
              <a:rPr lang="en-US" sz="1800" kern="1200" dirty="0">
                <a:solidFill>
                  <a:schemeClr val="tx1"/>
                </a:solidFill>
                <a:effectLst/>
                <a:latin typeface="+mn-lt"/>
                <a:ea typeface="+mn-ea"/>
                <a:cs typeface="+mn-cs"/>
              </a:rPr>
              <a:t>KASE</a:t>
            </a:r>
            <a:r>
              <a:rPr lang="ru-RU" sz="1800" kern="1200" dirty="0">
                <a:solidFill>
                  <a:schemeClr val="tx1"/>
                </a:solidFill>
                <a:effectLst/>
                <a:latin typeface="+mn-lt"/>
                <a:ea typeface="+mn-ea"/>
                <a:cs typeface="+mn-cs"/>
              </a:rPr>
              <a:t> и пр.), а так же с торговых систем </a:t>
            </a:r>
            <a:r>
              <a:rPr lang="en-US" sz="1800" kern="1200" dirty="0">
                <a:solidFill>
                  <a:schemeClr val="tx1"/>
                </a:solidFill>
                <a:effectLst/>
                <a:latin typeface="+mn-lt"/>
                <a:ea typeface="+mn-ea"/>
                <a:cs typeface="+mn-cs"/>
              </a:rPr>
              <a:t>Reuters</a:t>
            </a:r>
            <a:r>
              <a:rPr lang="ru-RU" sz="1800" kern="1200" dirty="0">
                <a:solidFill>
                  <a:schemeClr val="tx1"/>
                </a:solidFill>
                <a:effectLst/>
                <a:latin typeface="+mn-lt"/>
                <a:ea typeface="+mn-ea"/>
                <a:cs typeface="+mn-cs"/>
              </a:rPr>
              <a:t>, </a:t>
            </a:r>
            <a:r>
              <a:rPr lang="en-US" sz="1800" kern="1200" dirty="0">
                <a:solidFill>
                  <a:schemeClr val="tx1"/>
                </a:solidFill>
                <a:effectLst/>
                <a:latin typeface="+mn-lt"/>
                <a:ea typeface="+mn-ea"/>
                <a:cs typeface="+mn-cs"/>
              </a:rPr>
              <a:t>Bloomberg </a:t>
            </a:r>
            <a:endParaRPr lang="ru-RU" sz="1800" kern="1200" dirty="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7</a:t>
            </a:fld>
            <a:endParaRPr lang="ru-RU"/>
          </a:p>
        </p:txBody>
      </p:sp>
    </p:spTree>
    <p:extLst>
      <p:ext uri="{BB962C8B-B14F-4D97-AF65-F5344CB8AC3E}">
        <p14:creationId xmlns:p14="http://schemas.microsoft.com/office/powerpoint/2010/main" val="313886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lnSpcReduction="10000"/>
          </a:bodyPr>
          <a:lstStyle/>
          <a:p>
            <a:r>
              <a:rPr lang="ru-RU" dirty="0"/>
              <a:t>Функционал</a:t>
            </a:r>
            <a:r>
              <a:rPr lang="ru-RU" baseline="0" dirty="0"/>
              <a:t> модуля позволяет настраивать удобный для пользователя вид, с сохранением расположения окон.</a:t>
            </a:r>
          </a:p>
          <a:p>
            <a:r>
              <a:rPr lang="ru-RU" baseline="0" dirty="0"/>
              <a:t>Доступны следующие окна – котировки ( с загрузкой данных в режиме онлайн с торговых площадок и терминалов), графики, торговые роботы, клиентские заявки,  портфели, сделки и ордера за текущий день.</a:t>
            </a:r>
          </a:p>
          <a:p>
            <a:r>
              <a:rPr lang="ru-RU" dirty="0"/>
              <a:t>Возможно создать</a:t>
            </a:r>
            <a:r>
              <a:rPr lang="ru-RU" baseline="0" dirty="0"/>
              <a:t> для каждого пользователя свой вид формы, так для Директора казначейства доступна своя форма, на которой пользователь имеет возможность просматривать текущие данные о портфелях всех дилеров. </a:t>
            </a:r>
          </a:p>
          <a:p>
            <a:r>
              <a:rPr lang="ru-RU" baseline="0" dirty="0"/>
              <a:t>Так же доступны сервисные функции – различные калькуляторы, проверка дат на рабочий день, ввод индикативных сделок для проверки лимита.</a:t>
            </a:r>
            <a:endParaRPr lang="ru-RU" dirty="0"/>
          </a:p>
          <a:p>
            <a:endParaRPr lang="ru-RU" dirty="0"/>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8</a:t>
            </a:fld>
            <a:endParaRPr lang="ru-RU"/>
          </a:p>
        </p:txBody>
      </p:sp>
    </p:spTree>
    <p:extLst>
      <p:ext uri="{BB962C8B-B14F-4D97-AF65-F5344CB8AC3E}">
        <p14:creationId xmlns:p14="http://schemas.microsoft.com/office/powerpoint/2010/main" val="579351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В задаче реализован функционал пре-трейд контроля лимитов</a:t>
            </a:r>
            <a:r>
              <a:rPr lang="ru-RU" baseline="0" dirty="0"/>
              <a:t> на уровне интеграции с торговыми терминалами.</a:t>
            </a:r>
            <a:endParaRPr lang="ru-RU" dirty="0"/>
          </a:p>
          <a:p>
            <a:r>
              <a:rPr lang="ru-RU" dirty="0"/>
              <a:t>Пользователю</a:t>
            </a:r>
            <a:r>
              <a:rPr lang="ru-RU" baseline="0" dirty="0"/>
              <a:t> выдается сообщение еще до того как сделка была совершена – в период когда банк контрагент только обратился за котировкой или когда мы собираемся совершить сделку.</a:t>
            </a:r>
            <a:endParaRPr lang="ru-RU" dirty="0"/>
          </a:p>
          <a:p>
            <a:endParaRPr lang="ru-RU" dirty="0"/>
          </a:p>
        </p:txBody>
      </p:sp>
      <p:sp>
        <p:nvSpPr>
          <p:cNvPr id="4" name="Номер слайда 3"/>
          <p:cNvSpPr>
            <a:spLocks noGrp="1"/>
          </p:cNvSpPr>
          <p:nvPr>
            <p:ph type="sldNum" sz="quarter" idx="10"/>
          </p:nvPr>
        </p:nvSpPr>
        <p:spPr/>
        <p:txBody>
          <a:bodyPr/>
          <a:lstStyle/>
          <a:p>
            <a:pPr>
              <a:defRPr/>
            </a:pPr>
            <a:fld id="{6D26F6BD-CBFB-43A2-9708-DF32E49618EE}" type="slidenum">
              <a:rPr lang="ru-RU" smtClean="0"/>
              <a:pPr>
                <a:defRPr/>
              </a:pPr>
              <a:t>9</a:t>
            </a:fld>
            <a:endParaRPr lang="ru-RU"/>
          </a:p>
        </p:txBody>
      </p:sp>
    </p:spTree>
    <p:extLst>
      <p:ext uri="{BB962C8B-B14F-4D97-AF65-F5344CB8AC3E}">
        <p14:creationId xmlns:p14="http://schemas.microsoft.com/office/powerpoint/2010/main" val="10368988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hasCustomPrompt="1"/>
          </p:nvPr>
        </p:nvSpPr>
        <p:spPr>
          <a:xfrm>
            <a:off x="1001674" y="3448040"/>
            <a:ext cx="11054080" cy="2090702"/>
          </a:xfrm>
        </p:spPr>
        <p:txBody>
          <a:bodyPr/>
          <a:lstStyle>
            <a:lvl1pPr algn="ctr">
              <a:defRPr sz="3300">
                <a:solidFill>
                  <a:srgbClr val="4C5C6E"/>
                </a:solidFill>
              </a:defRPr>
            </a:lvl1pPr>
          </a:lstStyle>
          <a:p>
            <a:r>
              <a:rPr lang="ru-RU" dirty="0"/>
              <a:t>Образец заголовка титульной страницы</a:t>
            </a:r>
          </a:p>
        </p:txBody>
      </p:sp>
      <p:sp>
        <p:nvSpPr>
          <p:cNvPr id="3" name="Подзаголовок 2"/>
          <p:cNvSpPr>
            <a:spLocks noGrp="1"/>
          </p:cNvSpPr>
          <p:nvPr>
            <p:ph type="subTitle" idx="1" hasCustomPrompt="1"/>
          </p:nvPr>
        </p:nvSpPr>
        <p:spPr>
          <a:xfrm>
            <a:off x="2001806" y="7234254"/>
            <a:ext cx="9103361" cy="1143008"/>
          </a:xfrm>
          <a:prstGeom prst="rect">
            <a:avLst/>
          </a:prstGeom>
        </p:spPr>
        <p:txBody>
          <a:bodyPr/>
          <a:lstStyle>
            <a:lvl1pPr marL="0" indent="0" algn="ctr">
              <a:buNone/>
              <a:defRPr>
                <a:solidFill>
                  <a:srgbClr val="4C5C6E"/>
                </a:solidFill>
              </a:defRPr>
            </a:lvl1pPr>
            <a:lvl2pPr marL="649930" indent="0" algn="ctr">
              <a:buNone/>
              <a:defRPr>
                <a:solidFill>
                  <a:schemeClr val="tx1">
                    <a:tint val="75000"/>
                  </a:schemeClr>
                </a:solidFill>
              </a:defRPr>
            </a:lvl2pPr>
            <a:lvl3pPr marL="1299857" indent="0" algn="ctr">
              <a:buNone/>
              <a:defRPr>
                <a:solidFill>
                  <a:schemeClr val="tx1">
                    <a:tint val="75000"/>
                  </a:schemeClr>
                </a:solidFill>
              </a:defRPr>
            </a:lvl3pPr>
            <a:lvl4pPr marL="1949784" indent="0" algn="ctr">
              <a:buNone/>
              <a:defRPr>
                <a:solidFill>
                  <a:schemeClr val="tx1">
                    <a:tint val="75000"/>
                  </a:schemeClr>
                </a:solidFill>
              </a:defRPr>
            </a:lvl4pPr>
            <a:lvl5pPr marL="2599712" indent="0" algn="ctr">
              <a:buNone/>
              <a:defRPr>
                <a:solidFill>
                  <a:schemeClr val="tx1">
                    <a:tint val="75000"/>
                  </a:schemeClr>
                </a:solidFill>
              </a:defRPr>
            </a:lvl5pPr>
            <a:lvl6pPr marL="3249641" indent="0" algn="ctr">
              <a:buNone/>
              <a:defRPr>
                <a:solidFill>
                  <a:schemeClr val="tx1">
                    <a:tint val="75000"/>
                  </a:schemeClr>
                </a:solidFill>
              </a:defRPr>
            </a:lvl6pPr>
            <a:lvl7pPr marL="3899571" indent="0" algn="ctr">
              <a:buNone/>
              <a:defRPr>
                <a:solidFill>
                  <a:schemeClr val="tx1">
                    <a:tint val="75000"/>
                  </a:schemeClr>
                </a:solidFill>
              </a:defRPr>
            </a:lvl7pPr>
            <a:lvl8pPr marL="4549498" indent="0" algn="ctr">
              <a:buNone/>
              <a:defRPr>
                <a:solidFill>
                  <a:schemeClr val="tx1">
                    <a:tint val="75000"/>
                  </a:schemeClr>
                </a:solidFill>
              </a:defRPr>
            </a:lvl8pPr>
            <a:lvl9pPr marL="5199428" indent="0" algn="ctr">
              <a:buNone/>
              <a:defRPr>
                <a:solidFill>
                  <a:schemeClr val="tx1">
                    <a:tint val="75000"/>
                  </a:schemeClr>
                </a:solidFill>
              </a:defRPr>
            </a:lvl9pPr>
          </a:lstStyle>
          <a:p>
            <a:r>
              <a:rPr lang="ru-RU" dirty="0"/>
              <a:t>ФИО докладчика</a:t>
            </a:r>
          </a:p>
        </p:txBody>
      </p:sp>
      <p:pic>
        <p:nvPicPr>
          <p:cNvPr id="7" name="Picture 2" descr="D:\Екатерина\CSFactory\1 Работаем\Colvir\Активные\203-04_презентация\ppt\img\line1.png"/>
          <p:cNvPicPr>
            <a:picLocks noChangeAspect="1" noChangeArrowheads="1"/>
          </p:cNvPicPr>
          <p:nvPr userDrawn="1"/>
        </p:nvPicPr>
        <p:blipFill>
          <a:blip r:embed="rId3" cstate="print"/>
          <a:srcRect t="-80022" b="-80022"/>
          <a:stretch>
            <a:fillRect/>
          </a:stretch>
        </p:blipFill>
        <p:spPr bwMode="auto">
          <a:xfrm>
            <a:off x="623888" y="6662738"/>
            <a:ext cx="11879262" cy="65087"/>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текст + изображение">
    <p:spTree>
      <p:nvGrpSpPr>
        <p:cNvPr id="1" name=""/>
        <p:cNvGrpSpPr/>
        <p:nvPr/>
      </p:nvGrpSpPr>
      <p:grpSpPr>
        <a:xfrm>
          <a:off x="0" y="0"/>
          <a:ext cx="0" cy="0"/>
          <a:chOff x="0" y="0"/>
          <a:chExt cx="0" cy="0"/>
        </a:xfrm>
      </p:grpSpPr>
      <p:sp>
        <p:nvSpPr>
          <p:cNvPr id="9" name="Рисунок 2"/>
          <p:cNvSpPr>
            <a:spLocks noGrp="1"/>
          </p:cNvSpPr>
          <p:nvPr>
            <p:ph type="pic" idx="1"/>
          </p:nvPr>
        </p:nvSpPr>
        <p:spPr>
          <a:xfrm>
            <a:off x="858798" y="2305032"/>
            <a:ext cx="2143140" cy="4786346"/>
          </a:xfrm>
          <a:prstGeom prst="rect">
            <a:avLst/>
          </a:prstGeom>
        </p:spPr>
        <p:txBody>
          <a:bodyPr rtlCol="0">
            <a:normAutofit/>
          </a:bodyPr>
          <a:lstStyle>
            <a:lvl1pPr marL="0" indent="0">
              <a:buNone/>
              <a:defRPr sz="1600">
                <a:solidFill>
                  <a:srgbClr val="4C5C6E"/>
                </a:solidFill>
              </a:defRPr>
            </a:lvl1pPr>
            <a:lvl2pPr marL="649930" indent="0">
              <a:buNone/>
              <a:defRPr sz="4000"/>
            </a:lvl2pPr>
            <a:lvl3pPr marL="1299857" indent="0">
              <a:buNone/>
              <a:defRPr sz="3300"/>
            </a:lvl3pPr>
            <a:lvl4pPr marL="1949784" indent="0">
              <a:buNone/>
              <a:defRPr sz="2800"/>
            </a:lvl4pPr>
            <a:lvl5pPr marL="2599712" indent="0">
              <a:buNone/>
              <a:defRPr sz="2800"/>
            </a:lvl5pPr>
            <a:lvl6pPr marL="3249641" indent="0">
              <a:buNone/>
              <a:defRPr sz="2800"/>
            </a:lvl6pPr>
            <a:lvl7pPr marL="3899571" indent="0">
              <a:buNone/>
              <a:defRPr sz="2800"/>
            </a:lvl7pPr>
            <a:lvl8pPr marL="4549498" indent="0">
              <a:buNone/>
              <a:defRPr sz="2800"/>
            </a:lvl8pPr>
            <a:lvl9pPr marL="5199428" indent="0">
              <a:buNone/>
              <a:defRPr sz="2800"/>
            </a:lvl9pPr>
          </a:lstStyle>
          <a:p>
            <a:pPr lvl="0"/>
            <a:r>
              <a:rPr lang="ru-RU" noProof="0"/>
              <a:t>Вставка рисунка</a:t>
            </a:r>
          </a:p>
        </p:txBody>
      </p:sp>
      <p:sp>
        <p:nvSpPr>
          <p:cNvPr id="10" name="Текст 2"/>
          <p:cNvSpPr>
            <a:spLocks noGrp="1"/>
          </p:cNvSpPr>
          <p:nvPr>
            <p:ph idx="13" hasCustomPrompt="1"/>
          </p:nvPr>
        </p:nvSpPr>
        <p:spPr bwMode="auto">
          <a:xfrm>
            <a:off x="4144945" y="2276475"/>
            <a:ext cx="8358247" cy="4814903"/>
          </a:xfrm>
          <a:prstGeom prst="rect">
            <a:avLst/>
          </a:prstGeom>
          <a:noFill/>
          <a:ln w="9525">
            <a:noFill/>
            <a:miter lim="800000"/>
            <a:headEnd/>
            <a:tailEnd/>
          </a:ln>
        </p:spPr>
        <p:txBody>
          <a:bodyPr vert="horz" wrap="square" lIns="129986" tIns="64993" rIns="129986" bIns="64993" numCol="1" anchor="t" anchorCtr="0" compatLnSpc="1">
            <a:prstTxWarp prst="textNoShape">
              <a:avLst/>
            </a:prstTxWarp>
          </a:bodyPr>
          <a:lstStyle>
            <a:lvl1pPr marL="226800" indent="226800">
              <a:spcAft>
                <a:spcPts val="1200"/>
              </a:spcAft>
              <a:buClr>
                <a:srgbClr val="A7264C"/>
              </a:buClr>
              <a:buFont typeface="Arial" pitchFamily="34" charset="0"/>
              <a:buChar char="•"/>
              <a:defRPr sz="2500" b="0">
                <a:solidFill>
                  <a:srgbClr val="4C5C6E"/>
                </a:solidFill>
              </a:defRPr>
            </a:lvl1pPr>
          </a:lstStyle>
          <a:p>
            <a:pPr lvl="0"/>
            <a:r>
              <a:rPr lang="ru-RU" dirty="0"/>
              <a:t>Образец текста</a:t>
            </a:r>
          </a:p>
          <a:p>
            <a:pPr lvl="0"/>
            <a:r>
              <a:rPr lang="ru-RU" dirty="0"/>
              <a:t>Образец текста</a:t>
            </a:r>
          </a:p>
          <a:p>
            <a:pPr lvl="0"/>
            <a:r>
              <a:rPr lang="ru-RU" dirty="0"/>
              <a:t>Образец текста</a:t>
            </a:r>
          </a:p>
          <a:p>
            <a:pPr lvl="1"/>
            <a:endParaRPr lang="ru-RU" dirty="0"/>
          </a:p>
        </p:txBody>
      </p:sp>
      <p:pic>
        <p:nvPicPr>
          <p:cNvPr id="11" name="Picture 7" descr="D:\Екатерина\CSFactory\1 Работаем\Colvir\Активные\203-04_презентация\ppt\img\line2.png"/>
          <p:cNvPicPr>
            <a:picLocks noChangeAspect="1" noChangeArrowheads="1"/>
          </p:cNvPicPr>
          <p:nvPr userDrawn="1"/>
        </p:nvPicPr>
        <p:blipFill>
          <a:blip r:embed="rId2" cstate="print"/>
          <a:srcRect/>
          <a:stretch>
            <a:fillRect/>
          </a:stretch>
        </p:blipFill>
        <p:spPr bwMode="auto">
          <a:xfrm>
            <a:off x="3573442" y="2305032"/>
            <a:ext cx="25400" cy="4851400"/>
          </a:xfrm>
          <a:prstGeom prst="rect">
            <a:avLst/>
          </a:prstGeom>
          <a:noFill/>
          <a:ln w="9525">
            <a:noFill/>
            <a:miter lim="800000"/>
            <a:headEnd/>
            <a:tailEnd/>
          </a:ln>
        </p:spPr>
      </p:pic>
      <p:sp>
        <p:nvSpPr>
          <p:cNvPr id="7" name="Номер слайда 5"/>
          <p:cNvSpPr>
            <a:spLocks noGrp="1"/>
          </p:cNvSpPr>
          <p:nvPr>
            <p:ph type="sldNum" sz="quarter" idx="4"/>
          </p:nvPr>
        </p:nvSpPr>
        <p:spPr>
          <a:xfrm>
            <a:off x="12360316" y="8948766"/>
            <a:ext cx="715922" cy="519112"/>
          </a:xfrm>
          <a:prstGeom prst="rect">
            <a:avLst/>
          </a:prstGeom>
        </p:spPr>
        <p:txBody>
          <a:bodyPr vert="horz" lIns="129986" tIns="64993" rIns="129986" bIns="64993" rtlCol="0" anchor="ctr"/>
          <a:lstStyle>
            <a:lvl1pPr algn="ctr" defTabSz="1299857" fontAlgn="auto">
              <a:spcBef>
                <a:spcPts val="0"/>
              </a:spcBef>
              <a:spcAft>
                <a:spcPts val="0"/>
              </a:spcAft>
              <a:defRPr sz="1200" b="0">
                <a:solidFill>
                  <a:schemeClr val="bg1"/>
                </a:solidFill>
                <a:latin typeface="Segoe UI" pitchFamily="34" charset="0"/>
                <a:cs typeface="Segoe UI" pitchFamily="34" charset="0"/>
              </a:defRPr>
            </a:lvl1pPr>
          </a:lstStyle>
          <a:p>
            <a:pPr>
              <a:defRPr/>
            </a:pPr>
            <a:fld id="{B26EBD1D-3714-4B06-9667-1E6C28D65637}" type="slidenum">
              <a:rPr lang="ru-RU" smtClean="0"/>
              <a:pPr>
                <a:defRPr/>
              </a:pPr>
              <a:t>‹#›</a:t>
            </a:fld>
            <a:endParaRPr lang="ru-RU" dirty="0"/>
          </a:p>
        </p:txBody>
      </p:sp>
      <p:sp>
        <p:nvSpPr>
          <p:cNvPr id="8" name="Заголовок 1"/>
          <p:cNvSpPr>
            <a:spLocks noGrp="1"/>
          </p:cNvSpPr>
          <p:nvPr>
            <p:ph type="title"/>
          </p:nvPr>
        </p:nvSpPr>
        <p:spPr bwMode="auto">
          <a:xfrm>
            <a:off x="4216384" y="71438"/>
            <a:ext cx="8559778" cy="1304900"/>
          </a:xfrm>
          <a:prstGeom prst="rect">
            <a:avLst/>
          </a:prstGeom>
          <a:noFill/>
          <a:ln w="9525">
            <a:noFill/>
            <a:miter lim="800000"/>
            <a:headEnd/>
            <a:tailEnd/>
          </a:ln>
        </p:spPr>
        <p:txBody>
          <a:bodyPr vert="horz" wrap="square" lIns="129986" tIns="64993" rIns="129986" bIns="64993" numCol="1" anchor="ctr" anchorCtr="0" compatLnSpc="1">
            <a:prstTxWarp prst="textNoShape">
              <a:avLst/>
            </a:prstTxWarp>
          </a:bodyPr>
          <a:lstStyle/>
          <a:p>
            <a:pPr lvl="0"/>
            <a:r>
              <a:rPr lang="ru-RU" dirty="0"/>
              <a:t>ОБРАЗЕЦ ЗАГОЛОВКА</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список">
    <p:spTree>
      <p:nvGrpSpPr>
        <p:cNvPr id="1" name=""/>
        <p:cNvGrpSpPr/>
        <p:nvPr/>
      </p:nvGrpSpPr>
      <p:grpSpPr>
        <a:xfrm>
          <a:off x="0" y="0"/>
          <a:ext cx="0" cy="0"/>
          <a:chOff x="0" y="0"/>
          <a:chExt cx="0" cy="0"/>
        </a:xfrm>
      </p:grpSpPr>
      <p:sp>
        <p:nvSpPr>
          <p:cNvPr id="8" name="Текст 2"/>
          <p:cNvSpPr>
            <a:spLocks noGrp="1"/>
          </p:cNvSpPr>
          <p:nvPr>
            <p:ph idx="1" hasCustomPrompt="1"/>
          </p:nvPr>
        </p:nvSpPr>
        <p:spPr bwMode="auto">
          <a:xfrm>
            <a:off x="650875" y="2276475"/>
            <a:ext cx="11703050" cy="6435725"/>
          </a:xfrm>
          <a:prstGeom prst="rect">
            <a:avLst/>
          </a:prstGeom>
          <a:noFill/>
          <a:ln w="9525">
            <a:noFill/>
            <a:miter lim="800000"/>
            <a:headEnd/>
            <a:tailEnd/>
          </a:ln>
        </p:spPr>
        <p:txBody>
          <a:bodyPr vert="horz" wrap="square" lIns="129986" tIns="64993" rIns="129986" bIns="64993" numCol="1" anchor="t" anchorCtr="0" compatLnSpc="1">
            <a:prstTxWarp prst="textNoShape">
              <a:avLst/>
            </a:prstTxWarp>
          </a:bodyPr>
          <a:lstStyle>
            <a:lvl1pPr marL="258763" indent="-258763" algn="l" defTabSz="1298575" rtl="0" eaLnBrk="1" fontAlgn="base" hangingPunct="1">
              <a:spcBef>
                <a:spcPct val="20000"/>
              </a:spcBef>
              <a:spcAft>
                <a:spcPct val="0"/>
              </a:spcAft>
              <a:buClr>
                <a:srgbClr val="A7264C"/>
              </a:buClr>
              <a:buFont typeface="Arial" charset="0"/>
              <a:buChar char="•"/>
              <a:defRPr lang="ru-RU" sz="2500" b="1" kern="1200" dirty="0" smtClean="0">
                <a:solidFill>
                  <a:srgbClr val="00529B"/>
                </a:solidFill>
                <a:latin typeface="Segoe UI" pitchFamily="34" charset="0"/>
                <a:ea typeface="+mn-ea"/>
                <a:cs typeface="Segoe UI" pitchFamily="34" charset="0"/>
              </a:defRPr>
            </a:lvl1pPr>
            <a:lvl2pPr marL="895350" indent="-404813" algn="l" defTabSz="1298575" rtl="0" eaLnBrk="1" fontAlgn="base" hangingPunct="1">
              <a:spcBef>
                <a:spcPct val="20000"/>
              </a:spcBef>
              <a:spcAft>
                <a:spcPct val="0"/>
              </a:spcAft>
              <a:buFont typeface="Arial" charset="0"/>
              <a:buNone/>
              <a:defRPr lang="ru-RU" sz="2000" kern="1200" dirty="0" smtClean="0">
                <a:solidFill>
                  <a:srgbClr val="4C5C6E"/>
                </a:solidFill>
                <a:latin typeface="Segoe UI" pitchFamily="34" charset="0"/>
                <a:ea typeface="+mn-ea"/>
                <a:cs typeface="Segoe UI" pitchFamily="34" charset="0"/>
              </a:defRPr>
            </a:lvl2pPr>
          </a:lstStyle>
          <a:p>
            <a:pPr marL="258763" lvl="0" indent="-258763" algn="l" defTabSz="1298575" rtl="0" eaLnBrk="1" fontAlgn="base" hangingPunct="1">
              <a:spcBef>
                <a:spcPct val="20000"/>
              </a:spcBef>
              <a:spcAft>
                <a:spcPct val="0"/>
              </a:spcAft>
              <a:buClr>
                <a:srgbClr val="A7264C"/>
              </a:buClr>
              <a:buFont typeface="Arial" charset="0"/>
              <a:buChar char="•"/>
            </a:pPr>
            <a:r>
              <a:rPr lang="ru-RU" dirty="0"/>
              <a:t>Образец текста</a:t>
            </a:r>
          </a:p>
          <a:p>
            <a:pPr marL="895350" lvl="1" indent="-404813" algn="l" defTabSz="1298575" rtl="0" eaLnBrk="1" fontAlgn="base" hangingPunct="1">
              <a:spcBef>
                <a:spcPct val="20000"/>
              </a:spcBef>
              <a:spcAft>
                <a:spcPct val="0"/>
              </a:spcAft>
              <a:buFont typeface="Arial" charset="0"/>
              <a:buNone/>
            </a:pPr>
            <a:r>
              <a:rPr lang="ru-RU" dirty="0"/>
              <a:t>второй уровень</a:t>
            </a:r>
          </a:p>
          <a:p>
            <a:pPr marL="258763" lvl="0" indent="-258763" algn="l" defTabSz="1298575" rtl="0" eaLnBrk="1" fontAlgn="base" hangingPunct="1">
              <a:spcBef>
                <a:spcPct val="20000"/>
              </a:spcBef>
              <a:spcAft>
                <a:spcPct val="0"/>
              </a:spcAft>
              <a:buClr>
                <a:srgbClr val="A7264C"/>
              </a:buClr>
              <a:buFont typeface="Arial" charset="0"/>
              <a:buChar char="•"/>
            </a:pPr>
            <a:r>
              <a:rPr lang="ru-RU" dirty="0"/>
              <a:t>Образец текста</a:t>
            </a:r>
          </a:p>
          <a:p>
            <a:pPr marL="895350" lvl="1" indent="-404813" algn="l" defTabSz="1298575" rtl="0" eaLnBrk="1" fontAlgn="base" hangingPunct="1">
              <a:spcBef>
                <a:spcPct val="20000"/>
              </a:spcBef>
              <a:spcAft>
                <a:spcPct val="0"/>
              </a:spcAft>
              <a:buFont typeface="Arial" charset="0"/>
              <a:buNone/>
            </a:pPr>
            <a:r>
              <a:rPr lang="ru-RU" dirty="0"/>
              <a:t>второй уровень</a:t>
            </a:r>
          </a:p>
          <a:p>
            <a:pPr marL="258763" lvl="0" indent="-258763" algn="l" defTabSz="1298575" rtl="0" eaLnBrk="1" fontAlgn="base" hangingPunct="1">
              <a:spcBef>
                <a:spcPct val="20000"/>
              </a:spcBef>
              <a:spcAft>
                <a:spcPct val="0"/>
              </a:spcAft>
              <a:buClr>
                <a:srgbClr val="A7264C"/>
              </a:buClr>
              <a:buFont typeface="Arial" charset="0"/>
              <a:buChar char="•"/>
            </a:pPr>
            <a:r>
              <a:rPr lang="ru-RU" dirty="0"/>
              <a:t>Образец текста</a:t>
            </a:r>
          </a:p>
          <a:p>
            <a:pPr marL="895350" lvl="1" indent="-404813" algn="l" defTabSz="1298575" rtl="0" eaLnBrk="1" fontAlgn="base" hangingPunct="1">
              <a:spcBef>
                <a:spcPct val="20000"/>
              </a:spcBef>
              <a:spcAft>
                <a:spcPct val="0"/>
              </a:spcAft>
              <a:buFont typeface="Arial" charset="0"/>
              <a:buNone/>
            </a:pPr>
            <a:r>
              <a:rPr lang="ru-RU" dirty="0"/>
              <a:t>второй уровень</a:t>
            </a:r>
          </a:p>
          <a:p>
            <a:pPr marL="258763" lvl="0" indent="-258763" algn="l" defTabSz="1298575" rtl="0" eaLnBrk="1" fontAlgn="base" hangingPunct="1">
              <a:spcBef>
                <a:spcPct val="20000"/>
              </a:spcBef>
              <a:spcAft>
                <a:spcPct val="0"/>
              </a:spcAft>
              <a:buClr>
                <a:srgbClr val="A7264C"/>
              </a:buClr>
              <a:buFont typeface="Arial" charset="0"/>
              <a:buChar char="•"/>
            </a:pPr>
            <a:r>
              <a:rPr lang="ru-RU" dirty="0"/>
              <a:t>Образец текста</a:t>
            </a:r>
          </a:p>
          <a:p>
            <a:pPr marL="895350" lvl="1" indent="-404813" algn="l" defTabSz="1298575" rtl="0" eaLnBrk="1" fontAlgn="base" hangingPunct="1">
              <a:spcBef>
                <a:spcPct val="20000"/>
              </a:spcBef>
              <a:spcAft>
                <a:spcPct val="0"/>
              </a:spcAft>
              <a:buFont typeface="Arial" charset="0"/>
              <a:buNone/>
            </a:pPr>
            <a:r>
              <a:rPr lang="ru-RU" dirty="0"/>
              <a:t>второй уровень</a:t>
            </a:r>
          </a:p>
          <a:p>
            <a:pPr marL="895350" lvl="1" indent="-404813" algn="l" defTabSz="1298575" rtl="0" eaLnBrk="1" fontAlgn="base" hangingPunct="1">
              <a:spcBef>
                <a:spcPct val="20000"/>
              </a:spcBef>
              <a:spcAft>
                <a:spcPct val="0"/>
              </a:spcAft>
              <a:buFont typeface="Arial" charset="0"/>
              <a:buNone/>
            </a:pPr>
            <a:endParaRPr lang="ru-RU" dirty="0"/>
          </a:p>
          <a:p>
            <a:pPr lvl="0"/>
            <a:endParaRPr lang="ru-RU" dirty="0"/>
          </a:p>
          <a:p>
            <a:pPr lvl="1"/>
            <a:endParaRPr lang="ru-RU" dirty="0"/>
          </a:p>
        </p:txBody>
      </p:sp>
      <p:sp>
        <p:nvSpPr>
          <p:cNvPr id="10" name="Номер слайда 5"/>
          <p:cNvSpPr>
            <a:spLocks noGrp="1"/>
          </p:cNvSpPr>
          <p:nvPr>
            <p:ph type="sldNum" sz="quarter" idx="4"/>
          </p:nvPr>
        </p:nvSpPr>
        <p:spPr>
          <a:xfrm>
            <a:off x="12360316" y="8948766"/>
            <a:ext cx="715922" cy="519112"/>
          </a:xfrm>
          <a:prstGeom prst="rect">
            <a:avLst/>
          </a:prstGeom>
        </p:spPr>
        <p:txBody>
          <a:bodyPr vert="horz" lIns="129986" tIns="64993" rIns="129986" bIns="64993" rtlCol="0" anchor="ctr"/>
          <a:lstStyle>
            <a:lvl1pPr algn="ctr" defTabSz="1299857" fontAlgn="auto">
              <a:spcBef>
                <a:spcPts val="0"/>
              </a:spcBef>
              <a:spcAft>
                <a:spcPts val="0"/>
              </a:spcAft>
              <a:defRPr sz="1200" b="0">
                <a:solidFill>
                  <a:schemeClr val="bg1"/>
                </a:solidFill>
                <a:latin typeface="Segoe UI" pitchFamily="34" charset="0"/>
                <a:cs typeface="Segoe UI" pitchFamily="34" charset="0"/>
              </a:defRPr>
            </a:lvl1pPr>
          </a:lstStyle>
          <a:p>
            <a:pPr>
              <a:defRPr/>
            </a:pPr>
            <a:fld id="{B26EBD1D-3714-4B06-9667-1E6C28D65637}" type="slidenum">
              <a:rPr lang="ru-RU" smtClean="0"/>
              <a:pPr>
                <a:defRPr/>
              </a:pPr>
              <a:t>‹#›</a:t>
            </a:fld>
            <a:endParaRPr lang="ru-RU" dirty="0"/>
          </a:p>
        </p:txBody>
      </p:sp>
      <p:sp>
        <p:nvSpPr>
          <p:cNvPr id="11" name="Заголовок 1"/>
          <p:cNvSpPr>
            <a:spLocks noGrp="1"/>
          </p:cNvSpPr>
          <p:nvPr>
            <p:ph type="title"/>
          </p:nvPr>
        </p:nvSpPr>
        <p:spPr bwMode="auto">
          <a:xfrm>
            <a:off x="4216384" y="71438"/>
            <a:ext cx="8559778" cy="1304900"/>
          </a:xfrm>
          <a:prstGeom prst="rect">
            <a:avLst/>
          </a:prstGeom>
          <a:noFill/>
          <a:ln w="9525">
            <a:noFill/>
            <a:miter lim="800000"/>
            <a:headEnd/>
            <a:tailEnd/>
          </a:ln>
        </p:spPr>
        <p:txBody>
          <a:bodyPr vert="horz" wrap="square" lIns="129986" tIns="64993" rIns="129986" bIns="64993" numCol="1" anchor="ctr" anchorCtr="0" compatLnSpc="1">
            <a:prstTxWarp prst="textNoShape">
              <a:avLst/>
            </a:prstTxWarp>
          </a:bodyPr>
          <a:lstStyle/>
          <a:p>
            <a:pPr lvl="0"/>
            <a:r>
              <a:rPr lang="ru-RU" dirty="0"/>
              <a:t>ОБРАЗЕЦ ЗАГОЛОВКА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изображение + подпись с разделителем">
    <p:spTree>
      <p:nvGrpSpPr>
        <p:cNvPr id="1" name=""/>
        <p:cNvGrpSpPr/>
        <p:nvPr/>
      </p:nvGrpSpPr>
      <p:grpSpPr>
        <a:xfrm>
          <a:off x="0" y="0"/>
          <a:ext cx="0" cy="0"/>
          <a:chOff x="0" y="0"/>
          <a:chExt cx="0" cy="0"/>
        </a:xfrm>
      </p:grpSpPr>
      <p:sp>
        <p:nvSpPr>
          <p:cNvPr id="9" name="Рисунок 2"/>
          <p:cNvSpPr>
            <a:spLocks noGrp="1"/>
          </p:cNvSpPr>
          <p:nvPr>
            <p:ph type="pic" idx="1"/>
          </p:nvPr>
        </p:nvSpPr>
        <p:spPr>
          <a:xfrm>
            <a:off x="858798" y="1876404"/>
            <a:ext cx="11287204" cy="5643602"/>
          </a:xfrm>
          <a:prstGeom prst="rect">
            <a:avLst/>
          </a:prstGeom>
        </p:spPr>
        <p:txBody>
          <a:bodyPr rtlCol="0">
            <a:normAutofit/>
          </a:bodyPr>
          <a:lstStyle>
            <a:lvl1pPr marL="0" indent="0">
              <a:buNone/>
              <a:defRPr sz="1600">
                <a:solidFill>
                  <a:srgbClr val="4C5C6E"/>
                </a:solidFill>
              </a:defRPr>
            </a:lvl1pPr>
            <a:lvl2pPr marL="649930" indent="0">
              <a:buNone/>
              <a:defRPr sz="4000"/>
            </a:lvl2pPr>
            <a:lvl3pPr marL="1299857" indent="0">
              <a:buNone/>
              <a:defRPr sz="3300"/>
            </a:lvl3pPr>
            <a:lvl4pPr marL="1949784" indent="0">
              <a:buNone/>
              <a:defRPr sz="2800"/>
            </a:lvl4pPr>
            <a:lvl5pPr marL="2599712" indent="0">
              <a:buNone/>
              <a:defRPr sz="2800"/>
            </a:lvl5pPr>
            <a:lvl6pPr marL="3249641" indent="0">
              <a:buNone/>
              <a:defRPr sz="2800"/>
            </a:lvl6pPr>
            <a:lvl7pPr marL="3899571" indent="0">
              <a:buNone/>
              <a:defRPr sz="2800"/>
            </a:lvl7pPr>
            <a:lvl8pPr marL="4549498" indent="0">
              <a:buNone/>
              <a:defRPr sz="2800"/>
            </a:lvl8pPr>
            <a:lvl9pPr marL="5199428" indent="0">
              <a:buNone/>
              <a:defRPr sz="2800"/>
            </a:lvl9pPr>
          </a:lstStyle>
          <a:p>
            <a:pPr lvl="0"/>
            <a:r>
              <a:rPr lang="ru-RU" noProof="0"/>
              <a:t>Вставка рисунка</a:t>
            </a:r>
          </a:p>
        </p:txBody>
      </p:sp>
      <p:sp>
        <p:nvSpPr>
          <p:cNvPr id="7" name="Текст 3"/>
          <p:cNvSpPr>
            <a:spLocks noGrp="1"/>
          </p:cNvSpPr>
          <p:nvPr>
            <p:ph type="body" sz="half" idx="2" hasCustomPrompt="1"/>
          </p:nvPr>
        </p:nvSpPr>
        <p:spPr>
          <a:xfrm>
            <a:off x="573046" y="8091510"/>
            <a:ext cx="12358774" cy="785818"/>
          </a:xfrm>
          <a:prstGeom prst="rect">
            <a:avLst/>
          </a:prstGeom>
        </p:spPr>
        <p:txBody>
          <a:bodyPr/>
          <a:lstStyle>
            <a:lvl1pPr marL="0" indent="0">
              <a:buNone/>
              <a:defRPr sz="2000" b="0">
                <a:solidFill>
                  <a:srgbClr val="4C5C6E"/>
                </a:solidFill>
              </a:defRPr>
            </a:lvl1pPr>
            <a:lvl2pPr marL="649930" indent="0">
              <a:buNone/>
              <a:defRPr sz="1800"/>
            </a:lvl2pPr>
            <a:lvl3pPr marL="1299857" indent="0">
              <a:buNone/>
              <a:defRPr sz="1500"/>
            </a:lvl3pPr>
            <a:lvl4pPr marL="1949784" indent="0">
              <a:buNone/>
              <a:defRPr sz="1300"/>
            </a:lvl4pPr>
            <a:lvl5pPr marL="2599712" indent="0">
              <a:buNone/>
              <a:defRPr sz="1300"/>
            </a:lvl5pPr>
            <a:lvl6pPr marL="3249641" indent="0">
              <a:buNone/>
              <a:defRPr sz="1300"/>
            </a:lvl6pPr>
            <a:lvl7pPr marL="3899571" indent="0">
              <a:buNone/>
              <a:defRPr sz="1300"/>
            </a:lvl7pPr>
            <a:lvl8pPr marL="4549498" indent="0">
              <a:buNone/>
              <a:defRPr sz="1300"/>
            </a:lvl8pPr>
            <a:lvl9pPr marL="5199428" indent="0">
              <a:buNone/>
              <a:defRPr sz="1300"/>
            </a:lvl9pPr>
          </a:lstStyle>
          <a:p>
            <a:pPr lvl="0"/>
            <a:r>
              <a:rPr lang="ru-RU" dirty="0"/>
              <a:t>Образец текста под изображением. Между изображением и текстом ЕСТЬ разделительная черта.</a:t>
            </a:r>
          </a:p>
        </p:txBody>
      </p:sp>
      <p:pic>
        <p:nvPicPr>
          <p:cNvPr id="8" name="Picture 2" descr="D:\Екатерина\CSFactory\1 Работаем\Colvir\Активные\203-04_презентация\ppt\img\line1.png"/>
          <p:cNvPicPr>
            <a:picLocks noChangeAspect="1" noChangeArrowheads="1"/>
          </p:cNvPicPr>
          <p:nvPr userDrawn="1"/>
        </p:nvPicPr>
        <p:blipFill>
          <a:blip r:embed="rId2" cstate="print"/>
          <a:srcRect/>
          <a:stretch>
            <a:fillRect/>
          </a:stretch>
        </p:blipFill>
        <p:spPr bwMode="auto">
          <a:xfrm>
            <a:off x="688975" y="7851796"/>
            <a:ext cx="11885613" cy="25400"/>
          </a:xfrm>
          <a:prstGeom prst="rect">
            <a:avLst/>
          </a:prstGeom>
          <a:noFill/>
          <a:ln w="9525">
            <a:noFill/>
            <a:miter lim="800000"/>
            <a:headEnd/>
            <a:tailEnd/>
          </a:ln>
        </p:spPr>
      </p:pic>
      <p:sp>
        <p:nvSpPr>
          <p:cNvPr id="13" name="Номер слайда 5"/>
          <p:cNvSpPr>
            <a:spLocks noGrp="1"/>
          </p:cNvSpPr>
          <p:nvPr>
            <p:ph type="sldNum" sz="quarter" idx="4"/>
          </p:nvPr>
        </p:nvSpPr>
        <p:spPr>
          <a:xfrm>
            <a:off x="12360316" y="8948766"/>
            <a:ext cx="715922" cy="519112"/>
          </a:xfrm>
          <a:prstGeom prst="rect">
            <a:avLst/>
          </a:prstGeom>
        </p:spPr>
        <p:txBody>
          <a:bodyPr vert="horz" lIns="129986" tIns="64993" rIns="129986" bIns="64993" rtlCol="0" anchor="ctr"/>
          <a:lstStyle>
            <a:lvl1pPr algn="ctr" defTabSz="1299857" fontAlgn="auto">
              <a:spcBef>
                <a:spcPts val="0"/>
              </a:spcBef>
              <a:spcAft>
                <a:spcPts val="0"/>
              </a:spcAft>
              <a:defRPr sz="1200" b="0">
                <a:solidFill>
                  <a:schemeClr val="bg1"/>
                </a:solidFill>
                <a:latin typeface="Segoe UI" pitchFamily="34" charset="0"/>
                <a:cs typeface="Segoe UI" pitchFamily="34" charset="0"/>
              </a:defRPr>
            </a:lvl1pPr>
          </a:lstStyle>
          <a:p>
            <a:pPr>
              <a:defRPr/>
            </a:pPr>
            <a:fld id="{B26EBD1D-3714-4B06-9667-1E6C28D65637}" type="slidenum">
              <a:rPr lang="ru-RU" smtClean="0"/>
              <a:pPr>
                <a:defRPr/>
              </a:pPr>
              <a:t>‹#›</a:t>
            </a:fld>
            <a:endParaRPr lang="ru-RU" dirty="0"/>
          </a:p>
        </p:txBody>
      </p:sp>
      <p:sp>
        <p:nvSpPr>
          <p:cNvPr id="14" name="Заголовок 1"/>
          <p:cNvSpPr>
            <a:spLocks noGrp="1"/>
          </p:cNvSpPr>
          <p:nvPr>
            <p:ph type="title"/>
          </p:nvPr>
        </p:nvSpPr>
        <p:spPr bwMode="auto">
          <a:xfrm>
            <a:off x="4216384" y="71438"/>
            <a:ext cx="8559778" cy="1304900"/>
          </a:xfrm>
          <a:prstGeom prst="rect">
            <a:avLst/>
          </a:prstGeom>
          <a:noFill/>
          <a:ln w="9525">
            <a:noFill/>
            <a:miter lim="800000"/>
            <a:headEnd/>
            <a:tailEnd/>
          </a:ln>
        </p:spPr>
        <p:txBody>
          <a:bodyPr vert="horz" wrap="square" lIns="129986" tIns="64993" rIns="129986" bIns="64993" numCol="1" anchor="ctr" anchorCtr="0" compatLnSpc="1">
            <a:prstTxWarp prst="textNoShape">
              <a:avLst/>
            </a:prstTxWarp>
          </a:bodyPr>
          <a:lstStyle/>
          <a:p>
            <a:pPr lvl="0"/>
            <a:r>
              <a:rPr lang="ru-RU" dirty="0"/>
              <a:t>ОБРАЗЕЦ ЗАГОЛОВКА</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изображение + подпись без разделителя">
    <p:spTree>
      <p:nvGrpSpPr>
        <p:cNvPr id="1" name=""/>
        <p:cNvGrpSpPr/>
        <p:nvPr/>
      </p:nvGrpSpPr>
      <p:grpSpPr>
        <a:xfrm>
          <a:off x="0" y="0"/>
          <a:ext cx="0" cy="0"/>
          <a:chOff x="0" y="0"/>
          <a:chExt cx="0" cy="0"/>
        </a:xfrm>
      </p:grpSpPr>
      <p:sp>
        <p:nvSpPr>
          <p:cNvPr id="9" name="Рисунок 2"/>
          <p:cNvSpPr>
            <a:spLocks noGrp="1"/>
          </p:cNvSpPr>
          <p:nvPr>
            <p:ph type="pic" idx="1"/>
          </p:nvPr>
        </p:nvSpPr>
        <p:spPr>
          <a:xfrm>
            <a:off x="858798" y="1876404"/>
            <a:ext cx="11287204" cy="4929222"/>
          </a:xfrm>
          <a:prstGeom prst="rect">
            <a:avLst/>
          </a:prstGeom>
        </p:spPr>
        <p:txBody>
          <a:bodyPr rtlCol="0">
            <a:normAutofit/>
          </a:bodyPr>
          <a:lstStyle>
            <a:lvl1pPr marL="0" indent="0">
              <a:buNone/>
              <a:defRPr sz="1600">
                <a:solidFill>
                  <a:srgbClr val="4C5C6E"/>
                </a:solidFill>
              </a:defRPr>
            </a:lvl1pPr>
            <a:lvl2pPr marL="649930" indent="0">
              <a:buNone/>
              <a:defRPr sz="4000"/>
            </a:lvl2pPr>
            <a:lvl3pPr marL="1299857" indent="0">
              <a:buNone/>
              <a:defRPr sz="3300"/>
            </a:lvl3pPr>
            <a:lvl4pPr marL="1949784" indent="0">
              <a:buNone/>
              <a:defRPr sz="2800"/>
            </a:lvl4pPr>
            <a:lvl5pPr marL="2599712" indent="0">
              <a:buNone/>
              <a:defRPr sz="2800"/>
            </a:lvl5pPr>
            <a:lvl6pPr marL="3249641" indent="0">
              <a:buNone/>
              <a:defRPr sz="2800"/>
            </a:lvl6pPr>
            <a:lvl7pPr marL="3899571" indent="0">
              <a:buNone/>
              <a:defRPr sz="2800"/>
            </a:lvl7pPr>
            <a:lvl8pPr marL="4549498" indent="0">
              <a:buNone/>
              <a:defRPr sz="2800"/>
            </a:lvl8pPr>
            <a:lvl9pPr marL="5199428" indent="0">
              <a:buNone/>
              <a:defRPr sz="2800"/>
            </a:lvl9pPr>
          </a:lstStyle>
          <a:p>
            <a:pPr lvl="0"/>
            <a:r>
              <a:rPr lang="ru-RU" noProof="0"/>
              <a:t>Вставка рисунка</a:t>
            </a:r>
          </a:p>
        </p:txBody>
      </p:sp>
      <p:sp>
        <p:nvSpPr>
          <p:cNvPr id="7" name="Текст 3"/>
          <p:cNvSpPr>
            <a:spLocks noGrp="1"/>
          </p:cNvSpPr>
          <p:nvPr>
            <p:ph type="body" sz="half" idx="2" hasCustomPrompt="1"/>
          </p:nvPr>
        </p:nvSpPr>
        <p:spPr>
          <a:xfrm>
            <a:off x="644484" y="7448568"/>
            <a:ext cx="12358774" cy="1144693"/>
          </a:xfrm>
          <a:prstGeom prst="rect">
            <a:avLst/>
          </a:prstGeom>
        </p:spPr>
        <p:txBody>
          <a:bodyPr/>
          <a:lstStyle>
            <a:lvl1pPr marL="0" indent="0">
              <a:buNone/>
              <a:defRPr sz="2000" b="0">
                <a:solidFill>
                  <a:srgbClr val="4C5C6E"/>
                </a:solidFill>
              </a:defRPr>
            </a:lvl1pPr>
            <a:lvl2pPr marL="649930" indent="0">
              <a:buNone/>
              <a:defRPr sz="1800"/>
            </a:lvl2pPr>
            <a:lvl3pPr marL="1299857" indent="0">
              <a:buNone/>
              <a:defRPr sz="1500"/>
            </a:lvl3pPr>
            <a:lvl4pPr marL="1949784" indent="0">
              <a:buNone/>
              <a:defRPr sz="1300"/>
            </a:lvl4pPr>
            <a:lvl5pPr marL="2599712" indent="0">
              <a:buNone/>
              <a:defRPr sz="1300"/>
            </a:lvl5pPr>
            <a:lvl6pPr marL="3249641" indent="0">
              <a:buNone/>
              <a:defRPr sz="1300"/>
            </a:lvl6pPr>
            <a:lvl7pPr marL="3899571" indent="0">
              <a:buNone/>
              <a:defRPr sz="1300"/>
            </a:lvl7pPr>
            <a:lvl8pPr marL="4549498" indent="0">
              <a:buNone/>
              <a:defRPr sz="1300"/>
            </a:lvl8pPr>
            <a:lvl9pPr marL="5199428" indent="0">
              <a:buNone/>
              <a:defRPr sz="1300"/>
            </a:lvl9pPr>
          </a:lstStyle>
          <a:p>
            <a:pPr lvl="0"/>
            <a:r>
              <a:rPr lang="ru-RU" dirty="0"/>
              <a:t>Образец текста под изображением. Между изображением и текстом НЕТ разделительной черты.</a:t>
            </a:r>
          </a:p>
        </p:txBody>
      </p:sp>
      <p:sp>
        <p:nvSpPr>
          <p:cNvPr id="10" name="Номер слайда 5"/>
          <p:cNvSpPr>
            <a:spLocks noGrp="1"/>
          </p:cNvSpPr>
          <p:nvPr>
            <p:ph type="sldNum" sz="quarter" idx="4"/>
          </p:nvPr>
        </p:nvSpPr>
        <p:spPr>
          <a:xfrm>
            <a:off x="12360316" y="8948766"/>
            <a:ext cx="715922" cy="519112"/>
          </a:xfrm>
          <a:prstGeom prst="rect">
            <a:avLst/>
          </a:prstGeom>
        </p:spPr>
        <p:txBody>
          <a:bodyPr vert="horz" lIns="129986" tIns="64993" rIns="129986" bIns="64993" rtlCol="0" anchor="ctr"/>
          <a:lstStyle>
            <a:lvl1pPr algn="ctr" defTabSz="1299857" fontAlgn="auto">
              <a:spcBef>
                <a:spcPts val="0"/>
              </a:spcBef>
              <a:spcAft>
                <a:spcPts val="0"/>
              </a:spcAft>
              <a:defRPr sz="1200" b="0">
                <a:solidFill>
                  <a:schemeClr val="bg1"/>
                </a:solidFill>
                <a:latin typeface="Segoe UI" pitchFamily="34" charset="0"/>
                <a:cs typeface="Segoe UI" pitchFamily="34" charset="0"/>
              </a:defRPr>
            </a:lvl1pPr>
          </a:lstStyle>
          <a:p>
            <a:pPr>
              <a:defRPr/>
            </a:pPr>
            <a:fld id="{B26EBD1D-3714-4B06-9667-1E6C28D65637}" type="slidenum">
              <a:rPr lang="ru-RU" smtClean="0"/>
              <a:pPr>
                <a:defRPr/>
              </a:pPr>
              <a:t>‹#›</a:t>
            </a:fld>
            <a:endParaRPr lang="ru-RU" dirty="0"/>
          </a:p>
        </p:txBody>
      </p:sp>
      <p:sp>
        <p:nvSpPr>
          <p:cNvPr id="12" name="Заголовок 1"/>
          <p:cNvSpPr>
            <a:spLocks noGrp="1"/>
          </p:cNvSpPr>
          <p:nvPr>
            <p:ph type="title"/>
          </p:nvPr>
        </p:nvSpPr>
        <p:spPr bwMode="auto">
          <a:xfrm>
            <a:off x="4216384" y="71438"/>
            <a:ext cx="8559778" cy="1304900"/>
          </a:xfrm>
          <a:prstGeom prst="rect">
            <a:avLst/>
          </a:prstGeom>
          <a:noFill/>
          <a:ln w="9525">
            <a:noFill/>
            <a:miter lim="800000"/>
            <a:headEnd/>
            <a:tailEnd/>
          </a:ln>
        </p:spPr>
        <p:txBody>
          <a:bodyPr vert="horz" wrap="square" lIns="129986" tIns="64993" rIns="129986" bIns="64993" numCol="1" anchor="ctr" anchorCtr="0" compatLnSpc="1">
            <a:prstTxWarp prst="textNoShape">
              <a:avLst/>
            </a:prstTxWarp>
          </a:bodyPr>
          <a:lstStyle/>
          <a:p>
            <a:pPr lvl="0"/>
            <a:r>
              <a:rPr lang="ru-RU" dirty="0"/>
              <a:t>ОБРАЗЕЦ ЗАГОЛОВКА</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cstate="print">
            <a:lum/>
          </a:blip>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216384" y="71438"/>
            <a:ext cx="8559778" cy="1304900"/>
          </a:xfrm>
          <a:prstGeom prst="rect">
            <a:avLst/>
          </a:prstGeom>
          <a:noFill/>
          <a:ln w="9525">
            <a:noFill/>
            <a:miter lim="800000"/>
            <a:headEnd/>
            <a:tailEnd/>
          </a:ln>
        </p:spPr>
        <p:txBody>
          <a:bodyPr vert="horz" wrap="square" lIns="129986" tIns="64993" rIns="129986" bIns="64993" numCol="1" anchor="ctr" anchorCtr="0" compatLnSpc="1">
            <a:prstTxWarp prst="textNoShape">
              <a:avLst/>
            </a:prstTxWarp>
          </a:bodyPr>
          <a:lstStyle/>
          <a:p>
            <a:pPr lvl="0"/>
            <a:r>
              <a:rPr lang="ru-RU" dirty="0"/>
              <a:t>ОБРАЗЕЦ ЗАГОЛОВКА</a:t>
            </a:r>
          </a:p>
        </p:txBody>
      </p:sp>
      <p:sp>
        <p:nvSpPr>
          <p:cNvPr id="5" name="Номер слайда 5"/>
          <p:cNvSpPr>
            <a:spLocks noGrp="1"/>
          </p:cNvSpPr>
          <p:nvPr>
            <p:ph type="sldNum" sz="quarter" idx="4"/>
          </p:nvPr>
        </p:nvSpPr>
        <p:spPr>
          <a:xfrm>
            <a:off x="12360316" y="8948766"/>
            <a:ext cx="715922" cy="519112"/>
          </a:xfrm>
          <a:prstGeom prst="rect">
            <a:avLst/>
          </a:prstGeom>
        </p:spPr>
        <p:txBody>
          <a:bodyPr vert="horz" lIns="129986" tIns="64993" rIns="129986" bIns="64993" rtlCol="0" anchor="ctr"/>
          <a:lstStyle>
            <a:lvl1pPr algn="ctr" defTabSz="1299857" fontAlgn="auto">
              <a:spcBef>
                <a:spcPts val="0"/>
              </a:spcBef>
              <a:spcAft>
                <a:spcPts val="0"/>
              </a:spcAft>
              <a:defRPr sz="1200" b="0">
                <a:solidFill>
                  <a:schemeClr val="bg1"/>
                </a:solidFill>
                <a:latin typeface="Segoe UI" pitchFamily="34" charset="0"/>
                <a:cs typeface="Segoe UI" pitchFamily="34" charset="0"/>
              </a:defRPr>
            </a:lvl1pPr>
          </a:lstStyle>
          <a:p>
            <a:pPr>
              <a:defRPr/>
            </a:pPr>
            <a:fld id="{B26EBD1D-3714-4B06-9667-1E6C28D65637}" type="slidenum">
              <a:rPr lang="ru-RU" smtClean="0"/>
              <a:pPr>
                <a:defRPr/>
              </a:pPr>
              <a:t>‹#›</a:t>
            </a:fld>
            <a:endParaRPr lang="ru-RU" dirty="0"/>
          </a:p>
        </p:txBody>
      </p:sp>
    </p:spTree>
  </p:cSld>
  <p:clrMap bg1="lt1" tx1="dk1" bg2="lt2" tx2="dk2" accent1="accent1" accent2="accent2" accent3="accent3" accent4="accent4" accent5="accent5" accent6="accent6" hlink="hlink" folHlink="folHlink"/>
  <p:sldLayoutIdLst>
    <p:sldLayoutId id="2147483721" r:id="rId1"/>
    <p:sldLayoutId id="2147483731" r:id="rId2"/>
    <p:sldLayoutId id="2147483732" r:id="rId3"/>
    <p:sldLayoutId id="2147483733" r:id="rId4"/>
    <p:sldLayoutId id="2147483734" r:id="rId5"/>
  </p:sldLayoutIdLst>
  <p:hf hdr="0" ftr="0" dt="0"/>
  <p:txStyles>
    <p:titleStyle>
      <a:lvl1pPr algn="l" defTabSz="1298575" rtl="0" eaLnBrk="1" fontAlgn="base" hangingPunct="1">
        <a:spcBef>
          <a:spcPct val="0"/>
        </a:spcBef>
        <a:spcAft>
          <a:spcPct val="0"/>
        </a:spcAft>
        <a:defRPr sz="3000" b="1" kern="1200" baseline="0">
          <a:solidFill>
            <a:srgbClr val="A7264C"/>
          </a:solidFill>
          <a:latin typeface="Segoe UI" pitchFamily="34" charset="0"/>
          <a:ea typeface="+mj-ea"/>
          <a:cs typeface="Segoe UI" pitchFamily="34" charset="0"/>
        </a:defRPr>
      </a:lvl1pPr>
      <a:lvl2pPr algn="ctr" defTabSz="1298575" rtl="0" eaLnBrk="1" fontAlgn="base" hangingPunct="1">
        <a:spcBef>
          <a:spcPct val="0"/>
        </a:spcBef>
        <a:spcAft>
          <a:spcPct val="0"/>
        </a:spcAft>
        <a:defRPr sz="6200">
          <a:solidFill>
            <a:schemeClr val="tx1"/>
          </a:solidFill>
          <a:latin typeface="Calibri" pitchFamily="34" charset="0"/>
        </a:defRPr>
      </a:lvl2pPr>
      <a:lvl3pPr algn="ctr" defTabSz="1298575" rtl="0" eaLnBrk="1" fontAlgn="base" hangingPunct="1">
        <a:spcBef>
          <a:spcPct val="0"/>
        </a:spcBef>
        <a:spcAft>
          <a:spcPct val="0"/>
        </a:spcAft>
        <a:defRPr sz="6200">
          <a:solidFill>
            <a:schemeClr val="tx1"/>
          </a:solidFill>
          <a:latin typeface="Calibri" pitchFamily="34" charset="0"/>
        </a:defRPr>
      </a:lvl3pPr>
      <a:lvl4pPr algn="ctr" defTabSz="1298575" rtl="0" eaLnBrk="1" fontAlgn="base" hangingPunct="1">
        <a:spcBef>
          <a:spcPct val="0"/>
        </a:spcBef>
        <a:spcAft>
          <a:spcPct val="0"/>
        </a:spcAft>
        <a:defRPr sz="6200">
          <a:solidFill>
            <a:schemeClr val="tx1"/>
          </a:solidFill>
          <a:latin typeface="Calibri" pitchFamily="34" charset="0"/>
        </a:defRPr>
      </a:lvl4pPr>
      <a:lvl5pPr algn="ctr" defTabSz="1298575" rtl="0" eaLnBrk="1" fontAlgn="base" hangingPunct="1">
        <a:spcBef>
          <a:spcPct val="0"/>
        </a:spcBef>
        <a:spcAft>
          <a:spcPct val="0"/>
        </a:spcAft>
        <a:defRPr sz="6200">
          <a:solidFill>
            <a:schemeClr val="tx1"/>
          </a:solidFill>
          <a:latin typeface="Calibri" pitchFamily="34" charset="0"/>
        </a:defRPr>
      </a:lvl5pPr>
      <a:lvl6pPr marL="457200" algn="ctr" defTabSz="1298575" rtl="0" eaLnBrk="1" fontAlgn="base" hangingPunct="1">
        <a:spcBef>
          <a:spcPct val="0"/>
        </a:spcBef>
        <a:spcAft>
          <a:spcPct val="0"/>
        </a:spcAft>
        <a:defRPr sz="6200">
          <a:solidFill>
            <a:schemeClr val="tx1"/>
          </a:solidFill>
          <a:latin typeface="Calibri" pitchFamily="34" charset="0"/>
        </a:defRPr>
      </a:lvl6pPr>
      <a:lvl7pPr marL="914400" algn="ctr" defTabSz="1298575" rtl="0" eaLnBrk="1" fontAlgn="base" hangingPunct="1">
        <a:spcBef>
          <a:spcPct val="0"/>
        </a:spcBef>
        <a:spcAft>
          <a:spcPct val="0"/>
        </a:spcAft>
        <a:defRPr sz="6200">
          <a:solidFill>
            <a:schemeClr val="tx1"/>
          </a:solidFill>
          <a:latin typeface="Calibri" pitchFamily="34" charset="0"/>
        </a:defRPr>
      </a:lvl7pPr>
      <a:lvl8pPr marL="1371600" algn="ctr" defTabSz="1298575" rtl="0" eaLnBrk="1" fontAlgn="base" hangingPunct="1">
        <a:spcBef>
          <a:spcPct val="0"/>
        </a:spcBef>
        <a:spcAft>
          <a:spcPct val="0"/>
        </a:spcAft>
        <a:defRPr sz="6200">
          <a:solidFill>
            <a:schemeClr val="tx1"/>
          </a:solidFill>
          <a:latin typeface="Calibri" pitchFamily="34" charset="0"/>
        </a:defRPr>
      </a:lvl8pPr>
      <a:lvl9pPr marL="1828800" algn="ctr" defTabSz="1298575" rtl="0" eaLnBrk="1" fontAlgn="base" hangingPunct="1">
        <a:spcBef>
          <a:spcPct val="0"/>
        </a:spcBef>
        <a:spcAft>
          <a:spcPct val="0"/>
        </a:spcAft>
        <a:defRPr sz="6200">
          <a:solidFill>
            <a:schemeClr val="tx1"/>
          </a:solidFill>
          <a:latin typeface="Calibri" pitchFamily="34" charset="0"/>
        </a:defRPr>
      </a:lvl9pPr>
    </p:titleStyle>
    <p:bodyStyle>
      <a:lvl1pPr marL="258763" indent="-258763" algn="l" defTabSz="1298575" rtl="0" eaLnBrk="1" fontAlgn="base" hangingPunct="1">
        <a:spcBef>
          <a:spcPct val="20000"/>
        </a:spcBef>
        <a:spcAft>
          <a:spcPct val="0"/>
        </a:spcAft>
        <a:buClr>
          <a:srgbClr val="A7264C"/>
        </a:buClr>
        <a:buFont typeface="Arial" charset="0"/>
        <a:buChar char="•"/>
        <a:defRPr sz="2500" b="1" kern="1200">
          <a:solidFill>
            <a:srgbClr val="00529B"/>
          </a:solidFill>
          <a:latin typeface="Segoe UI" pitchFamily="34" charset="0"/>
          <a:ea typeface="+mn-ea"/>
          <a:cs typeface="Segoe UI" pitchFamily="34" charset="0"/>
        </a:defRPr>
      </a:lvl1pPr>
      <a:lvl2pPr marL="895350" indent="-404813" algn="l" defTabSz="1298575" rtl="0" eaLnBrk="1" fontAlgn="base" hangingPunct="1">
        <a:spcBef>
          <a:spcPct val="20000"/>
        </a:spcBef>
        <a:spcAft>
          <a:spcPct val="0"/>
        </a:spcAft>
        <a:buFont typeface="Arial" charset="0"/>
        <a:buNone/>
        <a:defRPr sz="2000" kern="1200">
          <a:solidFill>
            <a:srgbClr val="4C5C6E"/>
          </a:solidFill>
          <a:latin typeface="Segoe UI" pitchFamily="34" charset="0"/>
          <a:ea typeface="+mn-ea"/>
          <a:cs typeface="Segoe UI" pitchFamily="34" charset="0"/>
        </a:defRPr>
      </a:lvl2pPr>
      <a:lvl3pPr marL="1624013" indent="-323850" algn="l" defTabSz="1298575" rtl="0" eaLnBrk="1" fontAlgn="base" hangingPunct="1">
        <a:spcBef>
          <a:spcPct val="20000"/>
        </a:spcBef>
        <a:spcAft>
          <a:spcPct val="0"/>
        </a:spcAft>
        <a:buFont typeface="Arial" charset="0"/>
        <a:buChar char="•"/>
        <a:defRPr sz="3300" kern="1200">
          <a:solidFill>
            <a:schemeClr val="tx1"/>
          </a:solidFill>
          <a:latin typeface="+mn-lt"/>
          <a:ea typeface="+mn-ea"/>
          <a:cs typeface="+mn-cs"/>
        </a:defRPr>
      </a:lvl3pPr>
      <a:lvl4pPr marL="2273300" indent="-323850" algn="l" defTabSz="1298575" rtl="0" eaLnBrk="1" fontAlgn="base" hangingPunct="1">
        <a:spcBef>
          <a:spcPct val="20000"/>
        </a:spcBef>
        <a:spcAft>
          <a:spcPct val="0"/>
        </a:spcAft>
        <a:buFont typeface="Arial" charset="0"/>
        <a:buChar char="–"/>
        <a:defRPr sz="2800" kern="1200">
          <a:solidFill>
            <a:schemeClr val="tx1"/>
          </a:solidFill>
          <a:latin typeface="+mn-lt"/>
          <a:ea typeface="+mn-ea"/>
          <a:cs typeface="+mn-cs"/>
        </a:defRPr>
      </a:lvl4pPr>
      <a:lvl5pPr marL="2924175" indent="-323850" algn="l" defTabSz="1298575" rtl="0" eaLnBrk="1" fontAlgn="base" hangingPunct="1">
        <a:spcBef>
          <a:spcPct val="20000"/>
        </a:spcBef>
        <a:spcAft>
          <a:spcPct val="0"/>
        </a:spcAft>
        <a:buFont typeface="Arial" charset="0"/>
        <a:buChar char="»"/>
        <a:defRPr sz="2800" kern="1200">
          <a:solidFill>
            <a:schemeClr val="tx1"/>
          </a:solidFill>
          <a:latin typeface="+mn-lt"/>
          <a:ea typeface="+mn-ea"/>
          <a:cs typeface="+mn-cs"/>
        </a:defRPr>
      </a:lvl5pPr>
      <a:lvl6pPr marL="3574605" indent="-324964" algn="l" defTabSz="1299857"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224535" indent="-324964" algn="l" defTabSz="1299857"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74463" indent="-324964" algn="l" defTabSz="1299857"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524391" indent="-324964" algn="l" defTabSz="1299857"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ru-RU"/>
      </a:defPPr>
      <a:lvl1pPr marL="0" algn="l" defTabSz="1299857" rtl="0" eaLnBrk="1" latinLnBrk="0" hangingPunct="1">
        <a:defRPr sz="2500" kern="1200">
          <a:solidFill>
            <a:schemeClr val="tx1"/>
          </a:solidFill>
          <a:latin typeface="+mn-lt"/>
          <a:ea typeface="+mn-ea"/>
          <a:cs typeface="+mn-cs"/>
        </a:defRPr>
      </a:lvl1pPr>
      <a:lvl2pPr marL="649930" algn="l" defTabSz="1299857" rtl="0" eaLnBrk="1" latinLnBrk="0" hangingPunct="1">
        <a:defRPr sz="2500" kern="1200">
          <a:solidFill>
            <a:schemeClr val="tx1"/>
          </a:solidFill>
          <a:latin typeface="+mn-lt"/>
          <a:ea typeface="+mn-ea"/>
          <a:cs typeface="+mn-cs"/>
        </a:defRPr>
      </a:lvl2pPr>
      <a:lvl3pPr marL="1299857" algn="l" defTabSz="1299857" rtl="0" eaLnBrk="1" latinLnBrk="0" hangingPunct="1">
        <a:defRPr sz="2500" kern="1200">
          <a:solidFill>
            <a:schemeClr val="tx1"/>
          </a:solidFill>
          <a:latin typeface="+mn-lt"/>
          <a:ea typeface="+mn-ea"/>
          <a:cs typeface="+mn-cs"/>
        </a:defRPr>
      </a:lvl3pPr>
      <a:lvl4pPr marL="1949784" algn="l" defTabSz="1299857" rtl="0" eaLnBrk="1" latinLnBrk="0" hangingPunct="1">
        <a:defRPr sz="2500" kern="1200">
          <a:solidFill>
            <a:schemeClr val="tx1"/>
          </a:solidFill>
          <a:latin typeface="+mn-lt"/>
          <a:ea typeface="+mn-ea"/>
          <a:cs typeface="+mn-cs"/>
        </a:defRPr>
      </a:lvl4pPr>
      <a:lvl5pPr marL="2599712" algn="l" defTabSz="1299857" rtl="0" eaLnBrk="1" latinLnBrk="0" hangingPunct="1">
        <a:defRPr sz="2500" kern="1200">
          <a:solidFill>
            <a:schemeClr val="tx1"/>
          </a:solidFill>
          <a:latin typeface="+mn-lt"/>
          <a:ea typeface="+mn-ea"/>
          <a:cs typeface="+mn-cs"/>
        </a:defRPr>
      </a:lvl5pPr>
      <a:lvl6pPr marL="3249641" algn="l" defTabSz="1299857" rtl="0" eaLnBrk="1" latinLnBrk="0" hangingPunct="1">
        <a:defRPr sz="2500" kern="1200">
          <a:solidFill>
            <a:schemeClr val="tx1"/>
          </a:solidFill>
          <a:latin typeface="+mn-lt"/>
          <a:ea typeface="+mn-ea"/>
          <a:cs typeface="+mn-cs"/>
        </a:defRPr>
      </a:lvl6pPr>
      <a:lvl7pPr marL="3899571" algn="l" defTabSz="1299857" rtl="0" eaLnBrk="1" latinLnBrk="0" hangingPunct="1">
        <a:defRPr sz="2500" kern="1200">
          <a:solidFill>
            <a:schemeClr val="tx1"/>
          </a:solidFill>
          <a:latin typeface="+mn-lt"/>
          <a:ea typeface="+mn-ea"/>
          <a:cs typeface="+mn-cs"/>
        </a:defRPr>
      </a:lvl7pPr>
      <a:lvl8pPr marL="4549498" algn="l" defTabSz="1299857" rtl="0" eaLnBrk="1" latinLnBrk="0" hangingPunct="1">
        <a:defRPr sz="2500" kern="1200">
          <a:solidFill>
            <a:schemeClr val="tx1"/>
          </a:solidFill>
          <a:latin typeface="+mn-lt"/>
          <a:ea typeface="+mn-ea"/>
          <a:cs typeface="+mn-cs"/>
        </a:defRPr>
      </a:lvl8pPr>
      <a:lvl9pPr marL="5199428" algn="l" defTabSz="1299857"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jpeg"/><Relationship Id="rId18" Type="http://schemas.openxmlformats.org/officeDocument/2006/relationships/image" Target="../media/image25.png"/><Relationship Id="rId3" Type="http://schemas.openxmlformats.org/officeDocument/2006/relationships/image" Target="../media/image10.png"/><Relationship Id="rId21" Type="http://schemas.openxmlformats.org/officeDocument/2006/relationships/image" Target="../media/image28.png"/><Relationship Id="rId7" Type="http://schemas.openxmlformats.org/officeDocument/2006/relationships/image" Target="../media/image14.png"/><Relationship Id="rId12" Type="http://schemas.openxmlformats.org/officeDocument/2006/relationships/image" Target="../media/image19.jpeg"/><Relationship Id="rId17" Type="http://schemas.openxmlformats.org/officeDocument/2006/relationships/image" Target="../media/image24.png"/><Relationship Id="rId2" Type="http://schemas.openxmlformats.org/officeDocument/2006/relationships/notesSlide" Target="../notesSlides/notesSlide3.xml"/><Relationship Id="rId16" Type="http://schemas.openxmlformats.org/officeDocument/2006/relationships/image" Target="../media/image23.jpeg"/><Relationship Id="rId20" Type="http://schemas.openxmlformats.org/officeDocument/2006/relationships/image" Target="../media/image27.png"/><Relationship Id="rId1" Type="http://schemas.openxmlformats.org/officeDocument/2006/relationships/slideLayout" Target="../slideLayouts/slideLayout3.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jpeg"/><Relationship Id="rId15" Type="http://schemas.openxmlformats.org/officeDocument/2006/relationships/image" Target="../media/image22.png"/><Relationship Id="rId10" Type="http://schemas.openxmlformats.org/officeDocument/2006/relationships/image" Target="../media/image17.png"/><Relationship Id="rId19" Type="http://schemas.openxmlformats.org/officeDocument/2006/relationships/image" Target="../media/image26.png"/><Relationship Id="rId4" Type="http://schemas.openxmlformats.org/officeDocument/2006/relationships/image" Target="../media/image11.jpeg"/><Relationship Id="rId9" Type="http://schemas.openxmlformats.org/officeDocument/2006/relationships/image" Target="../media/image16.png"/><Relationship Id="rId14" Type="http://schemas.openxmlformats.org/officeDocument/2006/relationships/image" Target="../media/image21.jpeg"/><Relationship Id="rId22"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6.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7.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55.png"/></Relationships>
</file>

<file path=ppt/slides/_rels/slide8.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1354138" y="4305300"/>
            <a:ext cx="10363200" cy="1362362"/>
          </a:xfrm>
          <a:prstGeom prst="rect">
            <a:avLst/>
          </a:prstGeom>
          <a:noFill/>
          <a:effectLst>
            <a:outerShdw dist="12700" dir="5400000" algn="t" rotWithShape="0">
              <a:schemeClr val="bg1">
                <a:alpha val="40000"/>
              </a:schemeClr>
            </a:outerShdw>
          </a:effectLst>
        </p:spPr>
        <p:txBody>
          <a:bodyPr lIns="129986" tIns="64993" rIns="129986" bIns="64993">
            <a:spAutoFit/>
          </a:bodyPr>
          <a:lstStyle/>
          <a:p>
            <a:pPr algn="ctr" defTabSz="1299857" fontAlgn="auto">
              <a:spcBef>
                <a:spcPts val="0"/>
              </a:spcBef>
              <a:spcAft>
                <a:spcPts val="0"/>
              </a:spcAft>
              <a:defRPr/>
            </a:pPr>
            <a:r>
              <a:rPr lang="ru-RU" sz="4000" b="1" dirty="0">
                <a:solidFill>
                  <a:srgbClr val="A7264C"/>
                </a:solidFill>
                <a:latin typeface="Segoe UI" pitchFamily="34" charset="0"/>
                <a:cs typeface="Segoe UI" pitchFamily="34" charset="0"/>
              </a:rPr>
              <a:t>Облачные решения для банковского Казначейства</a:t>
            </a:r>
            <a:endParaRPr lang="ru-RU" sz="4000" dirty="0">
              <a:solidFill>
                <a:srgbClr val="A7264C"/>
              </a:solidFill>
              <a:latin typeface="+mn-lt"/>
            </a:endParaRPr>
          </a:p>
        </p:txBody>
      </p:sp>
      <p:sp>
        <p:nvSpPr>
          <p:cNvPr id="5" name="TextBox 4"/>
          <p:cNvSpPr txBox="1"/>
          <p:nvPr/>
        </p:nvSpPr>
        <p:spPr>
          <a:xfrm>
            <a:off x="1358900" y="7281863"/>
            <a:ext cx="10363200" cy="993030"/>
          </a:xfrm>
          <a:prstGeom prst="rect">
            <a:avLst/>
          </a:prstGeom>
          <a:noFill/>
          <a:effectLst>
            <a:outerShdw dist="12700" dir="5400000" algn="t" rotWithShape="0">
              <a:schemeClr val="bg1"/>
            </a:outerShdw>
          </a:effectLst>
        </p:spPr>
        <p:txBody>
          <a:bodyPr lIns="129986" tIns="64993" rIns="129986" bIns="64993">
            <a:spAutoFit/>
          </a:bodyPr>
          <a:lstStyle/>
          <a:p>
            <a:pPr algn="ctr" defTabSz="1299857" fontAlgn="auto">
              <a:spcBef>
                <a:spcPts val="0"/>
              </a:spcBef>
              <a:spcAft>
                <a:spcPts val="0"/>
              </a:spcAft>
              <a:defRPr/>
            </a:pPr>
            <a:r>
              <a:rPr lang="ru-RU" sz="3200" dirty="0">
                <a:solidFill>
                  <a:srgbClr val="4C5C6E"/>
                </a:solidFill>
                <a:latin typeface="Segoe UI Semibold" panose="020B0702040204020203" pitchFamily="34" charset="0"/>
                <a:cs typeface="Segoe UI Semibold" panose="020B0702040204020203" pitchFamily="34" charset="0"/>
              </a:rPr>
              <a:t>Виталий </a:t>
            </a:r>
            <a:r>
              <a:rPr lang="ru-RU" sz="3200" dirty="0" err="1">
                <a:solidFill>
                  <a:srgbClr val="4C5C6E"/>
                </a:solidFill>
                <a:latin typeface="Segoe UI Semibold" panose="020B0702040204020203" pitchFamily="34" charset="0"/>
                <a:cs typeface="Segoe UI Semibold" panose="020B0702040204020203" pitchFamily="34" charset="0"/>
              </a:rPr>
              <a:t>Жердецкий</a:t>
            </a:r>
            <a:endParaRPr lang="ru-RU" sz="3200" dirty="0">
              <a:solidFill>
                <a:srgbClr val="4C5C6E"/>
              </a:solidFill>
              <a:latin typeface="Segoe UI Semibold" panose="020B0702040204020203" pitchFamily="34" charset="0"/>
              <a:cs typeface="Segoe UI Semibold" panose="020B0702040204020203" pitchFamily="34" charset="0"/>
            </a:endParaRPr>
          </a:p>
          <a:p>
            <a:pPr algn="ctr" defTabSz="1299857" fontAlgn="auto">
              <a:spcBef>
                <a:spcPts val="0"/>
              </a:spcBef>
              <a:spcAft>
                <a:spcPts val="0"/>
              </a:spcAft>
              <a:defRPr/>
            </a:pPr>
            <a:r>
              <a:rPr lang="ru-RU" sz="2400" dirty="0">
                <a:solidFill>
                  <a:srgbClr val="4C5C6E"/>
                </a:solidFill>
                <a:latin typeface="Segoe UI Semibold" panose="020B0702040204020203" pitchFamily="34" charset="0"/>
                <a:cs typeface="Segoe UI Semibold" panose="020B0702040204020203" pitchFamily="34" charset="0"/>
              </a:rPr>
              <a:t>Отдел продаж и маркетинга</a:t>
            </a:r>
            <a:endParaRPr lang="ru-RU" sz="1800" dirty="0">
              <a:latin typeface="Segoe UI Semibold" panose="020B0702040204020203" pitchFamily="34" charset="0"/>
              <a:cs typeface="Segoe UI Semibold" panose="020B0702040204020203" pitchFamily="34" charset="0"/>
            </a:endParaRPr>
          </a:p>
        </p:txBody>
      </p:sp>
      <p:pic>
        <p:nvPicPr>
          <p:cNvPr id="6148" name="Picture 2" descr="D:\Екатерина\CSFactory\1 Работаем\Colvir\Активные\203-04_презентация\ppt\img\line1.png"/>
          <p:cNvPicPr>
            <a:picLocks noChangeAspect="1" noChangeArrowheads="1"/>
          </p:cNvPicPr>
          <p:nvPr/>
        </p:nvPicPr>
        <p:blipFill>
          <a:blip r:embed="rId4" cstate="print"/>
          <a:srcRect t="-80022" b="-80022"/>
          <a:stretch>
            <a:fillRect/>
          </a:stretch>
        </p:blipFill>
        <p:spPr bwMode="auto">
          <a:xfrm>
            <a:off x="623888" y="6662738"/>
            <a:ext cx="11879262" cy="65087"/>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4"/>
          </p:nvPr>
        </p:nvSpPr>
        <p:spPr/>
        <p:txBody>
          <a:bodyPr/>
          <a:lstStyle/>
          <a:p>
            <a:pPr>
              <a:defRPr/>
            </a:pPr>
            <a:fld id="{B26EBD1D-3714-4B06-9667-1E6C28D65637}" type="slidenum">
              <a:rPr lang="ru-RU" smtClean="0"/>
              <a:pPr>
                <a:defRPr/>
              </a:pPr>
              <a:t>10</a:t>
            </a:fld>
            <a:endParaRPr lang="ru-RU" dirty="0"/>
          </a:p>
        </p:txBody>
      </p:sp>
      <p:sp>
        <p:nvSpPr>
          <p:cNvPr id="5" name="Заголовок 3"/>
          <p:cNvSpPr>
            <a:spLocks noGrp="1"/>
          </p:cNvSpPr>
          <p:nvPr>
            <p:ph type="title"/>
          </p:nvPr>
        </p:nvSpPr>
        <p:spPr>
          <a:xfrm>
            <a:off x="4216384" y="71438"/>
            <a:ext cx="8559778" cy="1304900"/>
          </a:xfrm>
        </p:spPr>
        <p:txBody>
          <a:bodyPr/>
          <a:lstStyle/>
          <a:p>
            <a:r>
              <a:rPr lang="ru-RU" dirty="0">
                <a:latin typeface="Segoe UI Semibold" panose="020B0702040204020203" pitchFamily="34" charset="0"/>
                <a:cs typeface="Segoe UI Semibold" panose="020B0702040204020203" pitchFamily="34" charset="0"/>
              </a:rPr>
              <a:t>Управление ликвидностью</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720" y="1996480"/>
            <a:ext cx="12215385" cy="5256584"/>
          </a:xfrm>
          <a:prstGeom prst="rect">
            <a:avLst/>
          </a:prstGeom>
        </p:spPr>
      </p:pic>
    </p:spTree>
    <p:extLst>
      <p:ext uri="{BB962C8B-B14F-4D97-AF65-F5344CB8AC3E}">
        <p14:creationId xmlns:p14="http://schemas.microsoft.com/office/powerpoint/2010/main" val="996641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b="0" dirty="0">
                <a:latin typeface="Segoe UI Semibold" panose="020B0702040204020203" pitchFamily="34" charset="0"/>
                <a:cs typeface="Segoe UI Semibold" panose="020B0702040204020203" pitchFamily="34" charset="0"/>
              </a:rPr>
              <a:t>«</a:t>
            </a:r>
            <a:r>
              <a:rPr lang="ru-RU" b="0" dirty="0" err="1">
                <a:latin typeface="Segoe UI Semibold" panose="020B0702040204020203" pitchFamily="34" charset="0"/>
                <a:cs typeface="Segoe UI Semibold" panose="020B0702040204020203" pitchFamily="34" charset="0"/>
              </a:rPr>
              <a:t>Дилинг</a:t>
            </a:r>
            <a:r>
              <a:rPr lang="ru-RU" b="0" dirty="0">
                <a:latin typeface="Segoe UI Semibold" panose="020B0702040204020203" pitchFamily="34" charset="0"/>
                <a:cs typeface="Segoe UI Semibold" panose="020B0702040204020203" pitchFamily="34" charset="0"/>
              </a:rPr>
              <a:t>»:                                                                                    </a:t>
            </a:r>
            <a:r>
              <a:rPr lang="ru-RU" b="0" dirty="0">
                <a:solidFill>
                  <a:srgbClr val="4C5C6E"/>
                </a:solidFill>
              </a:rPr>
              <a:t>Инвестиционный фронт, Управление Лимитами, Управление Ликвидностью.</a:t>
            </a:r>
          </a:p>
          <a:p>
            <a:r>
              <a:rPr lang="ru-RU" b="0" dirty="0">
                <a:latin typeface="Segoe UI Semibold" panose="020B0702040204020203" pitchFamily="34" charset="0"/>
                <a:cs typeface="Segoe UI Semibold" panose="020B0702040204020203" pitchFamily="34" charset="0"/>
              </a:rPr>
              <a:t>«Интерфейсы»:                                                                                     </a:t>
            </a:r>
            <a:r>
              <a:rPr lang="ru-RU" b="0" dirty="0">
                <a:solidFill>
                  <a:srgbClr val="4C5C6E"/>
                </a:solidFill>
              </a:rPr>
              <a:t>Интерфейс с </a:t>
            </a:r>
            <a:r>
              <a:rPr lang="en-US" b="0" dirty="0">
                <a:solidFill>
                  <a:srgbClr val="4C5C6E"/>
                </a:solidFill>
              </a:rPr>
              <a:t>Reuters Dealing</a:t>
            </a:r>
            <a:r>
              <a:rPr lang="ru-RU" b="0" dirty="0">
                <a:solidFill>
                  <a:srgbClr val="4C5C6E"/>
                </a:solidFill>
              </a:rPr>
              <a:t>, </a:t>
            </a:r>
            <a:r>
              <a:rPr lang="en-US" b="0" dirty="0">
                <a:solidFill>
                  <a:srgbClr val="4C5C6E"/>
                </a:solidFill>
              </a:rPr>
              <a:t>Bloomberg Trade System</a:t>
            </a:r>
            <a:r>
              <a:rPr lang="ru-RU" b="0" dirty="0">
                <a:solidFill>
                  <a:srgbClr val="4C5C6E"/>
                </a:solidFill>
              </a:rPr>
              <a:t>, Московская биржа.</a:t>
            </a:r>
          </a:p>
          <a:p>
            <a:r>
              <a:rPr lang="ru-RU" b="0" dirty="0">
                <a:latin typeface="Segoe UI Semibold" panose="020B0702040204020203" pitchFamily="34" charset="0"/>
                <a:cs typeface="Segoe UI Semibold" panose="020B0702040204020203" pitchFamily="34" charset="0"/>
              </a:rPr>
              <a:t>«</a:t>
            </a:r>
            <a:r>
              <a:rPr lang="ru-RU" b="0" dirty="0" err="1">
                <a:latin typeface="Segoe UI Semibold" panose="020B0702040204020203" pitchFamily="34" charset="0"/>
                <a:cs typeface="Segoe UI Semibold" panose="020B0702040204020203" pitchFamily="34" charset="0"/>
              </a:rPr>
              <a:t>Бэк</a:t>
            </a:r>
            <a:r>
              <a:rPr lang="ru-RU" b="0" dirty="0">
                <a:latin typeface="Segoe UI Semibold" panose="020B0702040204020203" pitchFamily="34" charset="0"/>
                <a:cs typeface="Segoe UI Semibold" panose="020B0702040204020203" pitchFamily="34" charset="0"/>
              </a:rPr>
              <a:t>-офис базовый»:                                                                            </a:t>
            </a:r>
            <a:r>
              <a:rPr lang="ru-RU" b="0" dirty="0">
                <a:solidFill>
                  <a:srgbClr val="4C5C6E"/>
                </a:solidFill>
              </a:rPr>
              <a:t>Денежный рынок, Валютный рынок. </a:t>
            </a:r>
          </a:p>
          <a:p>
            <a:r>
              <a:rPr lang="ru-RU" b="0" dirty="0">
                <a:latin typeface="Segoe UI Semibold" panose="020B0702040204020203" pitchFamily="34" charset="0"/>
                <a:cs typeface="Segoe UI Semibold" panose="020B0702040204020203" pitchFamily="34" charset="0"/>
              </a:rPr>
              <a:t>«</a:t>
            </a:r>
            <a:r>
              <a:rPr lang="ru-RU" b="0" dirty="0" err="1">
                <a:latin typeface="Segoe UI Semibold" panose="020B0702040204020203" pitchFamily="34" charset="0"/>
                <a:cs typeface="Segoe UI Semibold" panose="020B0702040204020203" pitchFamily="34" charset="0"/>
              </a:rPr>
              <a:t>Бэк</a:t>
            </a:r>
            <a:r>
              <a:rPr lang="ru-RU" b="0" dirty="0">
                <a:latin typeface="Segoe UI Semibold" panose="020B0702040204020203" pitchFamily="34" charset="0"/>
                <a:cs typeface="Segoe UI Semibold" panose="020B0702040204020203" pitchFamily="34" charset="0"/>
              </a:rPr>
              <a:t>-офис расширенный»:                                                                           </a:t>
            </a:r>
            <a:r>
              <a:rPr lang="ru-RU" b="0" dirty="0">
                <a:solidFill>
                  <a:srgbClr val="4C5C6E"/>
                </a:solidFill>
              </a:rPr>
              <a:t>Денежный рынок, Валютный рынок, Акции и Облигации на  биржевом        и внебиржевом рынке, Векселя, Производные инструменты.</a:t>
            </a:r>
          </a:p>
        </p:txBody>
      </p:sp>
      <p:sp>
        <p:nvSpPr>
          <p:cNvPr id="3" name="Номер слайда 2"/>
          <p:cNvSpPr>
            <a:spLocks noGrp="1"/>
          </p:cNvSpPr>
          <p:nvPr>
            <p:ph type="sldNum" sz="quarter" idx="4"/>
          </p:nvPr>
        </p:nvSpPr>
        <p:spPr/>
        <p:txBody>
          <a:bodyPr/>
          <a:lstStyle/>
          <a:p>
            <a:pPr>
              <a:defRPr/>
            </a:pPr>
            <a:fld id="{B26EBD1D-3714-4B06-9667-1E6C28D65637}" type="slidenum">
              <a:rPr lang="ru-RU" smtClean="0"/>
              <a:pPr>
                <a:defRPr/>
              </a:pPr>
              <a:t>11</a:t>
            </a:fld>
            <a:endParaRPr lang="ru-RU" dirty="0"/>
          </a:p>
        </p:txBody>
      </p:sp>
      <p:sp>
        <p:nvSpPr>
          <p:cNvPr id="5" name="Заголовок 3"/>
          <p:cNvSpPr>
            <a:spLocks noGrp="1"/>
          </p:cNvSpPr>
          <p:nvPr>
            <p:ph type="title"/>
          </p:nvPr>
        </p:nvSpPr>
        <p:spPr>
          <a:xfrm>
            <a:off x="4216384" y="71438"/>
            <a:ext cx="8559778" cy="1304900"/>
          </a:xfrm>
        </p:spPr>
        <p:txBody>
          <a:bodyPr/>
          <a:lstStyle/>
          <a:p>
            <a:r>
              <a:rPr lang="ru-RU" dirty="0">
                <a:latin typeface="Segoe UI Semibold" panose="020B0702040204020203" pitchFamily="34" charset="0"/>
                <a:cs typeface="Segoe UI Semibold" panose="020B0702040204020203" pitchFamily="34" charset="0"/>
              </a:rPr>
              <a:t>Пакеты</a:t>
            </a:r>
          </a:p>
        </p:txBody>
      </p:sp>
    </p:spTree>
    <p:extLst>
      <p:ext uri="{BB962C8B-B14F-4D97-AF65-F5344CB8AC3E}">
        <p14:creationId xmlns:p14="http://schemas.microsoft.com/office/powerpoint/2010/main" val="3395771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01674" y="4228728"/>
            <a:ext cx="11054080" cy="2090702"/>
          </a:xfrm>
        </p:spPr>
        <p:txBody>
          <a:bodyPr/>
          <a:lstStyle/>
          <a:p>
            <a:r>
              <a:rPr lang="ru-RU" sz="4000" dirty="0">
                <a:solidFill>
                  <a:srgbClr val="A7264C"/>
                </a:solidFill>
                <a:latin typeface="Segoe UI Semibold" panose="020B0702040204020203" pitchFamily="34" charset="0"/>
                <a:cs typeface="Segoe UI Semibold" panose="020B0702040204020203" pitchFamily="34" charset="0"/>
              </a:rPr>
              <a:t>Сервисы </a:t>
            </a:r>
            <a:r>
              <a:rPr lang="en-US" sz="4000" dirty="0" err="1">
                <a:solidFill>
                  <a:srgbClr val="A7264C"/>
                </a:solidFill>
                <a:latin typeface="Segoe UI Semibold" panose="020B0702040204020203" pitchFamily="34" charset="0"/>
                <a:cs typeface="Segoe UI Semibold" panose="020B0702040204020203" pitchFamily="34" charset="0"/>
              </a:rPr>
              <a:t>Colvir</a:t>
            </a:r>
            <a:r>
              <a:rPr lang="en-US" sz="4000" dirty="0">
                <a:solidFill>
                  <a:srgbClr val="A7264C"/>
                </a:solidFill>
                <a:latin typeface="Segoe UI Semibold" panose="020B0702040204020203" pitchFamily="34" charset="0"/>
                <a:cs typeface="Segoe UI Semibold" panose="020B0702040204020203" pitchFamily="34" charset="0"/>
              </a:rPr>
              <a:t> </a:t>
            </a:r>
            <a:r>
              <a:rPr lang="ru-RU" sz="4000" dirty="0">
                <a:solidFill>
                  <a:srgbClr val="A7264C"/>
                </a:solidFill>
                <a:latin typeface="Segoe UI Semibold" panose="020B0702040204020203" pitchFamily="34" charset="0"/>
                <a:cs typeface="Segoe UI Semibold" panose="020B0702040204020203" pitchFamily="34" charset="0"/>
              </a:rPr>
              <a:t>к вашим услугам!</a:t>
            </a:r>
          </a:p>
        </p:txBody>
      </p:sp>
    </p:spTree>
    <p:extLst>
      <p:ext uri="{BB962C8B-B14F-4D97-AF65-F5344CB8AC3E}">
        <p14:creationId xmlns:p14="http://schemas.microsoft.com/office/powerpoint/2010/main" val="2672054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7189" y="5125127"/>
            <a:ext cx="4288177" cy="4288177"/>
          </a:xfrm>
          <a:prstGeom prst="rect">
            <a:avLst/>
          </a:prstGeom>
        </p:spPr>
      </p:pic>
      <p:sp>
        <p:nvSpPr>
          <p:cNvPr id="2" name="Объект 1"/>
          <p:cNvSpPr>
            <a:spLocks noGrp="1"/>
          </p:cNvSpPr>
          <p:nvPr>
            <p:ph idx="1"/>
          </p:nvPr>
        </p:nvSpPr>
        <p:spPr>
          <a:xfrm>
            <a:off x="669752" y="6749008"/>
            <a:ext cx="11703050" cy="1080120"/>
          </a:xfrm>
        </p:spPr>
        <p:txBody>
          <a:bodyPr/>
          <a:lstStyle/>
          <a:p>
            <a:pPr marL="0" indent="0" algn="ctr">
              <a:buNone/>
            </a:pPr>
            <a:r>
              <a:rPr lang="ru-RU" sz="3000" b="0" dirty="0">
                <a:solidFill>
                  <a:schemeClr val="bg1"/>
                </a:solidFill>
                <a:latin typeface="Segoe UI Semibold" panose="020B0702040204020203" pitchFamily="34" charset="0"/>
                <a:cs typeface="Segoe UI Semibold" panose="020B0702040204020203" pitchFamily="34" charset="0"/>
              </a:rPr>
              <a:t>Облачные</a:t>
            </a:r>
          </a:p>
          <a:p>
            <a:pPr marL="0" indent="0" algn="ctr">
              <a:buNone/>
            </a:pPr>
            <a:r>
              <a:rPr lang="ru-RU" sz="3000" b="0" dirty="0">
                <a:solidFill>
                  <a:schemeClr val="bg1"/>
                </a:solidFill>
                <a:latin typeface="Segoe UI Semibold" panose="020B0702040204020203" pitchFamily="34" charset="0"/>
                <a:cs typeface="Segoe UI Semibold" panose="020B0702040204020203" pitchFamily="34" charset="0"/>
              </a:rPr>
              <a:t>решения</a:t>
            </a:r>
          </a:p>
        </p:txBody>
      </p:sp>
      <p:sp>
        <p:nvSpPr>
          <p:cNvPr id="3" name="Номер слайда 2"/>
          <p:cNvSpPr>
            <a:spLocks noGrp="1"/>
          </p:cNvSpPr>
          <p:nvPr>
            <p:ph type="sldNum" sz="quarter" idx="4"/>
          </p:nvPr>
        </p:nvSpPr>
        <p:spPr/>
        <p:txBody>
          <a:bodyPr/>
          <a:lstStyle/>
          <a:p>
            <a:pPr>
              <a:defRPr/>
            </a:pPr>
            <a:fld id="{B26EBD1D-3714-4B06-9667-1E6C28D65637}" type="slidenum">
              <a:rPr lang="ru-RU" smtClean="0"/>
              <a:pPr>
                <a:defRPr/>
              </a:pPr>
              <a:t>2</a:t>
            </a:fld>
            <a:endParaRPr lang="ru-RU" dirty="0"/>
          </a:p>
        </p:txBody>
      </p:sp>
      <p:sp>
        <p:nvSpPr>
          <p:cNvPr id="4" name="Заголовок 3"/>
          <p:cNvSpPr>
            <a:spLocks noGrp="1"/>
          </p:cNvSpPr>
          <p:nvPr>
            <p:ph type="title"/>
          </p:nvPr>
        </p:nvSpPr>
        <p:spPr/>
        <p:txBody>
          <a:bodyPr/>
          <a:lstStyle/>
          <a:p>
            <a:r>
              <a:rPr lang="ru-RU" dirty="0">
                <a:latin typeface="Segoe UI Semibold" panose="020B0702040204020203" pitchFamily="34" charset="0"/>
                <a:cs typeface="Segoe UI Semibold" panose="020B0702040204020203" pitchFamily="34" charset="0"/>
              </a:rPr>
              <a:t>Время оптимизации бизнес-процессов</a:t>
            </a:r>
          </a:p>
        </p:txBody>
      </p:sp>
      <p:pic>
        <p:nvPicPr>
          <p:cNvPr id="9" name="Рисунок 8"/>
          <p:cNvPicPr>
            <a:picLocks noChangeAspect="1"/>
          </p:cNvPicPr>
          <p:nvPr/>
        </p:nvPicPr>
        <p:blipFill>
          <a:blip r:embed="rId4"/>
          <a:stretch>
            <a:fillRect/>
          </a:stretch>
        </p:blipFill>
        <p:spPr>
          <a:xfrm>
            <a:off x="762416" y="1996480"/>
            <a:ext cx="3453968" cy="2323809"/>
          </a:xfrm>
          <a:prstGeom prst="rect">
            <a:avLst/>
          </a:prstGeom>
        </p:spPr>
      </p:pic>
      <p:pic>
        <p:nvPicPr>
          <p:cNvPr id="10" name="Рисунок 9"/>
          <p:cNvPicPr>
            <a:picLocks noChangeAspect="1"/>
          </p:cNvPicPr>
          <p:nvPr/>
        </p:nvPicPr>
        <p:blipFill>
          <a:blip r:embed="rId5"/>
          <a:stretch>
            <a:fillRect/>
          </a:stretch>
        </p:blipFill>
        <p:spPr>
          <a:xfrm>
            <a:off x="4785744" y="1996481"/>
            <a:ext cx="3453968" cy="2323809"/>
          </a:xfrm>
          <a:prstGeom prst="rect">
            <a:avLst/>
          </a:prstGeom>
        </p:spPr>
      </p:pic>
      <p:pic>
        <p:nvPicPr>
          <p:cNvPr id="11" name="Рисунок 10"/>
          <p:cNvPicPr>
            <a:picLocks noChangeAspect="1"/>
          </p:cNvPicPr>
          <p:nvPr/>
        </p:nvPicPr>
        <p:blipFill>
          <a:blip r:embed="rId6"/>
          <a:stretch>
            <a:fillRect/>
          </a:stretch>
        </p:blipFill>
        <p:spPr>
          <a:xfrm>
            <a:off x="8809072" y="1996480"/>
            <a:ext cx="3453968" cy="2323809"/>
          </a:xfrm>
          <a:prstGeom prst="rect">
            <a:avLst/>
          </a:prstGeom>
        </p:spPr>
      </p:pic>
      <p:sp>
        <p:nvSpPr>
          <p:cNvPr id="12" name="Двойные фигурные скобки 1"/>
          <p:cNvSpPr/>
          <p:nvPr/>
        </p:nvSpPr>
        <p:spPr>
          <a:xfrm rot="5400000">
            <a:off x="5995889" y="-780035"/>
            <a:ext cx="1050776" cy="11703052"/>
          </a:xfrm>
          <a:custGeom>
            <a:avLst/>
            <a:gdLst>
              <a:gd name="connsiteX0" fmla="*/ 838176 w 3886200"/>
              <a:gd name="connsiteY0" fmla="*/ 5905500 h 5905500"/>
              <a:gd name="connsiteX1" fmla="*/ 419088 w 3886200"/>
              <a:gd name="connsiteY1" fmla="*/ 5486412 h 5905500"/>
              <a:gd name="connsiteX2" fmla="*/ 419088 w 3886200"/>
              <a:gd name="connsiteY2" fmla="*/ 3371838 h 5905500"/>
              <a:gd name="connsiteX3" fmla="*/ 0 w 3886200"/>
              <a:gd name="connsiteY3" fmla="*/ 2952750 h 5905500"/>
              <a:gd name="connsiteX4" fmla="*/ 419088 w 3886200"/>
              <a:gd name="connsiteY4" fmla="*/ 2533662 h 5905500"/>
              <a:gd name="connsiteX5" fmla="*/ 419088 w 3886200"/>
              <a:gd name="connsiteY5" fmla="*/ 419088 h 5905500"/>
              <a:gd name="connsiteX6" fmla="*/ 838176 w 3886200"/>
              <a:gd name="connsiteY6" fmla="*/ 0 h 5905500"/>
              <a:gd name="connsiteX7" fmla="*/ 3048024 w 3886200"/>
              <a:gd name="connsiteY7" fmla="*/ 0 h 5905500"/>
              <a:gd name="connsiteX8" fmla="*/ 3467112 w 3886200"/>
              <a:gd name="connsiteY8" fmla="*/ 419088 h 5905500"/>
              <a:gd name="connsiteX9" fmla="*/ 3467112 w 3886200"/>
              <a:gd name="connsiteY9" fmla="*/ 2533662 h 5905500"/>
              <a:gd name="connsiteX10" fmla="*/ 3886200 w 3886200"/>
              <a:gd name="connsiteY10" fmla="*/ 2952750 h 5905500"/>
              <a:gd name="connsiteX11" fmla="*/ 3467112 w 3886200"/>
              <a:gd name="connsiteY11" fmla="*/ 3371838 h 5905500"/>
              <a:gd name="connsiteX12" fmla="*/ 3467112 w 3886200"/>
              <a:gd name="connsiteY12" fmla="*/ 5486412 h 5905500"/>
              <a:gd name="connsiteX13" fmla="*/ 3048024 w 3886200"/>
              <a:gd name="connsiteY13" fmla="*/ 5905500 h 5905500"/>
              <a:gd name="connsiteX14" fmla="*/ 838176 w 3886200"/>
              <a:gd name="connsiteY14" fmla="*/ 5905500 h 5905500"/>
              <a:gd name="connsiteX0" fmla="*/ 838176 w 3886200"/>
              <a:gd name="connsiteY0" fmla="*/ 5905500 h 5905500"/>
              <a:gd name="connsiteX1" fmla="*/ 419088 w 3886200"/>
              <a:gd name="connsiteY1" fmla="*/ 5486412 h 5905500"/>
              <a:gd name="connsiteX2" fmla="*/ 419088 w 3886200"/>
              <a:gd name="connsiteY2" fmla="*/ 3371838 h 5905500"/>
              <a:gd name="connsiteX3" fmla="*/ 0 w 3886200"/>
              <a:gd name="connsiteY3" fmla="*/ 2952750 h 5905500"/>
              <a:gd name="connsiteX4" fmla="*/ 419088 w 3886200"/>
              <a:gd name="connsiteY4" fmla="*/ 2533662 h 5905500"/>
              <a:gd name="connsiteX5" fmla="*/ 419088 w 3886200"/>
              <a:gd name="connsiteY5" fmla="*/ 419088 h 5905500"/>
              <a:gd name="connsiteX6" fmla="*/ 838176 w 3886200"/>
              <a:gd name="connsiteY6" fmla="*/ 0 h 5905500"/>
              <a:gd name="connsiteX7" fmla="*/ 3048024 w 3886200"/>
              <a:gd name="connsiteY7" fmla="*/ 0 h 5905500"/>
              <a:gd name="connsiteX8" fmla="*/ 3467112 w 3886200"/>
              <a:gd name="connsiteY8" fmla="*/ 419088 h 5905500"/>
              <a:gd name="connsiteX9" fmla="*/ 3467112 w 3886200"/>
              <a:gd name="connsiteY9" fmla="*/ 2533662 h 5905500"/>
              <a:gd name="connsiteX10" fmla="*/ 3886200 w 3886200"/>
              <a:gd name="connsiteY10" fmla="*/ 2952750 h 5905500"/>
              <a:gd name="connsiteX11" fmla="*/ 3467112 w 3886200"/>
              <a:gd name="connsiteY11" fmla="*/ 3371838 h 5905500"/>
              <a:gd name="connsiteX12" fmla="*/ 3467112 w 3886200"/>
              <a:gd name="connsiteY12" fmla="*/ 5486412 h 5905500"/>
              <a:gd name="connsiteX13" fmla="*/ 3048024 w 3886200"/>
              <a:gd name="connsiteY13" fmla="*/ 5905500 h 5905500"/>
              <a:gd name="connsiteX0" fmla="*/ 838176 w 3886200"/>
              <a:gd name="connsiteY0" fmla="*/ 5905500 h 5905500"/>
              <a:gd name="connsiteX1" fmla="*/ 419088 w 3886200"/>
              <a:gd name="connsiteY1" fmla="*/ 5486412 h 5905500"/>
              <a:gd name="connsiteX2" fmla="*/ 419088 w 3886200"/>
              <a:gd name="connsiteY2" fmla="*/ 3371838 h 5905500"/>
              <a:gd name="connsiteX3" fmla="*/ 0 w 3886200"/>
              <a:gd name="connsiteY3" fmla="*/ 2952750 h 5905500"/>
              <a:gd name="connsiteX4" fmla="*/ 419088 w 3886200"/>
              <a:gd name="connsiteY4" fmla="*/ 2533662 h 5905500"/>
              <a:gd name="connsiteX5" fmla="*/ 419088 w 3886200"/>
              <a:gd name="connsiteY5" fmla="*/ 419088 h 5905500"/>
              <a:gd name="connsiteX6" fmla="*/ 838176 w 3886200"/>
              <a:gd name="connsiteY6" fmla="*/ 0 h 5905500"/>
              <a:gd name="connsiteX7" fmla="*/ 3048024 w 3886200"/>
              <a:gd name="connsiteY7" fmla="*/ 0 h 5905500"/>
              <a:gd name="connsiteX8" fmla="*/ 3467112 w 3886200"/>
              <a:gd name="connsiteY8" fmla="*/ 419088 h 5905500"/>
              <a:gd name="connsiteX9" fmla="*/ 3467112 w 3886200"/>
              <a:gd name="connsiteY9" fmla="*/ 2533662 h 5905500"/>
              <a:gd name="connsiteX10" fmla="*/ 3886200 w 3886200"/>
              <a:gd name="connsiteY10" fmla="*/ 2952750 h 5905500"/>
              <a:gd name="connsiteX11" fmla="*/ 3467112 w 3886200"/>
              <a:gd name="connsiteY11" fmla="*/ 3371838 h 5905500"/>
              <a:gd name="connsiteX12" fmla="*/ 3467112 w 3886200"/>
              <a:gd name="connsiteY12" fmla="*/ 5486412 h 5905500"/>
              <a:gd name="connsiteX13" fmla="*/ 3048024 w 3886200"/>
              <a:gd name="connsiteY13" fmla="*/ 5905500 h 5905500"/>
              <a:gd name="connsiteX14" fmla="*/ 838176 w 3886200"/>
              <a:gd name="connsiteY14" fmla="*/ 5905500 h 5905500"/>
              <a:gd name="connsiteX0" fmla="*/ 838176 w 3886200"/>
              <a:gd name="connsiteY0" fmla="*/ 5905500 h 5905500"/>
              <a:gd name="connsiteX1" fmla="*/ 419088 w 3886200"/>
              <a:gd name="connsiteY1" fmla="*/ 5486412 h 5905500"/>
              <a:gd name="connsiteX2" fmla="*/ 0 w 3886200"/>
              <a:gd name="connsiteY2" fmla="*/ 2952750 h 5905500"/>
              <a:gd name="connsiteX3" fmla="*/ 419088 w 3886200"/>
              <a:gd name="connsiteY3" fmla="*/ 2533662 h 5905500"/>
              <a:gd name="connsiteX4" fmla="*/ 419088 w 3886200"/>
              <a:gd name="connsiteY4" fmla="*/ 419088 h 5905500"/>
              <a:gd name="connsiteX5" fmla="*/ 838176 w 3886200"/>
              <a:gd name="connsiteY5" fmla="*/ 0 h 5905500"/>
              <a:gd name="connsiteX6" fmla="*/ 3048024 w 3886200"/>
              <a:gd name="connsiteY6" fmla="*/ 0 h 5905500"/>
              <a:gd name="connsiteX7" fmla="*/ 3467112 w 3886200"/>
              <a:gd name="connsiteY7" fmla="*/ 419088 h 5905500"/>
              <a:gd name="connsiteX8" fmla="*/ 3467112 w 3886200"/>
              <a:gd name="connsiteY8" fmla="*/ 2533662 h 5905500"/>
              <a:gd name="connsiteX9" fmla="*/ 3886200 w 3886200"/>
              <a:gd name="connsiteY9" fmla="*/ 2952750 h 5905500"/>
              <a:gd name="connsiteX10" fmla="*/ 3467112 w 3886200"/>
              <a:gd name="connsiteY10" fmla="*/ 3371838 h 5905500"/>
              <a:gd name="connsiteX11" fmla="*/ 3467112 w 3886200"/>
              <a:gd name="connsiteY11" fmla="*/ 5486412 h 5905500"/>
              <a:gd name="connsiteX12" fmla="*/ 3048024 w 3886200"/>
              <a:gd name="connsiteY12" fmla="*/ 5905500 h 5905500"/>
              <a:gd name="connsiteX0" fmla="*/ 838176 w 3886200"/>
              <a:gd name="connsiteY0" fmla="*/ 5905500 h 5905500"/>
              <a:gd name="connsiteX1" fmla="*/ 419088 w 3886200"/>
              <a:gd name="connsiteY1" fmla="*/ 5486412 h 5905500"/>
              <a:gd name="connsiteX2" fmla="*/ 0 w 3886200"/>
              <a:gd name="connsiteY2" fmla="*/ 2952750 h 5905500"/>
              <a:gd name="connsiteX3" fmla="*/ 419088 w 3886200"/>
              <a:gd name="connsiteY3" fmla="*/ 2533662 h 5905500"/>
              <a:gd name="connsiteX4" fmla="*/ 419088 w 3886200"/>
              <a:gd name="connsiteY4" fmla="*/ 419088 h 5905500"/>
              <a:gd name="connsiteX5" fmla="*/ 838176 w 3886200"/>
              <a:gd name="connsiteY5" fmla="*/ 0 h 5905500"/>
              <a:gd name="connsiteX6" fmla="*/ 3048024 w 3886200"/>
              <a:gd name="connsiteY6" fmla="*/ 0 h 5905500"/>
              <a:gd name="connsiteX7" fmla="*/ 3467112 w 3886200"/>
              <a:gd name="connsiteY7" fmla="*/ 419088 h 5905500"/>
              <a:gd name="connsiteX8" fmla="*/ 3467112 w 3886200"/>
              <a:gd name="connsiteY8" fmla="*/ 2533662 h 5905500"/>
              <a:gd name="connsiteX9" fmla="*/ 3886200 w 3886200"/>
              <a:gd name="connsiteY9" fmla="*/ 2952750 h 5905500"/>
              <a:gd name="connsiteX10" fmla="*/ 3467112 w 3886200"/>
              <a:gd name="connsiteY10" fmla="*/ 3371838 h 5905500"/>
              <a:gd name="connsiteX11" fmla="*/ 3467112 w 3886200"/>
              <a:gd name="connsiteY11" fmla="*/ 5486412 h 5905500"/>
              <a:gd name="connsiteX12" fmla="*/ 3048024 w 3886200"/>
              <a:gd name="connsiteY12" fmla="*/ 5905500 h 5905500"/>
              <a:gd name="connsiteX13" fmla="*/ 838176 w 3886200"/>
              <a:gd name="connsiteY13" fmla="*/ 5905500 h 5905500"/>
              <a:gd name="connsiteX0" fmla="*/ 838176 w 3886200"/>
              <a:gd name="connsiteY0" fmla="*/ 5905500 h 5905500"/>
              <a:gd name="connsiteX1" fmla="*/ 419088 w 3886200"/>
              <a:gd name="connsiteY1" fmla="*/ 5486412 h 5905500"/>
              <a:gd name="connsiteX2" fmla="*/ 0 w 3886200"/>
              <a:gd name="connsiteY2" fmla="*/ 2952750 h 5905500"/>
              <a:gd name="connsiteX3" fmla="*/ 419088 w 3886200"/>
              <a:gd name="connsiteY3" fmla="*/ 2533662 h 5905500"/>
              <a:gd name="connsiteX4" fmla="*/ 419088 w 3886200"/>
              <a:gd name="connsiteY4" fmla="*/ 419088 h 5905500"/>
              <a:gd name="connsiteX5" fmla="*/ 838176 w 3886200"/>
              <a:gd name="connsiteY5" fmla="*/ 0 h 5905500"/>
              <a:gd name="connsiteX6" fmla="*/ 3048024 w 3886200"/>
              <a:gd name="connsiteY6" fmla="*/ 0 h 5905500"/>
              <a:gd name="connsiteX7" fmla="*/ 3467112 w 3886200"/>
              <a:gd name="connsiteY7" fmla="*/ 419088 h 5905500"/>
              <a:gd name="connsiteX8" fmla="*/ 3467112 w 3886200"/>
              <a:gd name="connsiteY8" fmla="*/ 2533662 h 5905500"/>
              <a:gd name="connsiteX9" fmla="*/ 3886200 w 3886200"/>
              <a:gd name="connsiteY9" fmla="*/ 2952750 h 5905500"/>
              <a:gd name="connsiteX10" fmla="*/ 3467112 w 3886200"/>
              <a:gd name="connsiteY10" fmla="*/ 3371838 h 5905500"/>
              <a:gd name="connsiteX11" fmla="*/ 3467112 w 3886200"/>
              <a:gd name="connsiteY11" fmla="*/ 5486412 h 5905500"/>
              <a:gd name="connsiteX12" fmla="*/ 3048024 w 3886200"/>
              <a:gd name="connsiteY12" fmla="*/ 5905500 h 5905500"/>
              <a:gd name="connsiteX0" fmla="*/ 838176 w 3886200"/>
              <a:gd name="connsiteY0" fmla="*/ 5905500 h 5905500"/>
              <a:gd name="connsiteX1" fmla="*/ 419088 w 3886200"/>
              <a:gd name="connsiteY1" fmla="*/ 5486412 h 5905500"/>
              <a:gd name="connsiteX2" fmla="*/ 0 w 3886200"/>
              <a:gd name="connsiteY2" fmla="*/ 2952750 h 5905500"/>
              <a:gd name="connsiteX3" fmla="*/ 419088 w 3886200"/>
              <a:gd name="connsiteY3" fmla="*/ 2533662 h 5905500"/>
              <a:gd name="connsiteX4" fmla="*/ 419088 w 3886200"/>
              <a:gd name="connsiteY4" fmla="*/ 419088 h 5905500"/>
              <a:gd name="connsiteX5" fmla="*/ 838176 w 3886200"/>
              <a:gd name="connsiteY5" fmla="*/ 0 h 5905500"/>
              <a:gd name="connsiteX6" fmla="*/ 3048024 w 3886200"/>
              <a:gd name="connsiteY6" fmla="*/ 0 h 5905500"/>
              <a:gd name="connsiteX7" fmla="*/ 3467112 w 3886200"/>
              <a:gd name="connsiteY7" fmla="*/ 419088 h 5905500"/>
              <a:gd name="connsiteX8" fmla="*/ 3467112 w 3886200"/>
              <a:gd name="connsiteY8" fmla="*/ 2533662 h 5905500"/>
              <a:gd name="connsiteX9" fmla="*/ 3886200 w 3886200"/>
              <a:gd name="connsiteY9" fmla="*/ 2952750 h 5905500"/>
              <a:gd name="connsiteX10" fmla="*/ 3467112 w 3886200"/>
              <a:gd name="connsiteY10" fmla="*/ 3371838 h 5905500"/>
              <a:gd name="connsiteX11" fmla="*/ 3467112 w 3886200"/>
              <a:gd name="connsiteY11" fmla="*/ 5486412 h 5905500"/>
              <a:gd name="connsiteX12" fmla="*/ 3048024 w 3886200"/>
              <a:gd name="connsiteY12" fmla="*/ 5905500 h 5905500"/>
              <a:gd name="connsiteX13" fmla="*/ 838176 w 3886200"/>
              <a:gd name="connsiteY13" fmla="*/ 5905500 h 5905500"/>
              <a:gd name="connsiteX0" fmla="*/ 838176 w 3886200"/>
              <a:gd name="connsiteY0" fmla="*/ 5905500 h 5905500"/>
              <a:gd name="connsiteX1" fmla="*/ 419088 w 3886200"/>
              <a:gd name="connsiteY1" fmla="*/ 5486412 h 5905500"/>
              <a:gd name="connsiteX2" fmla="*/ 419088 w 3886200"/>
              <a:gd name="connsiteY2" fmla="*/ 2533662 h 5905500"/>
              <a:gd name="connsiteX3" fmla="*/ 419088 w 3886200"/>
              <a:gd name="connsiteY3" fmla="*/ 419088 h 5905500"/>
              <a:gd name="connsiteX4" fmla="*/ 838176 w 3886200"/>
              <a:gd name="connsiteY4" fmla="*/ 0 h 5905500"/>
              <a:gd name="connsiteX5" fmla="*/ 3048024 w 3886200"/>
              <a:gd name="connsiteY5" fmla="*/ 0 h 5905500"/>
              <a:gd name="connsiteX6" fmla="*/ 3467112 w 3886200"/>
              <a:gd name="connsiteY6" fmla="*/ 419088 h 5905500"/>
              <a:gd name="connsiteX7" fmla="*/ 3467112 w 3886200"/>
              <a:gd name="connsiteY7" fmla="*/ 2533662 h 5905500"/>
              <a:gd name="connsiteX8" fmla="*/ 3886200 w 3886200"/>
              <a:gd name="connsiteY8" fmla="*/ 2952750 h 5905500"/>
              <a:gd name="connsiteX9" fmla="*/ 3467112 w 3886200"/>
              <a:gd name="connsiteY9" fmla="*/ 3371838 h 5905500"/>
              <a:gd name="connsiteX10" fmla="*/ 3467112 w 3886200"/>
              <a:gd name="connsiteY10" fmla="*/ 5486412 h 5905500"/>
              <a:gd name="connsiteX11" fmla="*/ 3048024 w 3886200"/>
              <a:gd name="connsiteY11" fmla="*/ 5905500 h 5905500"/>
              <a:gd name="connsiteX0" fmla="*/ 419088 w 3467112"/>
              <a:gd name="connsiteY0" fmla="*/ 5905500 h 5905500"/>
              <a:gd name="connsiteX1" fmla="*/ 0 w 3467112"/>
              <a:gd name="connsiteY1" fmla="*/ 5486412 h 5905500"/>
              <a:gd name="connsiteX2" fmla="*/ 0 w 3467112"/>
              <a:gd name="connsiteY2" fmla="*/ 2533662 h 5905500"/>
              <a:gd name="connsiteX3" fmla="*/ 0 w 3467112"/>
              <a:gd name="connsiteY3" fmla="*/ 419088 h 5905500"/>
              <a:gd name="connsiteX4" fmla="*/ 419088 w 3467112"/>
              <a:gd name="connsiteY4" fmla="*/ 0 h 5905500"/>
              <a:gd name="connsiteX5" fmla="*/ 2628936 w 3467112"/>
              <a:gd name="connsiteY5" fmla="*/ 0 h 5905500"/>
              <a:gd name="connsiteX6" fmla="*/ 3048024 w 3467112"/>
              <a:gd name="connsiteY6" fmla="*/ 419088 h 5905500"/>
              <a:gd name="connsiteX7" fmla="*/ 3048024 w 3467112"/>
              <a:gd name="connsiteY7" fmla="*/ 2533662 h 5905500"/>
              <a:gd name="connsiteX8" fmla="*/ 3467112 w 3467112"/>
              <a:gd name="connsiteY8" fmla="*/ 2952750 h 5905500"/>
              <a:gd name="connsiteX9" fmla="*/ 3048024 w 3467112"/>
              <a:gd name="connsiteY9" fmla="*/ 3371838 h 5905500"/>
              <a:gd name="connsiteX10" fmla="*/ 3048024 w 3467112"/>
              <a:gd name="connsiteY10" fmla="*/ 5486412 h 5905500"/>
              <a:gd name="connsiteX11" fmla="*/ 2628936 w 3467112"/>
              <a:gd name="connsiteY11" fmla="*/ 5905500 h 5905500"/>
              <a:gd name="connsiteX12" fmla="*/ 419088 w 3467112"/>
              <a:gd name="connsiteY12" fmla="*/ 5905500 h 5905500"/>
              <a:gd name="connsiteX0" fmla="*/ 419088 w 3467112"/>
              <a:gd name="connsiteY0" fmla="*/ 5905500 h 5905500"/>
              <a:gd name="connsiteX1" fmla="*/ 0 w 3467112"/>
              <a:gd name="connsiteY1" fmla="*/ 5486412 h 5905500"/>
              <a:gd name="connsiteX2" fmla="*/ 0 w 3467112"/>
              <a:gd name="connsiteY2" fmla="*/ 2533662 h 5905500"/>
              <a:gd name="connsiteX3" fmla="*/ 0 w 3467112"/>
              <a:gd name="connsiteY3" fmla="*/ 419088 h 5905500"/>
              <a:gd name="connsiteX4" fmla="*/ 419088 w 3467112"/>
              <a:gd name="connsiteY4" fmla="*/ 0 h 5905500"/>
              <a:gd name="connsiteX5" fmla="*/ 2628936 w 3467112"/>
              <a:gd name="connsiteY5" fmla="*/ 0 h 5905500"/>
              <a:gd name="connsiteX6" fmla="*/ 3048024 w 3467112"/>
              <a:gd name="connsiteY6" fmla="*/ 419088 h 5905500"/>
              <a:gd name="connsiteX7" fmla="*/ 3048024 w 3467112"/>
              <a:gd name="connsiteY7" fmla="*/ 2533662 h 5905500"/>
              <a:gd name="connsiteX8" fmla="*/ 3467112 w 3467112"/>
              <a:gd name="connsiteY8" fmla="*/ 2952750 h 5905500"/>
              <a:gd name="connsiteX9" fmla="*/ 3048024 w 3467112"/>
              <a:gd name="connsiteY9" fmla="*/ 3371838 h 5905500"/>
              <a:gd name="connsiteX10" fmla="*/ 3048024 w 3467112"/>
              <a:gd name="connsiteY10" fmla="*/ 5486412 h 5905500"/>
              <a:gd name="connsiteX11" fmla="*/ 2628936 w 3467112"/>
              <a:gd name="connsiteY11" fmla="*/ 5905500 h 5905500"/>
              <a:gd name="connsiteX0" fmla="*/ 419088 w 3467112"/>
              <a:gd name="connsiteY0" fmla="*/ 5905500 h 5905500"/>
              <a:gd name="connsiteX1" fmla="*/ 0 w 3467112"/>
              <a:gd name="connsiteY1" fmla="*/ 5486412 h 5905500"/>
              <a:gd name="connsiteX2" fmla="*/ 0 w 3467112"/>
              <a:gd name="connsiteY2" fmla="*/ 2533662 h 5905500"/>
              <a:gd name="connsiteX3" fmla="*/ 0 w 3467112"/>
              <a:gd name="connsiteY3" fmla="*/ 419088 h 5905500"/>
              <a:gd name="connsiteX4" fmla="*/ 419088 w 3467112"/>
              <a:gd name="connsiteY4" fmla="*/ 0 h 5905500"/>
              <a:gd name="connsiteX5" fmla="*/ 2628936 w 3467112"/>
              <a:gd name="connsiteY5" fmla="*/ 0 h 5905500"/>
              <a:gd name="connsiteX6" fmla="*/ 3048024 w 3467112"/>
              <a:gd name="connsiteY6" fmla="*/ 419088 h 5905500"/>
              <a:gd name="connsiteX7" fmla="*/ 3048024 w 3467112"/>
              <a:gd name="connsiteY7" fmla="*/ 2533662 h 5905500"/>
              <a:gd name="connsiteX8" fmla="*/ 3467112 w 3467112"/>
              <a:gd name="connsiteY8" fmla="*/ 2952750 h 5905500"/>
              <a:gd name="connsiteX9" fmla="*/ 3048024 w 3467112"/>
              <a:gd name="connsiteY9" fmla="*/ 3371838 h 5905500"/>
              <a:gd name="connsiteX10" fmla="*/ 3048024 w 3467112"/>
              <a:gd name="connsiteY10" fmla="*/ 5486412 h 5905500"/>
              <a:gd name="connsiteX11" fmla="*/ 2628936 w 3467112"/>
              <a:gd name="connsiteY11" fmla="*/ 5905500 h 5905500"/>
              <a:gd name="connsiteX12" fmla="*/ 419088 w 3467112"/>
              <a:gd name="connsiteY12" fmla="*/ 5905500 h 5905500"/>
              <a:gd name="connsiteX0" fmla="*/ 419088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0" fmla="*/ 419088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11" fmla="*/ 419088 w 3467112"/>
              <a:gd name="connsiteY11" fmla="*/ 5905500 h 5905500"/>
              <a:gd name="connsiteX0" fmla="*/ 419088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0" fmla="*/ 419088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11" fmla="*/ 419088 w 3467112"/>
              <a:gd name="connsiteY11" fmla="*/ 5905500 h 5905500"/>
              <a:gd name="connsiteX0" fmla="*/ 0 w 3467112"/>
              <a:gd name="connsiteY0" fmla="*/ 2533662 h 5905500"/>
              <a:gd name="connsiteX1" fmla="*/ 0 w 3467112"/>
              <a:gd name="connsiteY1" fmla="*/ 419088 h 5905500"/>
              <a:gd name="connsiteX2" fmla="*/ 419088 w 3467112"/>
              <a:gd name="connsiteY2" fmla="*/ 0 h 5905500"/>
              <a:gd name="connsiteX3" fmla="*/ 2628936 w 3467112"/>
              <a:gd name="connsiteY3" fmla="*/ 0 h 5905500"/>
              <a:gd name="connsiteX4" fmla="*/ 3048024 w 3467112"/>
              <a:gd name="connsiteY4" fmla="*/ 419088 h 5905500"/>
              <a:gd name="connsiteX5" fmla="*/ 3048024 w 3467112"/>
              <a:gd name="connsiteY5" fmla="*/ 2533662 h 5905500"/>
              <a:gd name="connsiteX6" fmla="*/ 3467112 w 3467112"/>
              <a:gd name="connsiteY6" fmla="*/ 2952750 h 5905500"/>
              <a:gd name="connsiteX7" fmla="*/ 3048024 w 3467112"/>
              <a:gd name="connsiteY7" fmla="*/ 3371838 h 5905500"/>
              <a:gd name="connsiteX8" fmla="*/ 3048024 w 3467112"/>
              <a:gd name="connsiteY8" fmla="*/ 5486412 h 5905500"/>
              <a:gd name="connsiteX9" fmla="*/ 2628936 w 3467112"/>
              <a:gd name="connsiteY9" fmla="*/ 5905500 h 5905500"/>
              <a:gd name="connsiteX0" fmla="*/ 2628936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0" fmla="*/ 0 w 3467112"/>
              <a:gd name="connsiteY0" fmla="*/ 2533662 h 5905500"/>
              <a:gd name="connsiteX1" fmla="*/ 0 w 3467112"/>
              <a:gd name="connsiteY1" fmla="*/ 419088 h 5905500"/>
              <a:gd name="connsiteX2" fmla="*/ 419088 w 3467112"/>
              <a:gd name="connsiteY2" fmla="*/ 0 h 5905500"/>
              <a:gd name="connsiteX3" fmla="*/ 2628936 w 3467112"/>
              <a:gd name="connsiteY3" fmla="*/ 0 h 5905500"/>
              <a:gd name="connsiteX4" fmla="*/ 3048024 w 3467112"/>
              <a:gd name="connsiteY4" fmla="*/ 419088 h 5905500"/>
              <a:gd name="connsiteX5" fmla="*/ 3048024 w 3467112"/>
              <a:gd name="connsiteY5" fmla="*/ 2533662 h 5905500"/>
              <a:gd name="connsiteX6" fmla="*/ 3467112 w 3467112"/>
              <a:gd name="connsiteY6" fmla="*/ 2952750 h 5905500"/>
              <a:gd name="connsiteX7" fmla="*/ 3048024 w 3467112"/>
              <a:gd name="connsiteY7" fmla="*/ 3371838 h 5905500"/>
              <a:gd name="connsiteX8" fmla="*/ 3048024 w 3467112"/>
              <a:gd name="connsiteY8" fmla="*/ 5486412 h 5905500"/>
              <a:gd name="connsiteX9" fmla="*/ 2628936 w 3467112"/>
              <a:gd name="connsiteY9" fmla="*/ 5905500 h 5905500"/>
              <a:gd name="connsiteX0" fmla="*/ 2628936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0" fmla="*/ 0 w 3467112"/>
              <a:gd name="connsiteY0" fmla="*/ 419088 h 5905500"/>
              <a:gd name="connsiteX1" fmla="*/ 419088 w 3467112"/>
              <a:gd name="connsiteY1" fmla="*/ 0 h 5905500"/>
              <a:gd name="connsiteX2" fmla="*/ 2628936 w 3467112"/>
              <a:gd name="connsiteY2" fmla="*/ 0 h 5905500"/>
              <a:gd name="connsiteX3" fmla="*/ 3048024 w 3467112"/>
              <a:gd name="connsiteY3" fmla="*/ 419088 h 5905500"/>
              <a:gd name="connsiteX4" fmla="*/ 3048024 w 3467112"/>
              <a:gd name="connsiteY4" fmla="*/ 2533662 h 5905500"/>
              <a:gd name="connsiteX5" fmla="*/ 3467112 w 3467112"/>
              <a:gd name="connsiteY5" fmla="*/ 2952750 h 5905500"/>
              <a:gd name="connsiteX6" fmla="*/ 3048024 w 3467112"/>
              <a:gd name="connsiteY6" fmla="*/ 3371838 h 5905500"/>
              <a:gd name="connsiteX7" fmla="*/ 3048024 w 3467112"/>
              <a:gd name="connsiteY7" fmla="*/ 5486412 h 5905500"/>
              <a:gd name="connsiteX8" fmla="*/ 2628936 w 3467112"/>
              <a:gd name="connsiteY8" fmla="*/ 5905500 h 5905500"/>
              <a:gd name="connsiteX0" fmla="*/ 2628936 w 3467112"/>
              <a:gd name="connsiteY0" fmla="*/ 5905500 h 5905500"/>
              <a:gd name="connsiteX1" fmla="*/ 0 w 3467112"/>
              <a:gd name="connsiteY1" fmla="*/ 419088 h 5905500"/>
              <a:gd name="connsiteX2" fmla="*/ 419088 w 3467112"/>
              <a:gd name="connsiteY2" fmla="*/ 0 h 5905500"/>
              <a:gd name="connsiteX3" fmla="*/ 2628936 w 3467112"/>
              <a:gd name="connsiteY3" fmla="*/ 0 h 5905500"/>
              <a:gd name="connsiteX4" fmla="*/ 3048024 w 3467112"/>
              <a:gd name="connsiteY4" fmla="*/ 419088 h 5905500"/>
              <a:gd name="connsiteX5" fmla="*/ 3048024 w 3467112"/>
              <a:gd name="connsiteY5" fmla="*/ 2533662 h 5905500"/>
              <a:gd name="connsiteX6" fmla="*/ 3467112 w 3467112"/>
              <a:gd name="connsiteY6" fmla="*/ 2952750 h 5905500"/>
              <a:gd name="connsiteX7" fmla="*/ 3048024 w 3467112"/>
              <a:gd name="connsiteY7" fmla="*/ 3371838 h 5905500"/>
              <a:gd name="connsiteX8" fmla="*/ 3048024 w 3467112"/>
              <a:gd name="connsiteY8" fmla="*/ 5486412 h 5905500"/>
              <a:gd name="connsiteX9" fmla="*/ 2628936 w 3467112"/>
              <a:gd name="connsiteY9" fmla="*/ 5905500 h 5905500"/>
              <a:gd name="connsiteX0" fmla="*/ 0 w 3467112"/>
              <a:gd name="connsiteY0" fmla="*/ 419088 h 5905500"/>
              <a:gd name="connsiteX1" fmla="*/ 419088 w 3467112"/>
              <a:gd name="connsiteY1" fmla="*/ 0 h 5905500"/>
              <a:gd name="connsiteX2" fmla="*/ 2628936 w 3467112"/>
              <a:gd name="connsiteY2" fmla="*/ 0 h 5905500"/>
              <a:gd name="connsiteX3" fmla="*/ 3048024 w 3467112"/>
              <a:gd name="connsiteY3" fmla="*/ 419088 h 5905500"/>
              <a:gd name="connsiteX4" fmla="*/ 3048024 w 3467112"/>
              <a:gd name="connsiteY4" fmla="*/ 2533662 h 5905500"/>
              <a:gd name="connsiteX5" fmla="*/ 3467112 w 3467112"/>
              <a:gd name="connsiteY5" fmla="*/ 2952750 h 5905500"/>
              <a:gd name="connsiteX6" fmla="*/ 3048024 w 3467112"/>
              <a:gd name="connsiteY6" fmla="*/ 3371838 h 5905500"/>
              <a:gd name="connsiteX7" fmla="*/ 3048024 w 3467112"/>
              <a:gd name="connsiteY7" fmla="*/ 5486412 h 5905500"/>
              <a:gd name="connsiteX8" fmla="*/ 2628936 w 3467112"/>
              <a:gd name="connsiteY8" fmla="*/ 5905500 h 5905500"/>
              <a:gd name="connsiteX0" fmla="*/ 2628936 w 3467112"/>
              <a:gd name="connsiteY0" fmla="*/ 5905500 h 5905500"/>
              <a:gd name="connsiteX1" fmla="*/ 0 w 3467112"/>
              <a:gd name="connsiteY1" fmla="*/ 419088 h 5905500"/>
              <a:gd name="connsiteX2" fmla="*/ 419088 w 3467112"/>
              <a:gd name="connsiteY2" fmla="*/ 0 h 5905500"/>
              <a:gd name="connsiteX3" fmla="*/ 2628936 w 3467112"/>
              <a:gd name="connsiteY3" fmla="*/ 0 h 5905500"/>
              <a:gd name="connsiteX4" fmla="*/ 3048024 w 3467112"/>
              <a:gd name="connsiteY4" fmla="*/ 419088 h 5905500"/>
              <a:gd name="connsiteX5" fmla="*/ 3048024 w 3467112"/>
              <a:gd name="connsiteY5" fmla="*/ 2533662 h 5905500"/>
              <a:gd name="connsiteX6" fmla="*/ 3467112 w 3467112"/>
              <a:gd name="connsiteY6" fmla="*/ 2952750 h 5905500"/>
              <a:gd name="connsiteX7" fmla="*/ 3048024 w 3467112"/>
              <a:gd name="connsiteY7" fmla="*/ 3371838 h 5905500"/>
              <a:gd name="connsiteX8" fmla="*/ 3048024 w 3467112"/>
              <a:gd name="connsiteY8" fmla="*/ 5486412 h 5905500"/>
              <a:gd name="connsiteX9" fmla="*/ 2628936 w 3467112"/>
              <a:gd name="connsiteY9" fmla="*/ 5905500 h 5905500"/>
              <a:gd name="connsiteX0" fmla="*/ 2628936 w 3467112"/>
              <a:gd name="connsiteY0" fmla="*/ 0 h 5905500"/>
              <a:gd name="connsiteX1" fmla="*/ 3048024 w 3467112"/>
              <a:gd name="connsiteY1" fmla="*/ 419088 h 5905500"/>
              <a:gd name="connsiteX2" fmla="*/ 3048024 w 3467112"/>
              <a:gd name="connsiteY2" fmla="*/ 2533662 h 5905500"/>
              <a:gd name="connsiteX3" fmla="*/ 3467112 w 3467112"/>
              <a:gd name="connsiteY3" fmla="*/ 2952750 h 5905500"/>
              <a:gd name="connsiteX4" fmla="*/ 3048024 w 3467112"/>
              <a:gd name="connsiteY4" fmla="*/ 3371838 h 5905500"/>
              <a:gd name="connsiteX5" fmla="*/ 3048024 w 3467112"/>
              <a:gd name="connsiteY5" fmla="*/ 5486412 h 5905500"/>
              <a:gd name="connsiteX6" fmla="*/ 2628936 w 3467112"/>
              <a:gd name="connsiteY6" fmla="*/ 5905500 h 5905500"/>
              <a:gd name="connsiteX0" fmla="*/ 2209848 w 3048024"/>
              <a:gd name="connsiteY0" fmla="*/ 5905500 h 5905500"/>
              <a:gd name="connsiteX1" fmla="*/ 0 w 3048024"/>
              <a:gd name="connsiteY1" fmla="*/ 0 h 5905500"/>
              <a:gd name="connsiteX2" fmla="*/ 2209848 w 3048024"/>
              <a:gd name="connsiteY2" fmla="*/ 0 h 5905500"/>
              <a:gd name="connsiteX3" fmla="*/ 2628936 w 3048024"/>
              <a:gd name="connsiteY3" fmla="*/ 419088 h 5905500"/>
              <a:gd name="connsiteX4" fmla="*/ 2628936 w 3048024"/>
              <a:gd name="connsiteY4" fmla="*/ 2533662 h 5905500"/>
              <a:gd name="connsiteX5" fmla="*/ 3048024 w 3048024"/>
              <a:gd name="connsiteY5" fmla="*/ 2952750 h 5905500"/>
              <a:gd name="connsiteX6" fmla="*/ 2628936 w 3048024"/>
              <a:gd name="connsiteY6" fmla="*/ 3371838 h 5905500"/>
              <a:gd name="connsiteX7" fmla="*/ 2628936 w 3048024"/>
              <a:gd name="connsiteY7" fmla="*/ 5486412 h 5905500"/>
              <a:gd name="connsiteX8" fmla="*/ 2209848 w 3048024"/>
              <a:gd name="connsiteY8" fmla="*/ 5905500 h 5905500"/>
              <a:gd name="connsiteX0" fmla="*/ 2209848 w 3048024"/>
              <a:gd name="connsiteY0" fmla="*/ 0 h 5905500"/>
              <a:gd name="connsiteX1" fmla="*/ 2628936 w 3048024"/>
              <a:gd name="connsiteY1" fmla="*/ 419088 h 5905500"/>
              <a:gd name="connsiteX2" fmla="*/ 2628936 w 3048024"/>
              <a:gd name="connsiteY2" fmla="*/ 2533662 h 5905500"/>
              <a:gd name="connsiteX3" fmla="*/ 3048024 w 3048024"/>
              <a:gd name="connsiteY3" fmla="*/ 2952750 h 5905500"/>
              <a:gd name="connsiteX4" fmla="*/ 2628936 w 3048024"/>
              <a:gd name="connsiteY4" fmla="*/ 3371838 h 5905500"/>
              <a:gd name="connsiteX5" fmla="*/ 2628936 w 3048024"/>
              <a:gd name="connsiteY5" fmla="*/ 5486412 h 5905500"/>
              <a:gd name="connsiteX6" fmla="*/ 2209848 w 3048024"/>
              <a:gd name="connsiteY6" fmla="*/ 5905500 h 5905500"/>
              <a:gd name="connsiteX0" fmla="*/ 0 w 838176"/>
              <a:gd name="connsiteY0" fmla="*/ 5905500 h 5905500"/>
              <a:gd name="connsiteX1" fmla="*/ 0 w 838176"/>
              <a:gd name="connsiteY1" fmla="*/ 0 h 5905500"/>
              <a:gd name="connsiteX2" fmla="*/ 419088 w 838176"/>
              <a:gd name="connsiteY2" fmla="*/ 419088 h 5905500"/>
              <a:gd name="connsiteX3" fmla="*/ 419088 w 838176"/>
              <a:gd name="connsiteY3" fmla="*/ 2533662 h 5905500"/>
              <a:gd name="connsiteX4" fmla="*/ 838176 w 838176"/>
              <a:gd name="connsiteY4" fmla="*/ 2952750 h 5905500"/>
              <a:gd name="connsiteX5" fmla="*/ 419088 w 838176"/>
              <a:gd name="connsiteY5" fmla="*/ 3371838 h 5905500"/>
              <a:gd name="connsiteX6" fmla="*/ 419088 w 838176"/>
              <a:gd name="connsiteY6" fmla="*/ 5486412 h 5905500"/>
              <a:gd name="connsiteX7" fmla="*/ 0 w 838176"/>
              <a:gd name="connsiteY7" fmla="*/ 5905500 h 5905500"/>
              <a:gd name="connsiteX0" fmla="*/ 0 w 838176"/>
              <a:gd name="connsiteY0" fmla="*/ 0 h 5905500"/>
              <a:gd name="connsiteX1" fmla="*/ 419088 w 838176"/>
              <a:gd name="connsiteY1" fmla="*/ 419088 h 5905500"/>
              <a:gd name="connsiteX2" fmla="*/ 419088 w 838176"/>
              <a:gd name="connsiteY2" fmla="*/ 2533662 h 5905500"/>
              <a:gd name="connsiteX3" fmla="*/ 838176 w 838176"/>
              <a:gd name="connsiteY3" fmla="*/ 2952750 h 5905500"/>
              <a:gd name="connsiteX4" fmla="*/ 419088 w 838176"/>
              <a:gd name="connsiteY4" fmla="*/ 3371838 h 5905500"/>
              <a:gd name="connsiteX5" fmla="*/ 419088 w 838176"/>
              <a:gd name="connsiteY5" fmla="*/ 5486412 h 5905500"/>
              <a:gd name="connsiteX6" fmla="*/ 0 w 838176"/>
              <a:gd name="connsiteY6" fmla="*/ 5905500 h 590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176" h="5905500" stroke="0" extrusionOk="0">
                <a:moveTo>
                  <a:pt x="0" y="5905500"/>
                </a:moveTo>
                <a:lnTo>
                  <a:pt x="0" y="0"/>
                </a:lnTo>
                <a:cubicBezTo>
                  <a:pt x="231456" y="0"/>
                  <a:pt x="419088" y="187632"/>
                  <a:pt x="419088" y="419088"/>
                </a:cubicBezTo>
                <a:lnTo>
                  <a:pt x="419088" y="2533662"/>
                </a:lnTo>
                <a:cubicBezTo>
                  <a:pt x="419088" y="2765118"/>
                  <a:pt x="606720" y="2952750"/>
                  <a:pt x="838176" y="2952750"/>
                </a:cubicBezTo>
                <a:cubicBezTo>
                  <a:pt x="606720" y="2952750"/>
                  <a:pt x="419088" y="3140382"/>
                  <a:pt x="419088" y="3371838"/>
                </a:cubicBezTo>
                <a:lnTo>
                  <a:pt x="419088" y="5486412"/>
                </a:lnTo>
                <a:cubicBezTo>
                  <a:pt x="419088" y="5717868"/>
                  <a:pt x="231456" y="5905500"/>
                  <a:pt x="0" y="5905500"/>
                </a:cubicBezTo>
                <a:close/>
              </a:path>
              <a:path w="838176" h="5905500" fill="none">
                <a:moveTo>
                  <a:pt x="0" y="0"/>
                </a:moveTo>
                <a:cubicBezTo>
                  <a:pt x="231456" y="0"/>
                  <a:pt x="419088" y="187632"/>
                  <a:pt x="419088" y="419088"/>
                </a:cubicBezTo>
                <a:lnTo>
                  <a:pt x="419088" y="2533662"/>
                </a:lnTo>
                <a:cubicBezTo>
                  <a:pt x="419088" y="2765118"/>
                  <a:pt x="606720" y="2952750"/>
                  <a:pt x="838176" y="2952750"/>
                </a:cubicBezTo>
                <a:cubicBezTo>
                  <a:pt x="606720" y="2952750"/>
                  <a:pt x="419088" y="3140382"/>
                  <a:pt x="419088" y="3371838"/>
                </a:cubicBezTo>
                <a:lnTo>
                  <a:pt x="419088" y="5486412"/>
                </a:lnTo>
                <a:cubicBezTo>
                  <a:pt x="419088" y="5717868"/>
                  <a:pt x="231456" y="5905500"/>
                  <a:pt x="0" y="5905500"/>
                </a:cubicBezTo>
              </a:path>
            </a:pathLst>
          </a:cu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0"/>
          </a:gradFill>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Tree>
    <p:extLst>
      <p:ext uri="{BB962C8B-B14F-4D97-AF65-F5344CB8AC3E}">
        <p14:creationId xmlns:p14="http://schemas.microsoft.com/office/powerpoint/2010/main" val="4093155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4"/>
          </p:nvPr>
        </p:nvSpPr>
        <p:spPr/>
        <p:txBody>
          <a:bodyPr/>
          <a:lstStyle/>
          <a:p>
            <a:pPr>
              <a:defRPr/>
            </a:pPr>
            <a:fld id="{B26EBD1D-3714-4B06-9667-1E6C28D65637}" type="slidenum">
              <a:rPr lang="ru-RU" smtClean="0"/>
              <a:pPr>
                <a:defRPr/>
              </a:pPr>
              <a:t>3</a:t>
            </a:fld>
            <a:endParaRPr lang="ru-RU" dirty="0"/>
          </a:p>
        </p:txBody>
      </p:sp>
      <p:sp>
        <p:nvSpPr>
          <p:cNvPr id="6" name="Заголовок 3"/>
          <p:cNvSpPr>
            <a:spLocks noGrp="1"/>
          </p:cNvSpPr>
          <p:nvPr>
            <p:ph type="title"/>
          </p:nvPr>
        </p:nvSpPr>
        <p:spPr>
          <a:xfrm>
            <a:off x="4216384" y="71438"/>
            <a:ext cx="8559778" cy="1304900"/>
          </a:xfrm>
        </p:spPr>
        <p:txBody>
          <a:bodyPr/>
          <a:lstStyle/>
          <a:p>
            <a:r>
              <a:rPr lang="ru-RU" dirty="0">
                <a:latin typeface="Segoe UI Semibold" panose="020B0702040204020203" pitchFamily="34" charset="0"/>
                <a:cs typeface="Segoe UI Semibold" panose="020B0702040204020203" pitchFamily="34" charset="0"/>
              </a:rPr>
              <a:t>Сегменты клиентов</a:t>
            </a:r>
          </a:p>
        </p:txBody>
      </p:sp>
      <p:sp>
        <p:nvSpPr>
          <p:cNvPr id="41" name="Прямоугольный треугольник 40"/>
          <p:cNvSpPr/>
          <p:nvPr/>
        </p:nvSpPr>
        <p:spPr>
          <a:xfrm rot="5400000">
            <a:off x="804401" y="3826682"/>
            <a:ext cx="651110" cy="651110"/>
          </a:xfrm>
          <a:prstGeom prst="rtTriangle">
            <a:avLst/>
          </a:prstGeom>
          <a:solidFill>
            <a:srgbClr val="A726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2" name="Группа 1"/>
          <p:cNvGrpSpPr/>
          <p:nvPr/>
        </p:nvGrpSpPr>
        <p:grpSpPr>
          <a:xfrm>
            <a:off x="453728" y="3478720"/>
            <a:ext cx="4064325" cy="4782456"/>
            <a:chOff x="453728" y="3478720"/>
            <a:chExt cx="4064325" cy="4782456"/>
          </a:xfrm>
        </p:grpSpPr>
        <p:pic>
          <p:nvPicPr>
            <p:cNvPr id="35" name="Picture 2" descr="C:\Users\aprupas\Desktop\colvir\1 (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728" y="3478720"/>
              <a:ext cx="4064325" cy="4782456"/>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54" descr="halyk"/>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705726" y="5661220"/>
              <a:ext cx="1420888" cy="54341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 descr="W:\wichtig\работа\Colvir\gorbatiuk\компания\тендеры\Банк ЦентрКредит\презентация КП\img\ziraat_bankasi_logo.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1187740" y="4983568"/>
              <a:ext cx="2559111" cy="49746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3" descr="logo-alf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801" r="2833"/>
            <a:stretch/>
          </p:blipFill>
          <p:spPr bwMode="auto">
            <a:xfrm>
              <a:off x="1564987" y="6425068"/>
              <a:ext cx="1700051" cy="679305"/>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5" descr="C:\Users\aprupas\Desktop\colvir\Unicredit_Logo.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17444" y="7264567"/>
              <a:ext cx="1422477" cy="418207"/>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5" descr="cbtt"/>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38531" y="3955298"/>
              <a:ext cx="609391" cy="9227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9" name="Группа 68"/>
          <p:cNvGrpSpPr/>
          <p:nvPr/>
        </p:nvGrpSpPr>
        <p:grpSpPr>
          <a:xfrm>
            <a:off x="4486176" y="3478720"/>
            <a:ext cx="4064325" cy="4782456"/>
            <a:chOff x="4180761" y="2419952"/>
            <a:chExt cx="4553887" cy="5358520"/>
          </a:xfrm>
        </p:grpSpPr>
        <p:pic>
          <p:nvPicPr>
            <p:cNvPr id="39" name="Picture 3" descr="C:\Users\aprupas\Desktop\colvir\2 (3).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80761" y="2419952"/>
              <a:ext cx="4553887" cy="5358520"/>
            </a:xfrm>
            <a:prstGeom prst="rect">
              <a:avLst/>
            </a:prstGeom>
            <a:noFill/>
            <a:extLst>
              <a:ext uri="{909E8E84-426E-40DD-AFC4-6F175D3DCCD1}">
                <a14:hiddenFill xmlns:a14="http://schemas.microsoft.com/office/drawing/2010/main">
                  <a:solidFill>
                    <a:srgbClr val="FFFFFF"/>
                  </a:solidFill>
                </a14:hiddenFill>
              </a:ext>
            </a:extLst>
          </p:spPr>
        </p:pic>
        <p:sp>
          <p:nvSpPr>
            <p:cNvPr id="42" name="Прямоугольный треугольник 41"/>
            <p:cNvSpPr/>
            <p:nvPr/>
          </p:nvSpPr>
          <p:spPr>
            <a:xfrm rot="5400000">
              <a:off x="4572129" y="2800973"/>
              <a:ext cx="729538" cy="729538"/>
            </a:xfrm>
            <a:prstGeom prst="rtTriangle">
              <a:avLst/>
            </a:prstGeom>
            <a:solidFill>
              <a:srgbClr val="5375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0" name="Picture 12" descr="ATF24 Internet"/>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67674" y="3001603"/>
              <a:ext cx="1809428" cy="559276"/>
            </a:xfrm>
            <a:prstGeom prst="rect">
              <a:avLst/>
            </a:prstGeom>
            <a:noFill/>
            <a:extLst>
              <a:ext uri="{909E8E84-426E-40DD-AFC4-6F175D3DCCD1}">
                <a14:hiddenFill xmlns:a14="http://schemas.microsoft.com/office/drawing/2010/main">
                  <a:solidFill>
                    <a:srgbClr val="FFFFFF"/>
                  </a:solidFill>
                </a14:hiddenFill>
              </a:ext>
            </a:extLst>
          </p:spPr>
        </p:pic>
        <p:pic>
          <p:nvPicPr>
            <p:cNvPr id="51" name="Рисунок 5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542903" y="3763584"/>
              <a:ext cx="1858971" cy="582016"/>
            </a:xfrm>
            <a:prstGeom prst="rect">
              <a:avLst/>
            </a:prstGeom>
          </p:spPr>
        </p:pic>
        <p:grpSp>
          <p:nvGrpSpPr>
            <p:cNvPr id="52" name="Group 57"/>
            <p:cNvGrpSpPr>
              <a:grpSpLocks/>
            </p:cNvGrpSpPr>
            <p:nvPr/>
          </p:nvGrpSpPr>
          <p:grpSpPr bwMode="auto">
            <a:xfrm>
              <a:off x="4956246" y="4548858"/>
              <a:ext cx="3032284" cy="421302"/>
              <a:chOff x="1156" y="3385"/>
              <a:chExt cx="2212" cy="228"/>
            </a:xfrm>
          </p:grpSpPr>
          <p:pic>
            <p:nvPicPr>
              <p:cNvPr id="53" name="Picture 58" descr="eabr-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56" y="3385"/>
                <a:ext cx="228" cy="228"/>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59" descr="eabr-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430" y="3430"/>
                <a:ext cx="1938" cy="138"/>
              </a:xfrm>
              <a:prstGeom prst="rect">
                <a:avLst/>
              </a:prstGeom>
              <a:noFill/>
              <a:extLst>
                <a:ext uri="{909E8E84-426E-40DD-AFC4-6F175D3DCCD1}">
                  <a14:hiddenFill xmlns:a14="http://schemas.microsoft.com/office/drawing/2010/main">
                    <a:solidFill>
                      <a:srgbClr val="FFFFFF"/>
                    </a:solidFill>
                  </a14:hiddenFill>
                </a:ext>
              </a:extLst>
            </p:spPr>
          </p:pic>
        </p:grpSp>
        <p:pic>
          <p:nvPicPr>
            <p:cNvPr id="55" name="Picture 2" descr="&amp;Bcy;&amp;acy;&amp;ncy;&amp;kcy; &amp;TScy;&amp;iecy;&amp;ncy;&amp;tcy;&amp;rcy;&amp;Kcy;&amp;rcy;&amp;iecy;&amp;dcy;&amp;icy;&amp;tcy; - &amp;Bcy;&amp;acy;&amp;ncy;&amp;kcy; &amp;tcy;&amp;rcy;&amp;acy;&amp;dcy;&amp;icy;&amp;tscy;&amp;icy;&amp;ocy;&amp;ncy;&amp;ncy;&amp;ycy;&amp;khcy; &amp;tscy;&amp;iecy;&amp;ncy;&amp;ncy;&amp;ocy;&amp;scy;&amp;tcy;&amp;iecy;&amp;jcy;"/>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112706" y="5186184"/>
              <a:ext cx="2719365" cy="584161"/>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70" descr="logo"/>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485758" y="5978272"/>
              <a:ext cx="1973261" cy="652349"/>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3" descr="W:\wichtig\работа\Colvir\gorbatiuk\компания\тендеры\Банк ЦентрКредит\презентация КП\img\42715-logo.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407492" y="6814234"/>
              <a:ext cx="2129792" cy="42813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 name="Группа 65"/>
          <p:cNvGrpSpPr/>
          <p:nvPr/>
        </p:nvGrpSpPr>
        <p:grpSpPr>
          <a:xfrm>
            <a:off x="8518624" y="3478720"/>
            <a:ext cx="4064325" cy="4782456"/>
            <a:chOff x="8069193" y="2398600"/>
            <a:chExt cx="4553887" cy="5358520"/>
          </a:xfrm>
        </p:grpSpPr>
        <p:pic>
          <p:nvPicPr>
            <p:cNvPr id="40" name="Picture 4" descr="C:\Users\aprupas\Desktop\colvir\3 (3).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069193" y="2398600"/>
              <a:ext cx="4553887" cy="5358520"/>
            </a:xfrm>
            <a:prstGeom prst="rect">
              <a:avLst/>
            </a:prstGeom>
            <a:noFill/>
            <a:extLst>
              <a:ext uri="{909E8E84-426E-40DD-AFC4-6F175D3DCCD1}">
                <a14:hiddenFill xmlns:a14="http://schemas.microsoft.com/office/drawing/2010/main">
                  <a:solidFill>
                    <a:srgbClr val="FFFFFF"/>
                  </a:solidFill>
                </a14:hiddenFill>
              </a:ext>
            </a:extLst>
          </p:spPr>
        </p:pic>
        <p:sp>
          <p:nvSpPr>
            <p:cNvPr id="43" name="Прямоугольный треугольник 42"/>
            <p:cNvSpPr/>
            <p:nvPr/>
          </p:nvSpPr>
          <p:spPr>
            <a:xfrm rot="5400000">
              <a:off x="8460561" y="2781752"/>
              <a:ext cx="729538" cy="729538"/>
            </a:xfrm>
            <a:prstGeom prst="rtTriangle">
              <a:avLst/>
            </a:prstGeom>
            <a:solidFill>
              <a:srgbClr val="A9A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8" name="Picture 3"/>
            <p:cNvPicPr>
              <a:picLocks noChangeAspect="1" noChangeArrowheads="1"/>
            </p:cNvPicPr>
            <p:nvPr/>
          </p:nvPicPr>
          <p:blipFill>
            <a:blip r:embed="rId18" cstate="print"/>
            <a:srcRect/>
            <a:stretch>
              <a:fillRect/>
            </a:stretch>
          </p:blipFill>
          <p:spPr bwMode="auto">
            <a:xfrm>
              <a:off x="10613267" y="5233805"/>
              <a:ext cx="1364781" cy="609745"/>
            </a:xfrm>
            <a:prstGeom prst="rect">
              <a:avLst/>
            </a:prstGeom>
            <a:noFill/>
            <a:ln w="9525">
              <a:noFill/>
              <a:miter lim="800000"/>
              <a:headEnd/>
              <a:tailEnd/>
            </a:ln>
            <a:effectLst/>
          </p:spPr>
        </p:pic>
        <p:pic>
          <p:nvPicPr>
            <p:cNvPr id="59" name="Picture 4"/>
            <p:cNvPicPr>
              <a:picLocks noChangeAspect="1" noChangeArrowheads="1"/>
            </p:cNvPicPr>
            <p:nvPr/>
          </p:nvPicPr>
          <p:blipFill>
            <a:blip r:embed="rId19" cstate="print"/>
            <a:srcRect/>
            <a:stretch>
              <a:fillRect/>
            </a:stretch>
          </p:blipFill>
          <p:spPr bwMode="auto">
            <a:xfrm>
              <a:off x="9017183" y="5321529"/>
              <a:ext cx="1023608" cy="975439"/>
            </a:xfrm>
            <a:prstGeom prst="rect">
              <a:avLst/>
            </a:prstGeom>
            <a:noFill/>
            <a:ln w="9525">
              <a:noFill/>
              <a:miter lim="800000"/>
              <a:headEnd/>
              <a:tailEnd/>
            </a:ln>
            <a:effectLst/>
          </p:spPr>
        </p:pic>
        <p:pic>
          <p:nvPicPr>
            <p:cNvPr id="60" name="Picture 5"/>
            <p:cNvPicPr>
              <a:picLocks noChangeAspect="1" noChangeArrowheads="1"/>
            </p:cNvPicPr>
            <p:nvPr/>
          </p:nvPicPr>
          <p:blipFill>
            <a:blip r:embed="rId20" cstate="print"/>
            <a:srcRect/>
            <a:stretch>
              <a:fillRect/>
            </a:stretch>
          </p:blipFill>
          <p:spPr bwMode="auto">
            <a:xfrm>
              <a:off x="10169897" y="6234308"/>
              <a:ext cx="923632" cy="700632"/>
            </a:xfrm>
            <a:prstGeom prst="rect">
              <a:avLst/>
            </a:prstGeom>
            <a:noFill/>
            <a:ln w="9525">
              <a:noFill/>
              <a:miter lim="800000"/>
              <a:headEnd/>
              <a:tailEnd/>
            </a:ln>
            <a:effectLst/>
          </p:spPr>
        </p:pic>
        <p:pic>
          <p:nvPicPr>
            <p:cNvPr id="61" name="Рисунок 60"/>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8720771" y="4346600"/>
              <a:ext cx="2218316" cy="597238"/>
            </a:xfrm>
            <a:prstGeom prst="rect">
              <a:avLst/>
            </a:prstGeom>
          </p:spPr>
        </p:pic>
        <p:pic>
          <p:nvPicPr>
            <p:cNvPr id="62" name="Picture 2"/>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9897127" y="3116078"/>
              <a:ext cx="2080921" cy="1026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70" name="TextBox 69"/>
          <p:cNvSpPr txBox="1"/>
          <p:nvPr/>
        </p:nvSpPr>
        <p:spPr>
          <a:xfrm>
            <a:off x="755063" y="1852464"/>
            <a:ext cx="3461321" cy="1631216"/>
          </a:xfrm>
          <a:prstGeom prst="rect">
            <a:avLst/>
          </a:prstGeom>
          <a:noFill/>
        </p:spPr>
        <p:txBody>
          <a:bodyPr wrap="square">
            <a:spAutoFit/>
          </a:bodyPr>
          <a:lstStyle/>
          <a:p>
            <a:pPr algn="ctr">
              <a:spcAft>
                <a:spcPts val="1200"/>
              </a:spcAft>
              <a:buClr>
                <a:srgbClr val="A7264C"/>
              </a:buClr>
              <a:defRPr/>
            </a:pPr>
            <a:r>
              <a:rPr lang="ru-RU" dirty="0">
                <a:solidFill>
                  <a:srgbClr val="4C5C6E"/>
                </a:solidFill>
                <a:latin typeface="Segoe UI" pitchFamily="34" charset="0"/>
                <a:cs typeface="Segoe UI" pitchFamily="34" charset="0"/>
              </a:rPr>
              <a:t>Международные финансовые группы, центральные               и крупные банки</a:t>
            </a:r>
            <a:endParaRPr lang="ru-RU" dirty="0"/>
          </a:p>
        </p:txBody>
      </p:sp>
      <p:sp>
        <p:nvSpPr>
          <p:cNvPr id="71" name="TextBox 70"/>
          <p:cNvSpPr txBox="1"/>
          <p:nvPr/>
        </p:nvSpPr>
        <p:spPr>
          <a:xfrm>
            <a:off x="4774208" y="2429545"/>
            <a:ext cx="3461321" cy="477054"/>
          </a:xfrm>
          <a:prstGeom prst="rect">
            <a:avLst/>
          </a:prstGeom>
          <a:noFill/>
        </p:spPr>
        <p:txBody>
          <a:bodyPr wrap="square">
            <a:spAutoFit/>
          </a:bodyPr>
          <a:lstStyle/>
          <a:p>
            <a:pPr algn="ctr">
              <a:spcAft>
                <a:spcPts val="1200"/>
              </a:spcAft>
              <a:buClr>
                <a:srgbClr val="A7264C"/>
              </a:buClr>
              <a:defRPr/>
            </a:pPr>
            <a:r>
              <a:rPr lang="ru-RU" dirty="0">
                <a:solidFill>
                  <a:srgbClr val="4C5C6E"/>
                </a:solidFill>
                <a:latin typeface="Segoe UI" pitchFamily="34" charset="0"/>
                <a:cs typeface="Segoe UI" pitchFamily="34" charset="0"/>
              </a:rPr>
              <a:t>Коммерческие банки</a:t>
            </a:r>
            <a:endParaRPr lang="ru-RU" dirty="0"/>
          </a:p>
        </p:txBody>
      </p:sp>
      <p:sp>
        <p:nvSpPr>
          <p:cNvPr id="72" name="TextBox 71"/>
          <p:cNvSpPr txBox="1"/>
          <p:nvPr/>
        </p:nvSpPr>
        <p:spPr>
          <a:xfrm>
            <a:off x="8769808" y="2044825"/>
            <a:ext cx="3461321" cy="1246495"/>
          </a:xfrm>
          <a:prstGeom prst="rect">
            <a:avLst/>
          </a:prstGeom>
          <a:noFill/>
        </p:spPr>
        <p:txBody>
          <a:bodyPr wrap="square">
            <a:spAutoFit/>
          </a:bodyPr>
          <a:lstStyle/>
          <a:p>
            <a:pPr algn="ctr">
              <a:spcAft>
                <a:spcPts val="1200"/>
              </a:spcAft>
              <a:buClr>
                <a:srgbClr val="A7264C"/>
              </a:buClr>
              <a:defRPr/>
            </a:pPr>
            <a:r>
              <a:rPr lang="ru-RU" dirty="0">
                <a:solidFill>
                  <a:srgbClr val="4C5C6E"/>
                </a:solidFill>
                <a:latin typeface="Segoe UI" pitchFamily="34" charset="0"/>
                <a:cs typeface="Segoe UI" pitchFamily="34" charset="0"/>
              </a:rPr>
              <a:t>Малые банки              и </a:t>
            </a:r>
            <a:r>
              <a:rPr lang="ru-RU" dirty="0" err="1">
                <a:solidFill>
                  <a:srgbClr val="4C5C6E"/>
                </a:solidFill>
                <a:latin typeface="Segoe UI" pitchFamily="34" charset="0"/>
                <a:cs typeface="Segoe UI" pitchFamily="34" charset="0"/>
              </a:rPr>
              <a:t>микрофинансовые</a:t>
            </a:r>
            <a:r>
              <a:rPr lang="ru-RU" dirty="0">
                <a:solidFill>
                  <a:srgbClr val="4C5C6E"/>
                </a:solidFill>
                <a:latin typeface="Segoe UI" pitchFamily="34" charset="0"/>
                <a:cs typeface="Segoe UI" pitchFamily="34" charset="0"/>
              </a:rPr>
              <a:t> организации</a:t>
            </a:r>
            <a:endParaRPr lang="ru-RU" dirty="0"/>
          </a:p>
        </p:txBody>
      </p:sp>
    </p:spTree>
    <p:extLst>
      <p:ext uri="{BB962C8B-B14F-4D97-AF65-F5344CB8AC3E}">
        <p14:creationId xmlns:p14="http://schemas.microsoft.com/office/powerpoint/2010/main" val="2932396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49871" y="1852464"/>
            <a:ext cx="10604053" cy="6696744"/>
          </a:xfrm>
        </p:spPr>
        <p:txBody>
          <a:bodyPr/>
          <a:lstStyle/>
          <a:p>
            <a:r>
              <a:rPr lang="ru-RU" b="0" dirty="0">
                <a:solidFill>
                  <a:srgbClr val="4C5C6E"/>
                </a:solidFill>
              </a:rPr>
              <a:t>Новая парадигма: удаленный доступ к приложениям в облаке</a:t>
            </a:r>
          </a:p>
          <a:p>
            <a:r>
              <a:rPr lang="ru-RU" b="0" dirty="0">
                <a:solidFill>
                  <a:srgbClr val="4C5C6E"/>
                </a:solidFill>
              </a:rPr>
              <a:t>Сокращение затрат на развертывание систем у клиента</a:t>
            </a:r>
          </a:p>
          <a:p>
            <a:r>
              <a:rPr lang="ru-RU" b="0" dirty="0">
                <a:solidFill>
                  <a:srgbClr val="4C5C6E"/>
                </a:solidFill>
              </a:rPr>
              <a:t>Сокращение затрат на техническую поддержку и обновление</a:t>
            </a:r>
          </a:p>
          <a:p>
            <a:r>
              <a:rPr lang="ru-RU" b="0" dirty="0">
                <a:solidFill>
                  <a:srgbClr val="4C5C6E"/>
                </a:solidFill>
              </a:rPr>
              <a:t>Высокая скорость внедрения сервисов</a:t>
            </a:r>
          </a:p>
          <a:p>
            <a:r>
              <a:rPr lang="ru-RU" b="0" dirty="0">
                <a:solidFill>
                  <a:srgbClr val="4C5C6E"/>
                </a:solidFill>
              </a:rPr>
              <a:t>Прозрачность и предсказуемость платежей, защита инвестиций</a:t>
            </a:r>
          </a:p>
          <a:p>
            <a:r>
              <a:rPr lang="ru-RU" b="0" dirty="0" err="1">
                <a:solidFill>
                  <a:srgbClr val="4C5C6E"/>
                </a:solidFill>
              </a:rPr>
              <a:t>Мультиплатформенность</a:t>
            </a:r>
            <a:endParaRPr lang="ru-RU" b="0" dirty="0">
              <a:solidFill>
                <a:srgbClr val="4C5C6E"/>
              </a:solidFill>
            </a:endParaRPr>
          </a:p>
          <a:p>
            <a:r>
              <a:rPr lang="ru-RU" b="0" dirty="0">
                <a:solidFill>
                  <a:srgbClr val="4C5C6E"/>
                </a:solidFill>
              </a:rPr>
              <a:t>Высокий уровень обслуживания ПО (</a:t>
            </a:r>
            <a:r>
              <a:rPr lang="en-US" b="0" dirty="0">
                <a:solidFill>
                  <a:srgbClr val="4C5C6E"/>
                </a:solidFill>
              </a:rPr>
              <a:t>SLA</a:t>
            </a:r>
            <a:r>
              <a:rPr lang="ru-RU" b="0" dirty="0">
                <a:solidFill>
                  <a:srgbClr val="4C5C6E"/>
                </a:solidFill>
              </a:rPr>
              <a:t>)</a:t>
            </a:r>
          </a:p>
          <a:p>
            <a:endParaRPr lang="ru-RU" b="0" dirty="0">
              <a:solidFill>
                <a:srgbClr val="4C5C6E"/>
              </a:solidFill>
            </a:endParaRPr>
          </a:p>
          <a:p>
            <a:pPr marL="0" indent="0">
              <a:buNone/>
            </a:pPr>
            <a:endParaRPr lang="ru-RU" b="0" dirty="0">
              <a:solidFill>
                <a:srgbClr val="4C5C6E"/>
              </a:solidFill>
            </a:endParaRPr>
          </a:p>
          <a:p>
            <a:r>
              <a:rPr lang="ru-RU" b="0" dirty="0">
                <a:solidFill>
                  <a:srgbClr val="4C5C6E"/>
                </a:solidFill>
              </a:rPr>
              <a:t>Применима не для всех классов систем</a:t>
            </a:r>
          </a:p>
          <a:p>
            <a:r>
              <a:rPr lang="ru-RU" b="0" dirty="0">
                <a:solidFill>
                  <a:srgbClr val="4C5C6E"/>
                </a:solidFill>
              </a:rPr>
              <a:t>Неэффективны для глубоко-</a:t>
            </a:r>
            <a:r>
              <a:rPr lang="ru-RU" b="0" dirty="0" err="1">
                <a:solidFill>
                  <a:srgbClr val="4C5C6E"/>
                </a:solidFill>
              </a:rPr>
              <a:t>кастомизированных</a:t>
            </a:r>
            <a:r>
              <a:rPr lang="ru-RU" b="0" dirty="0">
                <a:solidFill>
                  <a:srgbClr val="4C5C6E"/>
                </a:solidFill>
              </a:rPr>
              <a:t> систем</a:t>
            </a:r>
          </a:p>
          <a:p>
            <a:r>
              <a:rPr lang="ru-RU" b="0" dirty="0">
                <a:solidFill>
                  <a:srgbClr val="4C5C6E"/>
                </a:solidFill>
              </a:rPr>
              <a:t>Ограничения по безопасности</a:t>
            </a:r>
          </a:p>
        </p:txBody>
      </p:sp>
      <p:sp>
        <p:nvSpPr>
          <p:cNvPr id="3" name="Номер слайда 2"/>
          <p:cNvSpPr>
            <a:spLocks noGrp="1"/>
          </p:cNvSpPr>
          <p:nvPr>
            <p:ph type="sldNum" sz="quarter" idx="4"/>
          </p:nvPr>
        </p:nvSpPr>
        <p:spPr/>
        <p:txBody>
          <a:bodyPr/>
          <a:lstStyle/>
          <a:p>
            <a:pPr>
              <a:defRPr/>
            </a:pPr>
            <a:fld id="{B26EBD1D-3714-4B06-9667-1E6C28D65637}" type="slidenum">
              <a:rPr lang="ru-RU" smtClean="0"/>
              <a:pPr>
                <a:defRPr/>
              </a:pPr>
              <a:t>4</a:t>
            </a:fld>
            <a:endParaRPr lang="ru-RU" dirty="0"/>
          </a:p>
        </p:txBody>
      </p:sp>
      <p:sp>
        <p:nvSpPr>
          <p:cNvPr id="5" name="Заголовок 3"/>
          <p:cNvSpPr>
            <a:spLocks noGrp="1"/>
          </p:cNvSpPr>
          <p:nvPr>
            <p:ph type="title"/>
          </p:nvPr>
        </p:nvSpPr>
        <p:spPr>
          <a:xfrm>
            <a:off x="4216384" y="71438"/>
            <a:ext cx="8559778" cy="1304900"/>
          </a:xfrm>
        </p:spPr>
        <p:txBody>
          <a:bodyPr/>
          <a:lstStyle/>
          <a:p>
            <a:r>
              <a:rPr lang="ru-RU" dirty="0">
                <a:latin typeface="Segoe UI Semibold" panose="020B0702040204020203" pitchFamily="34" charset="0"/>
                <a:cs typeface="Segoe UI Semibold" panose="020B0702040204020203" pitchFamily="34" charset="0"/>
              </a:rPr>
              <a:t>Характеристики сервисной модели</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733" y="1924472"/>
            <a:ext cx="916004" cy="916004"/>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733" y="6028928"/>
            <a:ext cx="916004" cy="916004"/>
          </a:xfrm>
          <a:prstGeom prst="rect">
            <a:avLst/>
          </a:prstGeom>
        </p:spPr>
      </p:pic>
    </p:spTree>
    <p:extLst>
      <p:ext uri="{BB962C8B-B14F-4D97-AF65-F5344CB8AC3E}">
        <p14:creationId xmlns:p14="http://schemas.microsoft.com/office/powerpoint/2010/main" val="2184586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5856" y="2003816"/>
            <a:ext cx="9831218" cy="6403712"/>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5862" y="3608549"/>
            <a:ext cx="6209524" cy="4279365"/>
          </a:xfrm>
          <a:prstGeom prst="rect">
            <a:avLst/>
          </a:prstGeom>
        </p:spPr>
      </p:pic>
      <p:sp>
        <p:nvSpPr>
          <p:cNvPr id="3" name="Номер слайда 2"/>
          <p:cNvSpPr>
            <a:spLocks noGrp="1"/>
          </p:cNvSpPr>
          <p:nvPr>
            <p:ph type="sldNum" sz="quarter" idx="4"/>
          </p:nvPr>
        </p:nvSpPr>
        <p:spPr/>
        <p:txBody>
          <a:bodyPr/>
          <a:lstStyle/>
          <a:p>
            <a:pPr>
              <a:defRPr/>
            </a:pPr>
            <a:fld id="{B26EBD1D-3714-4B06-9667-1E6C28D65637}" type="slidenum">
              <a:rPr lang="ru-RU" smtClean="0"/>
              <a:pPr>
                <a:defRPr/>
              </a:pPr>
              <a:t>5</a:t>
            </a:fld>
            <a:endParaRPr lang="ru-RU" dirty="0"/>
          </a:p>
        </p:txBody>
      </p:sp>
      <p:sp>
        <p:nvSpPr>
          <p:cNvPr id="5" name="Заголовок 3"/>
          <p:cNvSpPr>
            <a:spLocks noGrp="1"/>
          </p:cNvSpPr>
          <p:nvPr>
            <p:ph type="title"/>
          </p:nvPr>
        </p:nvSpPr>
        <p:spPr>
          <a:xfrm>
            <a:off x="4216384" y="71438"/>
            <a:ext cx="8559778" cy="1304900"/>
          </a:xfrm>
        </p:spPr>
        <p:txBody>
          <a:bodyPr/>
          <a:lstStyle/>
          <a:p>
            <a:r>
              <a:rPr lang="ru-RU" dirty="0">
                <a:latin typeface="Segoe UI Semibold" panose="020B0702040204020203" pitchFamily="34" charset="0"/>
                <a:cs typeface="Segoe UI Semibold" panose="020B0702040204020203" pitchFamily="34" charset="0"/>
              </a:rPr>
              <a:t>Общая схема работы в </a:t>
            </a:r>
            <a:r>
              <a:rPr lang="en-US" dirty="0">
                <a:latin typeface="Segoe UI Semibold" panose="020B0702040204020203" pitchFamily="34" charset="0"/>
                <a:cs typeface="Segoe UI Semibold" panose="020B0702040204020203" pitchFamily="34" charset="0"/>
              </a:rPr>
              <a:t>SaaS </a:t>
            </a:r>
            <a:r>
              <a:rPr lang="en-US" dirty="0" err="1">
                <a:latin typeface="Segoe UI Semibold" panose="020B0702040204020203" pitchFamily="34" charset="0"/>
                <a:cs typeface="Segoe UI Semibold" panose="020B0702040204020203" pitchFamily="34" charset="0"/>
              </a:rPr>
              <a:t>Colvir</a:t>
            </a:r>
            <a:endParaRPr lang="ru-RU" dirty="0">
              <a:latin typeface="Segoe UI Semibold" panose="020B0702040204020203" pitchFamily="34" charset="0"/>
              <a:cs typeface="Segoe UI Semibold" panose="020B0702040204020203" pitchFamily="34" charset="0"/>
            </a:endParaRPr>
          </a:p>
        </p:txBody>
      </p:sp>
      <p:pic>
        <p:nvPicPr>
          <p:cNvPr id="26" name="Рисунок 25"/>
          <p:cNvPicPr>
            <a:picLocks noChangeAspect="1"/>
          </p:cNvPicPr>
          <p:nvPr/>
        </p:nvPicPr>
        <p:blipFill>
          <a:blip r:embed="rId5"/>
          <a:stretch>
            <a:fillRect/>
          </a:stretch>
        </p:blipFill>
        <p:spPr>
          <a:xfrm>
            <a:off x="4776624" y="4137167"/>
            <a:ext cx="3453968" cy="2323809"/>
          </a:xfrm>
          <a:prstGeom prst="rect">
            <a:avLst/>
          </a:prstGeom>
        </p:spPr>
      </p:pic>
      <p:pic>
        <p:nvPicPr>
          <p:cNvPr id="28" name="Рисунок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42160" y="916360"/>
            <a:ext cx="4739961" cy="4361707"/>
          </a:xfrm>
          <a:prstGeom prst="rect">
            <a:avLst/>
          </a:prstGeom>
        </p:spPr>
      </p:pic>
      <p:pic>
        <p:nvPicPr>
          <p:cNvPr id="33" name="Рисунок 32"/>
          <p:cNvPicPr>
            <a:picLocks noChangeAspect="1"/>
          </p:cNvPicPr>
          <p:nvPr/>
        </p:nvPicPr>
        <p:blipFill>
          <a:blip r:embed="rId7"/>
          <a:stretch>
            <a:fillRect/>
          </a:stretch>
        </p:blipFill>
        <p:spPr>
          <a:xfrm>
            <a:off x="738276" y="7037040"/>
            <a:ext cx="3200000" cy="1053597"/>
          </a:xfrm>
          <a:prstGeom prst="rect">
            <a:avLst/>
          </a:prstGeom>
        </p:spPr>
      </p:pic>
      <p:pic>
        <p:nvPicPr>
          <p:cNvPr id="34" name="Рисунок 33"/>
          <p:cNvPicPr>
            <a:picLocks noChangeAspect="1"/>
          </p:cNvPicPr>
          <p:nvPr/>
        </p:nvPicPr>
        <p:blipFill>
          <a:blip r:embed="rId8"/>
          <a:stretch>
            <a:fillRect/>
          </a:stretch>
        </p:blipFill>
        <p:spPr>
          <a:xfrm>
            <a:off x="4908521" y="7037040"/>
            <a:ext cx="3200000" cy="1053597"/>
          </a:xfrm>
          <a:prstGeom prst="rect">
            <a:avLst/>
          </a:prstGeom>
        </p:spPr>
      </p:pic>
      <p:pic>
        <p:nvPicPr>
          <p:cNvPr id="35" name="Рисунок 34"/>
          <p:cNvPicPr>
            <a:picLocks noChangeAspect="1"/>
          </p:cNvPicPr>
          <p:nvPr/>
        </p:nvPicPr>
        <p:blipFill>
          <a:blip r:embed="rId9"/>
          <a:stretch>
            <a:fillRect/>
          </a:stretch>
        </p:blipFill>
        <p:spPr>
          <a:xfrm>
            <a:off x="9078765" y="7037040"/>
            <a:ext cx="3200000" cy="1053597"/>
          </a:xfrm>
          <a:prstGeom prst="rect">
            <a:avLst/>
          </a:prstGeom>
        </p:spPr>
      </p:pic>
      <p:grpSp>
        <p:nvGrpSpPr>
          <p:cNvPr id="50" name="Группа 49"/>
          <p:cNvGrpSpPr/>
          <p:nvPr/>
        </p:nvGrpSpPr>
        <p:grpSpPr>
          <a:xfrm>
            <a:off x="8945735" y="1708448"/>
            <a:ext cx="3461321" cy="3439367"/>
            <a:chOff x="8945735" y="1708448"/>
            <a:chExt cx="3461321" cy="3439367"/>
          </a:xfrm>
        </p:grpSpPr>
        <p:pic>
          <p:nvPicPr>
            <p:cNvPr id="24" name="Рисунок 2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072662" y="1708448"/>
              <a:ext cx="3207467" cy="2674281"/>
            </a:xfrm>
            <a:prstGeom prst="rect">
              <a:avLst/>
            </a:prstGeom>
          </p:spPr>
        </p:pic>
        <p:sp>
          <p:nvSpPr>
            <p:cNvPr id="36" name="TextBox 35"/>
            <p:cNvSpPr txBox="1"/>
            <p:nvPr/>
          </p:nvSpPr>
          <p:spPr>
            <a:xfrm>
              <a:off x="8945735" y="4670761"/>
              <a:ext cx="3461321" cy="477054"/>
            </a:xfrm>
            <a:prstGeom prst="rect">
              <a:avLst/>
            </a:prstGeom>
            <a:noFill/>
          </p:spPr>
          <p:txBody>
            <a:bodyPr wrap="square">
              <a:spAutoFit/>
            </a:bodyPr>
            <a:lstStyle/>
            <a:p>
              <a:pPr algn="ctr">
                <a:spcAft>
                  <a:spcPts val="1200"/>
                </a:spcAft>
                <a:buClr>
                  <a:srgbClr val="A7264C"/>
                </a:buClr>
                <a:defRPr/>
              </a:pPr>
              <a:r>
                <a:rPr lang="ru-RU" dirty="0">
                  <a:solidFill>
                    <a:srgbClr val="4C5C6E"/>
                  </a:solidFill>
                  <a:latin typeface="Segoe UI" pitchFamily="34" charset="0"/>
                  <a:cs typeface="Segoe UI" pitchFamily="34" charset="0"/>
                </a:rPr>
                <a:t>Бизнес-пользователи</a:t>
              </a:r>
              <a:endParaRPr lang="ru-RU" dirty="0"/>
            </a:p>
          </p:txBody>
        </p:sp>
      </p:grpSp>
      <p:grpSp>
        <p:nvGrpSpPr>
          <p:cNvPr id="51" name="Группа 50"/>
          <p:cNvGrpSpPr/>
          <p:nvPr/>
        </p:nvGrpSpPr>
        <p:grpSpPr>
          <a:xfrm>
            <a:off x="468563" y="1733416"/>
            <a:ext cx="3461321" cy="5183894"/>
            <a:chOff x="468563" y="1733416"/>
            <a:chExt cx="3461321" cy="5183894"/>
          </a:xfrm>
        </p:grpSpPr>
        <p:pic>
          <p:nvPicPr>
            <p:cNvPr id="23" name="Рисунок 2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83917" y="3378320"/>
              <a:ext cx="3001945" cy="3538990"/>
            </a:xfrm>
            <a:prstGeom prst="rect">
              <a:avLst/>
            </a:prstGeom>
          </p:spPr>
        </p:pic>
        <p:sp>
          <p:nvSpPr>
            <p:cNvPr id="37" name="TextBox 36"/>
            <p:cNvSpPr txBox="1"/>
            <p:nvPr/>
          </p:nvSpPr>
          <p:spPr>
            <a:xfrm>
              <a:off x="468563" y="1733416"/>
              <a:ext cx="3461321" cy="1631216"/>
            </a:xfrm>
            <a:prstGeom prst="rect">
              <a:avLst/>
            </a:prstGeom>
            <a:noFill/>
          </p:spPr>
          <p:txBody>
            <a:bodyPr wrap="square">
              <a:spAutoFit/>
            </a:bodyPr>
            <a:lstStyle/>
            <a:p>
              <a:pPr algn="ctr">
                <a:spcAft>
                  <a:spcPts val="1200"/>
                </a:spcAft>
                <a:buClr>
                  <a:srgbClr val="A7264C"/>
                </a:buClr>
                <a:defRPr/>
              </a:pPr>
              <a:r>
                <a:rPr lang="ru-RU" dirty="0">
                  <a:solidFill>
                    <a:srgbClr val="4C5C6E"/>
                  </a:solidFill>
                  <a:latin typeface="Segoe UI" pitchFamily="34" charset="0"/>
                  <a:cs typeface="Segoe UI" pitchFamily="34" charset="0"/>
                </a:rPr>
                <a:t>Централизованное обслуживание бизнес-приложений</a:t>
              </a:r>
              <a:r>
                <a:rPr lang="en-US" dirty="0">
                  <a:solidFill>
                    <a:srgbClr val="4C5C6E"/>
                  </a:solidFill>
                  <a:latin typeface="Segoe UI" pitchFamily="34" charset="0"/>
                  <a:cs typeface="Segoe UI" pitchFamily="34" charset="0"/>
                </a:rPr>
                <a:t>  </a:t>
              </a:r>
              <a:r>
                <a:rPr lang="ru-RU" dirty="0">
                  <a:solidFill>
                    <a:srgbClr val="4C5C6E"/>
                  </a:solidFill>
                  <a:latin typeface="Segoe UI" pitchFamily="34" charset="0"/>
                  <a:cs typeface="Segoe UI" pitchFamily="34" charset="0"/>
                </a:rPr>
                <a:t> и платформы </a:t>
              </a:r>
              <a:r>
                <a:rPr lang="en-US" dirty="0">
                  <a:solidFill>
                    <a:srgbClr val="4C5C6E"/>
                  </a:solidFill>
                  <a:latin typeface="Segoe UI" pitchFamily="34" charset="0"/>
                  <a:cs typeface="Segoe UI" pitchFamily="34" charset="0"/>
                </a:rPr>
                <a:t>SaaS</a:t>
              </a:r>
              <a:endParaRPr lang="ru-RU" dirty="0"/>
            </a:p>
          </p:txBody>
        </p:sp>
      </p:grpSp>
      <p:sp>
        <p:nvSpPr>
          <p:cNvPr id="38" name="Стрелка вправо 37"/>
          <p:cNvSpPr/>
          <p:nvPr/>
        </p:nvSpPr>
        <p:spPr>
          <a:xfrm>
            <a:off x="3610435" y="5066466"/>
            <a:ext cx="920836" cy="337716"/>
          </a:xfrm>
          <a:prstGeom prst="rightArrow">
            <a:avLst/>
          </a:prstGeom>
          <a:solidFill>
            <a:srgbClr val="A726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Стрелка вправо 38"/>
          <p:cNvSpPr/>
          <p:nvPr/>
        </p:nvSpPr>
        <p:spPr>
          <a:xfrm flipH="1">
            <a:off x="8463516" y="2594868"/>
            <a:ext cx="926626" cy="337716"/>
          </a:xfrm>
          <a:prstGeom prst="rightArrow">
            <a:avLst/>
          </a:prstGeom>
          <a:solidFill>
            <a:srgbClr val="A726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5" name="Рисунок 4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51484" y="1060376"/>
            <a:ext cx="4739961" cy="4361707"/>
          </a:xfrm>
          <a:prstGeom prst="rect">
            <a:avLst/>
          </a:prstGeom>
        </p:spPr>
      </p:pic>
      <p:pic>
        <p:nvPicPr>
          <p:cNvPr id="46" name="Рисунок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38276" y="1204392"/>
            <a:ext cx="4739961" cy="4361707"/>
          </a:xfrm>
          <a:prstGeom prst="rect">
            <a:avLst/>
          </a:prstGeom>
        </p:spPr>
      </p:pic>
      <p:sp>
        <p:nvSpPr>
          <p:cNvPr id="44" name="TextBox 43"/>
          <p:cNvSpPr txBox="1"/>
          <p:nvPr/>
        </p:nvSpPr>
        <p:spPr>
          <a:xfrm>
            <a:off x="4918224" y="2523183"/>
            <a:ext cx="2775268" cy="769441"/>
          </a:xfrm>
          <a:prstGeom prst="rect">
            <a:avLst/>
          </a:prstGeom>
          <a:noFill/>
        </p:spPr>
        <p:txBody>
          <a:bodyPr wrap="square">
            <a:spAutoFit/>
          </a:bodyPr>
          <a:lstStyle/>
          <a:p>
            <a:pPr algn="ctr">
              <a:spcAft>
                <a:spcPts val="1200"/>
              </a:spcAft>
              <a:buClr>
                <a:srgbClr val="A7264C"/>
              </a:buClr>
              <a:defRPr/>
            </a:pPr>
            <a:r>
              <a:rPr lang="ru-RU" sz="2200" dirty="0">
                <a:solidFill>
                  <a:srgbClr val="4C5C6E"/>
                </a:solidFill>
                <a:latin typeface="Segoe UI" pitchFamily="34" charset="0"/>
                <a:cs typeface="Segoe UI" pitchFamily="34" charset="0"/>
              </a:rPr>
              <a:t>Опубликованные     в </a:t>
            </a:r>
            <a:r>
              <a:rPr lang="en-US" sz="2200" dirty="0" err="1">
                <a:solidFill>
                  <a:srgbClr val="4C5C6E"/>
                </a:solidFill>
                <a:latin typeface="Segoe UI" pitchFamily="34" charset="0"/>
                <a:cs typeface="Segoe UI" pitchFamily="34" charset="0"/>
              </a:rPr>
              <a:t>Saas</a:t>
            </a:r>
            <a:r>
              <a:rPr lang="ru-RU" sz="2200" dirty="0">
                <a:solidFill>
                  <a:srgbClr val="4C5C6E"/>
                </a:solidFill>
                <a:latin typeface="Segoe UI" pitchFamily="34" charset="0"/>
                <a:cs typeface="Segoe UI" pitchFamily="34" charset="0"/>
              </a:rPr>
              <a:t> приложения</a:t>
            </a:r>
            <a:endParaRPr lang="ru-RU" sz="2200" dirty="0"/>
          </a:p>
        </p:txBody>
      </p:sp>
    </p:spTree>
    <p:extLst>
      <p:ext uri="{BB962C8B-B14F-4D97-AF65-F5344CB8AC3E}">
        <p14:creationId xmlns:p14="http://schemas.microsoft.com/office/powerpoint/2010/main" val="555630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220298" y="2809900"/>
            <a:ext cx="12546798" cy="6027340"/>
          </a:xfrm>
          <a:prstGeom prst="roundRect">
            <a:avLst/>
          </a:prstGeom>
          <a:solidFill>
            <a:schemeClr val="tx2">
              <a:lumMod val="20000"/>
              <a:lumOff val="80000"/>
            </a:schemeClr>
          </a:solid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Номер слайда 2"/>
          <p:cNvSpPr>
            <a:spLocks noGrp="1"/>
          </p:cNvSpPr>
          <p:nvPr>
            <p:ph type="sldNum" sz="quarter" idx="4"/>
          </p:nvPr>
        </p:nvSpPr>
        <p:spPr/>
        <p:txBody>
          <a:bodyPr/>
          <a:lstStyle/>
          <a:p>
            <a:pPr>
              <a:defRPr/>
            </a:pPr>
            <a:fld id="{B26EBD1D-3714-4B06-9667-1E6C28D65637}" type="slidenum">
              <a:rPr lang="ru-RU" smtClean="0"/>
              <a:pPr>
                <a:defRPr/>
              </a:pPr>
              <a:t>6</a:t>
            </a:fld>
            <a:endParaRPr lang="ru-RU" dirty="0"/>
          </a:p>
        </p:txBody>
      </p:sp>
      <p:sp>
        <p:nvSpPr>
          <p:cNvPr id="5" name="Заголовок 3"/>
          <p:cNvSpPr>
            <a:spLocks noGrp="1"/>
          </p:cNvSpPr>
          <p:nvPr>
            <p:ph type="title"/>
          </p:nvPr>
        </p:nvSpPr>
        <p:spPr>
          <a:xfrm>
            <a:off x="4216384" y="71438"/>
            <a:ext cx="8559778" cy="1304900"/>
          </a:xfrm>
        </p:spPr>
        <p:txBody>
          <a:bodyPr/>
          <a:lstStyle/>
          <a:p>
            <a:r>
              <a:rPr lang="ru-RU" dirty="0">
                <a:latin typeface="Segoe UI Semibold" panose="020B0702040204020203" pitchFamily="34" charset="0"/>
                <a:cs typeface="Segoe UI Semibold" panose="020B0702040204020203" pitchFamily="34" charset="0"/>
              </a:rPr>
              <a:t>Функциональный состав модулей</a:t>
            </a:r>
          </a:p>
        </p:txBody>
      </p:sp>
      <p:grpSp>
        <p:nvGrpSpPr>
          <p:cNvPr id="11" name="Группа 10"/>
          <p:cNvGrpSpPr/>
          <p:nvPr/>
        </p:nvGrpSpPr>
        <p:grpSpPr>
          <a:xfrm>
            <a:off x="680914" y="6287718"/>
            <a:ext cx="2293609" cy="893338"/>
            <a:chOff x="657264" y="6772838"/>
            <a:chExt cx="2293609" cy="893338"/>
          </a:xfrm>
        </p:grpSpPr>
        <p:pic>
          <p:nvPicPr>
            <p:cNvPr id="67" name="Рисунок 66"/>
            <p:cNvPicPr>
              <a:picLocks noChangeAspect="1"/>
            </p:cNvPicPr>
            <p:nvPr/>
          </p:nvPicPr>
          <p:blipFill>
            <a:blip r:embed="rId3"/>
            <a:stretch>
              <a:fillRect/>
            </a:stretch>
          </p:blipFill>
          <p:spPr>
            <a:xfrm>
              <a:off x="711247" y="6772838"/>
              <a:ext cx="2185643" cy="893338"/>
            </a:xfrm>
            <a:prstGeom prst="rect">
              <a:avLst/>
            </a:prstGeom>
          </p:spPr>
        </p:pic>
        <p:sp>
          <p:nvSpPr>
            <p:cNvPr id="15" name="TextBox 14"/>
            <p:cNvSpPr txBox="1"/>
            <p:nvPr/>
          </p:nvSpPr>
          <p:spPr>
            <a:xfrm>
              <a:off x="657264" y="6834787"/>
              <a:ext cx="2293609" cy="769441"/>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Управление ликвидностью</a:t>
              </a:r>
              <a:endParaRPr lang="ru-RU" sz="2200" dirty="0">
                <a:solidFill>
                  <a:schemeClr val="bg1"/>
                </a:solidFill>
              </a:endParaRPr>
            </a:p>
          </p:txBody>
        </p:sp>
      </p:grpSp>
      <p:grpSp>
        <p:nvGrpSpPr>
          <p:cNvPr id="8" name="Группа 7"/>
          <p:cNvGrpSpPr/>
          <p:nvPr/>
        </p:nvGrpSpPr>
        <p:grpSpPr>
          <a:xfrm>
            <a:off x="9526736" y="6287718"/>
            <a:ext cx="2775268" cy="893338"/>
            <a:chOff x="9368803" y="6834810"/>
            <a:chExt cx="2775268" cy="893338"/>
          </a:xfrm>
        </p:grpSpPr>
        <p:pic>
          <p:nvPicPr>
            <p:cNvPr id="6" name="Рисунок 5"/>
            <p:cNvPicPr>
              <a:picLocks noChangeAspect="1"/>
            </p:cNvPicPr>
            <p:nvPr/>
          </p:nvPicPr>
          <p:blipFill>
            <a:blip r:embed="rId4"/>
            <a:stretch>
              <a:fillRect/>
            </a:stretch>
          </p:blipFill>
          <p:spPr>
            <a:xfrm>
              <a:off x="9417337" y="6834810"/>
              <a:ext cx="2706035" cy="893338"/>
            </a:xfrm>
            <a:prstGeom prst="rect">
              <a:avLst/>
            </a:prstGeom>
          </p:spPr>
        </p:pic>
        <p:sp>
          <p:nvSpPr>
            <p:cNvPr id="22" name="TextBox 21"/>
            <p:cNvSpPr txBox="1"/>
            <p:nvPr/>
          </p:nvSpPr>
          <p:spPr>
            <a:xfrm>
              <a:off x="9368803" y="6886699"/>
              <a:ext cx="2775268" cy="769441"/>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Пре-трейд контроль лимитов</a:t>
              </a:r>
            </a:p>
          </p:txBody>
        </p:sp>
      </p:grpSp>
      <p:grpSp>
        <p:nvGrpSpPr>
          <p:cNvPr id="42" name="Группа 41"/>
          <p:cNvGrpSpPr/>
          <p:nvPr/>
        </p:nvGrpSpPr>
        <p:grpSpPr>
          <a:xfrm>
            <a:off x="690496" y="3076600"/>
            <a:ext cx="2293609" cy="893338"/>
            <a:chOff x="797057" y="7539195"/>
            <a:chExt cx="2293609" cy="893338"/>
          </a:xfrm>
        </p:grpSpPr>
        <p:pic>
          <p:nvPicPr>
            <p:cNvPr id="34" name="Рисунок 33"/>
            <p:cNvPicPr>
              <a:picLocks noChangeAspect="1"/>
            </p:cNvPicPr>
            <p:nvPr/>
          </p:nvPicPr>
          <p:blipFill>
            <a:blip r:embed="rId3"/>
            <a:stretch>
              <a:fillRect/>
            </a:stretch>
          </p:blipFill>
          <p:spPr>
            <a:xfrm>
              <a:off x="851040" y="7539195"/>
              <a:ext cx="2185643" cy="893338"/>
            </a:xfrm>
            <a:prstGeom prst="rect">
              <a:avLst/>
            </a:prstGeom>
          </p:spPr>
        </p:pic>
        <p:sp>
          <p:nvSpPr>
            <p:cNvPr id="35" name="TextBox 34"/>
            <p:cNvSpPr txBox="1"/>
            <p:nvPr/>
          </p:nvSpPr>
          <p:spPr>
            <a:xfrm>
              <a:off x="797057" y="7601144"/>
              <a:ext cx="2293609" cy="769441"/>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Валютный рынок</a:t>
              </a:r>
              <a:endParaRPr lang="ru-RU" sz="2200" dirty="0">
                <a:solidFill>
                  <a:schemeClr val="bg1"/>
                </a:solidFill>
              </a:endParaRPr>
            </a:p>
          </p:txBody>
        </p:sp>
      </p:grpSp>
      <p:grpSp>
        <p:nvGrpSpPr>
          <p:cNvPr id="43" name="Группа 42"/>
          <p:cNvGrpSpPr/>
          <p:nvPr/>
        </p:nvGrpSpPr>
        <p:grpSpPr>
          <a:xfrm>
            <a:off x="690496" y="4289706"/>
            <a:ext cx="2293609" cy="893338"/>
            <a:chOff x="3677379" y="7539195"/>
            <a:chExt cx="2293609" cy="893338"/>
          </a:xfrm>
        </p:grpSpPr>
        <p:pic>
          <p:nvPicPr>
            <p:cNvPr id="36" name="Рисунок 35"/>
            <p:cNvPicPr>
              <a:picLocks noChangeAspect="1"/>
            </p:cNvPicPr>
            <p:nvPr/>
          </p:nvPicPr>
          <p:blipFill>
            <a:blip r:embed="rId3"/>
            <a:stretch>
              <a:fillRect/>
            </a:stretch>
          </p:blipFill>
          <p:spPr>
            <a:xfrm>
              <a:off x="3731362" y="7539195"/>
              <a:ext cx="2185643" cy="893338"/>
            </a:xfrm>
            <a:prstGeom prst="rect">
              <a:avLst/>
            </a:prstGeom>
          </p:spPr>
        </p:pic>
        <p:sp>
          <p:nvSpPr>
            <p:cNvPr id="37" name="TextBox 36"/>
            <p:cNvSpPr txBox="1"/>
            <p:nvPr/>
          </p:nvSpPr>
          <p:spPr>
            <a:xfrm>
              <a:off x="3677379" y="7601144"/>
              <a:ext cx="2293609" cy="769441"/>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Денежный рынок</a:t>
              </a:r>
              <a:endParaRPr lang="ru-RU" sz="2200" dirty="0">
                <a:solidFill>
                  <a:schemeClr val="bg1"/>
                </a:solidFill>
              </a:endParaRPr>
            </a:p>
          </p:txBody>
        </p:sp>
      </p:grpSp>
      <p:grpSp>
        <p:nvGrpSpPr>
          <p:cNvPr id="44" name="Группа 43"/>
          <p:cNvGrpSpPr/>
          <p:nvPr/>
        </p:nvGrpSpPr>
        <p:grpSpPr>
          <a:xfrm>
            <a:off x="10041439" y="3082838"/>
            <a:ext cx="2293609" cy="893338"/>
            <a:chOff x="6557699" y="7539195"/>
            <a:chExt cx="2293609" cy="893338"/>
          </a:xfrm>
        </p:grpSpPr>
        <p:pic>
          <p:nvPicPr>
            <p:cNvPr id="38" name="Рисунок 37"/>
            <p:cNvPicPr>
              <a:picLocks noChangeAspect="1"/>
            </p:cNvPicPr>
            <p:nvPr/>
          </p:nvPicPr>
          <p:blipFill>
            <a:blip r:embed="rId3"/>
            <a:stretch>
              <a:fillRect/>
            </a:stretch>
          </p:blipFill>
          <p:spPr>
            <a:xfrm>
              <a:off x="6611682" y="7539195"/>
              <a:ext cx="2185643" cy="893338"/>
            </a:xfrm>
            <a:prstGeom prst="rect">
              <a:avLst/>
            </a:prstGeom>
          </p:spPr>
        </p:pic>
        <p:sp>
          <p:nvSpPr>
            <p:cNvPr id="39" name="TextBox 38"/>
            <p:cNvSpPr txBox="1"/>
            <p:nvPr/>
          </p:nvSpPr>
          <p:spPr>
            <a:xfrm>
              <a:off x="6557699" y="7601144"/>
              <a:ext cx="2293609" cy="769441"/>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Ценные      бумаги</a:t>
              </a:r>
              <a:endParaRPr lang="ru-RU" sz="2200" dirty="0">
                <a:solidFill>
                  <a:schemeClr val="bg1"/>
                </a:solidFill>
              </a:endParaRPr>
            </a:p>
          </p:txBody>
        </p:sp>
      </p:grpSp>
      <p:grpSp>
        <p:nvGrpSpPr>
          <p:cNvPr id="45" name="Группа 44"/>
          <p:cNvGrpSpPr/>
          <p:nvPr/>
        </p:nvGrpSpPr>
        <p:grpSpPr>
          <a:xfrm>
            <a:off x="10039236" y="4289706"/>
            <a:ext cx="2293609" cy="893338"/>
            <a:chOff x="9654043" y="7539195"/>
            <a:chExt cx="2293609" cy="893338"/>
          </a:xfrm>
        </p:grpSpPr>
        <p:pic>
          <p:nvPicPr>
            <p:cNvPr id="40" name="Рисунок 39"/>
            <p:cNvPicPr>
              <a:picLocks noChangeAspect="1"/>
            </p:cNvPicPr>
            <p:nvPr/>
          </p:nvPicPr>
          <p:blipFill>
            <a:blip r:embed="rId3"/>
            <a:stretch>
              <a:fillRect/>
            </a:stretch>
          </p:blipFill>
          <p:spPr>
            <a:xfrm>
              <a:off x="9708026" y="7539195"/>
              <a:ext cx="2185643" cy="893338"/>
            </a:xfrm>
            <a:prstGeom prst="rect">
              <a:avLst/>
            </a:prstGeom>
          </p:spPr>
        </p:pic>
        <p:sp>
          <p:nvSpPr>
            <p:cNvPr id="41" name="TextBox 40"/>
            <p:cNvSpPr txBox="1"/>
            <p:nvPr/>
          </p:nvSpPr>
          <p:spPr>
            <a:xfrm>
              <a:off x="9654043" y="7770421"/>
              <a:ext cx="2293609" cy="430887"/>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Векселя</a:t>
              </a:r>
            </a:p>
          </p:txBody>
        </p:sp>
      </p:grpSp>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15527" y="1935603"/>
            <a:ext cx="914286" cy="342857"/>
          </a:xfrm>
          <a:prstGeom prst="rect">
            <a:avLst/>
          </a:prstGeom>
        </p:spPr>
      </p:pic>
      <p:pic>
        <p:nvPicPr>
          <p:cNvPr id="47" name="Рисунок 4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11117" y="1946411"/>
            <a:ext cx="914286" cy="342857"/>
          </a:xfrm>
          <a:prstGeom prst="rect">
            <a:avLst/>
          </a:prstGeom>
        </p:spPr>
      </p:pic>
      <p:sp>
        <p:nvSpPr>
          <p:cNvPr id="49" name="Двойные фигурные скобки 1"/>
          <p:cNvSpPr/>
          <p:nvPr/>
        </p:nvSpPr>
        <p:spPr>
          <a:xfrm rot="5400000">
            <a:off x="6013016" y="-3346784"/>
            <a:ext cx="1050776" cy="12313368"/>
          </a:xfrm>
          <a:custGeom>
            <a:avLst/>
            <a:gdLst>
              <a:gd name="connsiteX0" fmla="*/ 838176 w 3886200"/>
              <a:gd name="connsiteY0" fmla="*/ 5905500 h 5905500"/>
              <a:gd name="connsiteX1" fmla="*/ 419088 w 3886200"/>
              <a:gd name="connsiteY1" fmla="*/ 5486412 h 5905500"/>
              <a:gd name="connsiteX2" fmla="*/ 419088 w 3886200"/>
              <a:gd name="connsiteY2" fmla="*/ 3371838 h 5905500"/>
              <a:gd name="connsiteX3" fmla="*/ 0 w 3886200"/>
              <a:gd name="connsiteY3" fmla="*/ 2952750 h 5905500"/>
              <a:gd name="connsiteX4" fmla="*/ 419088 w 3886200"/>
              <a:gd name="connsiteY4" fmla="*/ 2533662 h 5905500"/>
              <a:gd name="connsiteX5" fmla="*/ 419088 w 3886200"/>
              <a:gd name="connsiteY5" fmla="*/ 419088 h 5905500"/>
              <a:gd name="connsiteX6" fmla="*/ 838176 w 3886200"/>
              <a:gd name="connsiteY6" fmla="*/ 0 h 5905500"/>
              <a:gd name="connsiteX7" fmla="*/ 3048024 w 3886200"/>
              <a:gd name="connsiteY7" fmla="*/ 0 h 5905500"/>
              <a:gd name="connsiteX8" fmla="*/ 3467112 w 3886200"/>
              <a:gd name="connsiteY8" fmla="*/ 419088 h 5905500"/>
              <a:gd name="connsiteX9" fmla="*/ 3467112 w 3886200"/>
              <a:gd name="connsiteY9" fmla="*/ 2533662 h 5905500"/>
              <a:gd name="connsiteX10" fmla="*/ 3886200 w 3886200"/>
              <a:gd name="connsiteY10" fmla="*/ 2952750 h 5905500"/>
              <a:gd name="connsiteX11" fmla="*/ 3467112 w 3886200"/>
              <a:gd name="connsiteY11" fmla="*/ 3371838 h 5905500"/>
              <a:gd name="connsiteX12" fmla="*/ 3467112 w 3886200"/>
              <a:gd name="connsiteY12" fmla="*/ 5486412 h 5905500"/>
              <a:gd name="connsiteX13" fmla="*/ 3048024 w 3886200"/>
              <a:gd name="connsiteY13" fmla="*/ 5905500 h 5905500"/>
              <a:gd name="connsiteX14" fmla="*/ 838176 w 3886200"/>
              <a:gd name="connsiteY14" fmla="*/ 5905500 h 5905500"/>
              <a:gd name="connsiteX0" fmla="*/ 838176 w 3886200"/>
              <a:gd name="connsiteY0" fmla="*/ 5905500 h 5905500"/>
              <a:gd name="connsiteX1" fmla="*/ 419088 w 3886200"/>
              <a:gd name="connsiteY1" fmla="*/ 5486412 h 5905500"/>
              <a:gd name="connsiteX2" fmla="*/ 419088 w 3886200"/>
              <a:gd name="connsiteY2" fmla="*/ 3371838 h 5905500"/>
              <a:gd name="connsiteX3" fmla="*/ 0 w 3886200"/>
              <a:gd name="connsiteY3" fmla="*/ 2952750 h 5905500"/>
              <a:gd name="connsiteX4" fmla="*/ 419088 w 3886200"/>
              <a:gd name="connsiteY4" fmla="*/ 2533662 h 5905500"/>
              <a:gd name="connsiteX5" fmla="*/ 419088 w 3886200"/>
              <a:gd name="connsiteY5" fmla="*/ 419088 h 5905500"/>
              <a:gd name="connsiteX6" fmla="*/ 838176 w 3886200"/>
              <a:gd name="connsiteY6" fmla="*/ 0 h 5905500"/>
              <a:gd name="connsiteX7" fmla="*/ 3048024 w 3886200"/>
              <a:gd name="connsiteY7" fmla="*/ 0 h 5905500"/>
              <a:gd name="connsiteX8" fmla="*/ 3467112 w 3886200"/>
              <a:gd name="connsiteY8" fmla="*/ 419088 h 5905500"/>
              <a:gd name="connsiteX9" fmla="*/ 3467112 w 3886200"/>
              <a:gd name="connsiteY9" fmla="*/ 2533662 h 5905500"/>
              <a:gd name="connsiteX10" fmla="*/ 3886200 w 3886200"/>
              <a:gd name="connsiteY10" fmla="*/ 2952750 h 5905500"/>
              <a:gd name="connsiteX11" fmla="*/ 3467112 w 3886200"/>
              <a:gd name="connsiteY11" fmla="*/ 3371838 h 5905500"/>
              <a:gd name="connsiteX12" fmla="*/ 3467112 w 3886200"/>
              <a:gd name="connsiteY12" fmla="*/ 5486412 h 5905500"/>
              <a:gd name="connsiteX13" fmla="*/ 3048024 w 3886200"/>
              <a:gd name="connsiteY13" fmla="*/ 5905500 h 5905500"/>
              <a:gd name="connsiteX0" fmla="*/ 838176 w 3886200"/>
              <a:gd name="connsiteY0" fmla="*/ 5905500 h 5905500"/>
              <a:gd name="connsiteX1" fmla="*/ 419088 w 3886200"/>
              <a:gd name="connsiteY1" fmla="*/ 5486412 h 5905500"/>
              <a:gd name="connsiteX2" fmla="*/ 419088 w 3886200"/>
              <a:gd name="connsiteY2" fmla="*/ 3371838 h 5905500"/>
              <a:gd name="connsiteX3" fmla="*/ 0 w 3886200"/>
              <a:gd name="connsiteY3" fmla="*/ 2952750 h 5905500"/>
              <a:gd name="connsiteX4" fmla="*/ 419088 w 3886200"/>
              <a:gd name="connsiteY4" fmla="*/ 2533662 h 5905500"/>
              <a:gd name="connsiteX5" fmla="*/ 419088 w 3886200"/>
              <a:gd name="connsiteY5" fmla="*/ 419088 h 5905500"/>
              <a:gd name="connsiteX6" fmla="*/ 838176 w 3886200"/>
              <a:gd name="connsiteY6" fmla="*/ 0 h 5905500"/>
              <a:gd name="connsiteX7" fmla="*/ 3048024 w 3886200"/>
              <a:gd name="connsiteY7" fmla="*/ 0 h 5905500"/>
              <a:gd name="connsiteX8" fmla="*/ 3467112 w 3886200"/>
              <a:gd name="connsiteY8" fmla="*/ 419088 h 5905500"/>
              <a:gd name="connsiteX9" fmla="*/ 3467112 w 3886200"/>
              <a:gd name="connsiteY9" fmla="*/ 2533662 h 5905500"/>
              <a:gd name="connsiteX10" fmla="*/ 3886200 w 3886200"/>
              <a:gd name="connsiteY10" fmla="*/ 2952750 h 5905500"/>
              <a:gd name="connsiteX11" fmla="*/ 3467112 w 3886200"/>
              <a:gd name="connsiteY11" fmla="*/ 3371838 h 5905500"/>
              <a:gd name="connsiteX12" fmla="*/ 3467112 w 3886200"/>
              <a:gd name="connsiteY12" fmla="*/ 5486412 h 5905500"/>
              <a:gd name="connsiteX13" fmla="*/ 3048024 w 3886200"/>
              <a:gd name="connsiteY13" fmla="*/ 5905500 h 5905500"/>
              <a:gd name="connsiteX14" fmla="*/ 838176 w 3886200"/>
              <a:gd name="connsiteY14" fmla="*/ 5905500 h 5905500"/>
              <a:gd name="connsiteX0" fmla="*/ 838176 w 3886200"/>
              <a:gd name="connsiteY0" fmla="*/ 5905500 h 5905500"/>
              <a:gd name="connsiteX1" fmla="*/ 419088 w 3886200"/>
              <a:gd name="connsiteY1" fmla="*/ 5486412 h 5905500"/>
              <a:gd name="connsiteX2" fmla="*/ 0 w 3886200"/>
              <a:gd name="connsiteY2" fmla="*/ 2952750 h 5905500"/>
              <a:gd name="connsiteX3" fmla="*/ 419088 w 3886200"/>
              <a:gd name="connsiteY3" fmla="*/ 2533662 h 5905500"/>
              <a:gd name="connsiteX4" fmla="*/ 419088 w 3886200"/>
              <a:gd name="connsiteY4" fmla="*/ 419088 h 5905500"/>
              <a:gd name="connsiteX5" fmla="*/ 838176 w 3886200"/>
              <a:gd name="connsiteY5" fmla="*/ 0 h 5905500"/>
              <a:gd name="connsiteX6" fmla="*/ 3048024 w 3886200"/>
              <a:gd name="connsiteY6" fmla="*/ 0 h 5905500"/>
              <a:gd name="connsiteX7" fmla="*/ 3467112 w 3886200"/>
              <a:gd name="connsiteY7" fmla="*/ 419088 h 5905500"/>
              <a:gd name="connsiteX8" fmla="*/ 3467112 w 3886200"/>
              <a:gd name="connsiteY8" fmla="*/ 2533662 h 5905500"/>
              <a:gd name="connsiteX9" fmla="*/ 3886200 w 3886200"/>
              <a:gd name="connsiteY9" fmla="*/ 2952750 h 5905500"/>
              <a:gd name="connsiteX10" fmla="*/ 3467112 w 3886200"/>
              <a:gd name="connsiteY10" fmla="*/ 3371838 h 5905500"/>
              <a:gd name="connsiteX11" fmla="*/ 3467112 w 3886200"/>
              <a:gd name="connsiteY11" fmla="*/ 5486412 h 5905500"/>
              <a:gd name="connsiteX12" fmla="*/ 3048024 w 3886200"/>
              <a:gd name="connsiteY12" fmla="*/ 5905500 h 5905500"/>
              <a:gd name="connsiteX0" fmla="*/ 838176 w 3886200"/>
              <a:gd name="connsiteY0" fmla="*/ 5905500 h 5905500"/>
              <a:gd name="connsiteX1" fmla="*/ 419088 w 3886200"/>
              <a:gd name="connsiteY1" fmla="*/ 5486412 h 5905500"/>
              <a:gd name="connsiteX2" fmla="*/ 0 w 3886200"/>
              <a:gd name="connsiteY2" fmla="*/ 2952750 h 5905500"/>
              <a:gd name="connsiteX3" fmla="*/ 419088 w 3886200"/>
              <a:gd name="connsiteY3" fmla="*/ 2533662 h 5905500"/>
              <a:gd name="connsiteX4" fmla="*/ 419088 w 3886200"/>
              <a:gd name="connsiteY4" fmla="*/ 419088 h 5905500"/>
              <a:gd name="connsiteX5" fmla="*/ 838176 w 3886200"/>
              <a:gd name="connsiteY5" fmla="*/ 0 h 5905500"/>
              <a:gd name="connsiteX6" fmla="*/ 3048024 w 3886200"/>
              <a:gd name="connsiteY6" fmla="*/ 0 h 5905500"/>
              <a:gd name="connsiteX7" fmla="*/ 3467112 w 3886200"/>
              <a:gd name="connsiteY7" fmla="*/ 419088 h 5905500"/>
              <a:gd name="connsiteX8" fmla="*/ 3467112 w 3886200"/>
              <a:gd name="connsiteY8" fmla="*/ 2533662 h 5905500"/>
              <a:gd name="connsiteX9" fmla="*/ 3886200 w 3886200"/>
              <a:gd name="connsiteY9" fmla="*/ 2952750 h 5905500"/>
              <a:gd name="connsiteX10" fmla="*/ 3467112 w 3886200"/>
              <a:gd name="connsiteY10" fmla="*/ 3371838 h 5905500"/>
              <a:gd name="connsiteX11" fmla="*/ 3467112 w 3886200"/>
              <a:gd name="connsiteY11" fmla="*/ 5486412 h 5905500"/>
              <a:gd name="connsiteX12" fmla="*/ 3048024 w 3886200"/>
              <a:gd name="connsiteY12" fmla="*/ 5905500 h 5905500"/>
              <a:gd name="connsiteX13" fmla="*/ 838176 w 3886200"/>
              <a:gd name="connsiteY13" fmla="*/ 5905500 h 5905500"/>
              <a:gd name="connsiteX0" fmla="*/ 838176 w 3886200"/>
              <a:gd name="connsiteY0" fmla="*/ 5905500 h 5905500"/>
              <a:gd name="connsiteX1" fmla="*/ 419088 w 3886200"/>
              <a:gd name="connsiteY1" fmla="*/ 5486412 h 5905500"/>
              <a:gd name="connsiteX2" fmla="*/ 0 w 3886200"/>
              <a:gd name="connsiteY2" fmla="*/ 2952750 h 5905500"/>
              <a:gd name="connsiteX3" fmla="*/ 419088 w 3886200"/>
              <a:gd name="connsiteY3" fmla="*/ 2533662 h 5905500"/>
              <a:gd name="connsiteX4" fmla="*/ 419088 w 3886200"/>
              <a:gd name="connsiteY4" fmla="*/ 419088 h 5905500"/>
              <a:gd name="connsiteX5" fmla="*/ 838176 w 3886200"/>
              <a:gd name="connsiteY5" fmla="*/ 0 h 5905500"/>
              <a:gd name="connsiteX6" fmla="*/ 3048024 w 3886200"/>
              <a:gd name="connsiteY6" fmla="*/ 0 h 5905500"/>
              <a:gd name="connsiteX7" fmla="*/ 3467112 w 3886200"/>
              <a:gd name="connsiteY7" fmla="*/ 419088 h 5905500"/>
              <a:gd name="connsiteX8" fmla="*/ 3467112 w 3886200"/>
              <a:gd name="connsiteY8" fmla="*/ 2533662 h 5905500"/>
              <a:gd name="connsiteX9" fmla="*/ 3886200 w 3886200"/>
              <a:gd name="connsiteY9" fmla="*/ 2952750 h 5905500"/>
              <a:gd name="connsiteX10" fmla="*/ 3467112 w 3886200"/>
              <a:gd name="connsiteY10" fmla="*/ 3371838 h 5905500"/>
              <a:gd name="connsiteX11" fmla="*/ 3467112 w 3886200"/>
              <a:gd name="connsiteY11" fmla="*/ 5486412 h 5905500"/>
              <a:gd name="connsiteX12" fmla="*/ 3048024 w 3886200"/>
              <a:gd name="connsiteY12" fmla="*/ 5905500 h 5905500"/>
              <a:gd name="connsiteX0" fmla="*/ 838176 w 3886200"/>
              <a:gd name="connsiteY0" fmla="*/ 5905500 h 5905500"/>
              <a:gd name="connsiteX1" fmla="*/ 419088 w 3886200"/>
              <a:gd name="connsiteY1" fmla="*/ 5486412 h 5905500"/>
              <a:gd name="connsiteX2" fmla="*/ 0 w 3886200"/>
              <a:gd name="connsiteY2" fmla="*/ 2952750 h 5905500"/>
              <a:gd name="connsiteX3" fmla="*/ 419088 w 3886200"/>
              <a:gd name="connsiteY3" fmla="*/ 2533662 h 5905500"/>
              <a:gd name="connsiteX4" fmla="*/ 419088 w 3886200"/>
              <a:gd name="connsiteY4" fmla="*/ 419088 h 5905500"/>
              <a:gd name="connsiteX5" fmla="*/ 838176 w 3886200"/>
              <a:gd name="connsiteY5" fmla="*/ 0 h 5905500"/>
              <a:gd name="connsiteX6" fmla="*/ 3048024 w 3886200"/>
              <a:gd name="connsiteY6" fmla="*/ 0 h 5905500"/>
              <a:gd name="connsiteX7" fmla="*/ 3467112 w 3886200"/>
              <a:gd name="connsiteY7" fmla="*/ 419088 h 5905500"/>
              <a:gd name="connsiteX8" fmla="*/ 3467112 w 3886200"/>
              <a:gd name="connsiteY8" fmla="*/ 2533662 h 5905500"/>
              <a:gd name="connsiteX9" fmla="*/ 3886200 w 3886200"/>
              <a:gd name="connsiteY9" fmla="*/ 2952750 h 5905500"/>
              <a:gd name="connsiteX10" fmla="*/ 3467112 w 3886200"/>
              <a:gd name="connsiteY10" fmla="*/ 3371838 h 5905500"/>
              <a:gd name="connsiteX11" fmla="*/ 3467112 w 3886200"/>
              <a:gd name="connsiteY11" fmla="*/ 5486412 h 5905500"/>
              <a:gd name="connsiteX12" fmla="*/ 3048024 w 3886200"/>
              <a:gd name="connsiteY12" fmla="*/ 5905500 h 5905500"/>
              <a:gd name="connsiteX13" fmla="*/ 838176 w 3886200"/>
              <a:gd name="connsiteY13" fmla="*/ 5905500 h 5905500"/>
              <a:gd name="connsiteX0" fmla="*/ 838176 w 3886200"/>
              <a:gd name="connsiteY0" fmla="*/ 5905500 h 5905500"/>
              <a:gd name="connsiteX1" fmla="*/ 419088 w 3886200"/>
              <a:gd name="connsiteY1" fmla="*/ 5486412 h 5905500"/>
              <a:gd name="connsiteX2" fmla="*/ 419088 w 3886200"/>
              <a:gd name="connsiteY2" fmla="*/ 2533662 h 5905500"/>
              <a:gd name="connsiteX3" fmla="*/ 419088 w 3886200"/>
              <a:gd name="connsiteY3" fmla="*/ 419088 h 5905500"/>
              <a:gd name="connsiteX4" fmla="*/ 838176 w 3886200"/>
              <a:gd name="connsiteY4" fmla="*/ 0 h 5905500"/>
              <a:gd name="connsiteX5" fmla="*/ 3048024 w 3886200"/>
              <a:gd name="connsiteY5" fmla="*/ 0 h 5905500"/>
              <a:gd name="connsiteX6" fmla="*/ 3467112 w 3886200"/>
              <a:gd name="connsiteY6" fmla="*/ 419088 h 5905500"/>
              <a:gd name="connsiteX7" fmla="*/ 3467112 w 3886200"/>
              <a:gd name="connsiteY7" fmla="*/ 2533662 h 5905500"/>
              <a:gd name="connsiteX8" fmla="*/ 3886200 w 3886200"/>
              <a:gd name="connsiteY8" fmla="*/ 2952750 h 5905500"/>
              <a:gd name="connsiteX9" fmla="*/ 3467112 w 3886200"/>
              <a:gd name="connsiteY9" fmla="*/ 3371838 h 5905500"/>
              <a:gd name="connsiteX10" fmla="*/ 3467112 w 3886200"/>
              <a:gd name="connsiteY10" fmla="*/ 5486412 h 5905500"/>
              <a:gd name="connsiteX11" fmla="*/ 3048024 w 3886200"/>
              <a:gd name="connsiteY11" fmla="*/ 5905500 h 5905500"/>
              <a:gd name="connsiteX0" fmla="*/ 419088 w 3467112"/>
              <a:gd name="connsiteY0" fmla="*/ 5905500 h 5905500"/>
              <a:gd name="connsiteX1" fmla="*/ 0 w 3467112"/>
              <a:gd name="connsiteY1" fmla="*/ 5486412 h 5905500"/>
              <a:gd name="connsiteX2" fmla="*/ 0 w 3467112"/>
              <a:gd name="connsiteY2" fmla="*/ 2533662 h 5905500"/>
              <a:gd name="connsiteX3" fmla="*/ 0 w 3467112"/>
              <a:gd name="connsiteY3" fmla="*/ 419088 h 5905500"/>
              <a:gd name="connsiteX4" fmla="*/ 419088 w 3467112"/>
              <a:gd name="connsiteY4" fmla="*/ 0 h 5905500"/>
              <a:gd name="connsiteX5" fmla="*/ 2628936 w 3467112"/>
              <a:gd name="connsiteY5" fmla="*/ 0 h 5905500"/>
              <a:gd name="connsiteX6" fmla="*/ 3048024 w 3467112"/>
              <a:gd name="connsiteY6" fmla="*/ 419088 h 5905500"/>
              <a:gd name="connsiteX7" fmla="*/ 3048024 w 3467112"/>
              <a:gd name="connsiteY7" fmla="*/ 2533662 h 5905500"/>
              <a:gd name="connsiteX8" fmla="*/ 3467112 w 3467112"/>
              <a:gd name="connsiteY8" fmla="*/ 2952750 h 5905500"/>
              <a:gd name="connsiteX9" fmla="*/ 3048024 w 3467112"/>
              <a:gd name="connsiteY9" fmla="*/ 3371838 h 5905500"/>
              <a:gd name="connsiteX10" fmla="*/ 3048024 w 3467112"/>
              <a:gd name="connsiteY10" fmla="*/ 5486412 h 5905500"/>
              <a:gd name="connsiteX11" fmla="*/ 2628936 w 3467112"/>
              <a:gd name="connsiteY11" fmla="*/ 5905500 h 5905500"/>
              <a:gd name="connsiteX12" fmla="*/ 419088 w 3467112"/>
              <a:gd name="connsiteY12" fmla="*/ 5905500 h 5905500"/>
              <a:gd name="connsiteX0" fmla="*/ 419088 w 3467112"/>
              <a:gd name="connsiteY0" fmla="*/ 5905500 h 5905500"/>
              <a:gd name="connsiteX1" fmla="*/ 0 w 3467112"/>
              <a:gd name="connsiteY1" fmla="*/ 5486412 h 5905500"/>
              <a:gd name="connsiteX2" fmla="*/ 0 w 3467112"/>
              <a:gd name="connsiteY2" fmla="*/ 2533662 h 5905500"/>
              <a:gd name="connsiteX3" fmla="*/ 0 w 3467112"/>
              <a:gd name="connsiteY3" fmla="*/ 419088 h 5905500"/>
              <a:gd name="connsiteX4" fmla="*/ 419088 w 3467112"/>
              <a:gd name="connsiteY4" fmla="*/ 0 h 5905500"/>
              <a:gd name="connsiteX5" fmla="*/ 2628936 w 3467112"/>
              <a:gd name="connsiteY5" fmla="*/ 0 h 5905500"/>
              <a:gd name="connsiteX6" fmla="*/ 3048024 w 3467112"/>
              <a:gd name="connsiteY6" fmla="*/ 419088 h 5905500"/>
              <a:gd name="connsiteX7" fmla="*/ 3048024 w 3467112"/>
              <a:gd name="connsiteY7" fmla="*/ 2533662 h 5905500"/>
              <a:gd name="connsiteX8" fmla="*/ 3467112 w 3467112"/>
              <a:gd name="connsiteY8" fmla="*/ 2952750 h 5905500"/>
              <a:gd name="connsiteX9" fmla="*/ 3048024 w 3467112"/>
              <a:gd name="connsiteY9" fmla="*/ 3371838 h 5905500"/>
              <a:gd name="connsiteX10" fmla="*/ 3048024 w 3467112"/>
              <a:gd name="connsiteY10" fmla="*/ 5486412 h 5905500"/>
              <a:gd name="connsiteX11" fmla="*/ 2628936 w 3467112"/>
              <a:gd name="connsiteY11" fmla="*/ 5905500 h 5905500"/>
              <a:gd name="connsiteX0" fmla="*/ 419088 w 3467112"/>
              <a:gd name="connsiteY0" fmla="*/ 5905500 h 5905500"/>
              <a:gd name="connsiteX1" fmla="*/ 0 w 3467112"/>
              <a:gd name="connsiteY1" fmla="*/ 5486412 h 5905500"/>
              <a:gd name="connsiteX2" fmla="*/ 0 w 3467112"/>
              <a:gd name="connsiteY2" fmla="*/ 2533662 h 5905500"/>
              <a:gd name="connsiteX3" fmla="*/ 0 w 3467112"/>
              <a:gd name="connsiteY3" fmla="*/ 419088 h 5905500"/>
              <a:gd name="connsiteX4" fmla="*/ 419088 w 3467112"/>
              <a:gd name="connsiteY4" fmla="*/ 0 h 5905500"/>
              <a:gd name="connsiteX5" fmla="*/ 2628936 w 3467112"/>
              <a:gd name="connsiteY5" fmla="*/ 0 h 5905500"/>
              <a:gd name="connsiteX6" fmla="*/ 3048024 w 3467112"/>
              <a:gd name="connsiteY6" fmla="*/ 419088 h 5905500"/>
              <a:gd name="connsiteX7" fmla="*/ 3048024 w 3467112"/>
              <a:gd name="connsiteY7" fmla="*/ 2533662 h 5905500"/>
              <a:gd name="connsiteX8" fmla="*/ 3467112 w 3467112"/>
              <a:gd name="connsiteY8" fmla="*/ 2952750 h 5905500"/>
              <a:gd name="connsiteX9" fmla="*/ 3048024 w 3467112"/>
              <a:gd name="connsiteY9" fmla="*/ 3371838 h 5905500"/>
              <a:gd name="connsiteX10" fmla="*/ 3048024 w 3467112"/>
              <a:gd name="connsiteY10" fmla="*/ 5486412 h 5905500"/>
              <a:gd name="connsiteX11" fmla="*/ 2628936 w 3467112"/>
              <a:gd name="connsiteY11" fmla="*/ 5905500 h 5905500"/>
              <a:gd name="connsiteX12" fmla="*/ 419088 w 3467112"/>
              <a:gd name="connsiteY12" fmla="*/ 5905500 h 5905500"/>
              <a:gd name="connsiteX0" fmla="*/ 419088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0" fmla="*/ 419088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11" fmla="*/ 419088 w 3467112"/>
              <a:gd name="connsiteY11" fmla="*/ 5905500 h 5905500"/>
              <a:gd name="connsiteX0" fmla="*/ 419088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0" fmla="*/ 419088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11" fmla="*/ 419088 w 3467112"/>
              <a:gd name="connsiteY11" fmla="*/ 5905500 h 5905500"/>
              <a:gd name="connsiteX0" fmla="*/ 0 w 3467112"/>
              <a:gd name="connsiteY0" fmla="*/ 2533662 h 5905500"/>
              <a:gd name="connsiteX1" fmla="*/ 0 w 3467112"/>
              <a:gd name="connsiteY1" fmla="*/ 419088 h 5905500"/>
              <a:gd name="connsiteX2" fmla="*/ 419088 w 3467112"/>
              <a:gd name="connsiteY2" fmla="*/ 0 h 5905500"/>
              <a:gd name="connsiteX3" fmla="*/ 2628936 w 3467112"/>
              <a:gd name="connsiteY3" fmla="*/ 0 h 5905500"/>
              <a:gd name="connsiteX4" fmla="*/ 3048024 w 3467112"/>
              <a:gd name="connsiteY4" fmla="*/ 419088 h 5905500"/>
              <a:gd name="connsiteX5" fmla="*/ 3048024 w 3467112"/>
              <a:gd name="connsiteY5" fmla="*/ 2533662 h 5905500"/>
              <a:gd name="connsiteX6" fmla="*/ 3467112 w 3467112"/>
              <a:gd name="connsiteY6" fmla="*/ 2952750 h 5905500"/>
              <a:gd name="connsiteX7" fmla="*/ 3048024 w 3467112"/>
              <a:gd name="connsiteY7" fmla="*/ 3371838 h 5905500"/>
              <a:gd name="connsiteX8" fmla="*/ 3048024 w 3467112"/>
              <a:gd name="connsiteY8" fmla="*/ 5486412 h 5905500"/>
              <a:gd name="connsiteX9" fmla="*/ 2628936 w 3467112"/>
              <a:gd name="connsiteY9" fmla="*/ 5905500 h 5905500"/>
              <a:gd name="connsiteX0" fmla="*/ 2628936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0" fmla="*/ 0 w 3467112"/>
              <a:gd name="connsiteY0" fmla="*/ 2533662 h 5905500"/>
              <a:gd name="connsiteX1" fmla="*/ 0 w 3467112"/>
              <a:gd name="connsiteY1" fmla="*/ 419088 h 5905500"/>
              <a:gd name="connsiteX2" fmla="*/ 419088 w 3467112"/>
              <a:gd name="connsiteY2" fmla="*/ 0 h 5905500"/>
              <a:gd name="connsiteX3" fmla="*/ 2628936 w 3467112"/>
              <a:gd name="connsiteY3" fmla="*/ 0 h 5905500"/>
              <a:gd name="connsiteX4" fmla="*/ 3048024 w 3467112"/>
              <a:gd name="connsiteY4" fmla="*/ 419088 h 5905500"/>
              <a:gd name="connsiteX5" fmla="*/ 3048024 w 3467112"/>
              <a:gd name="connsiteY5" fmla="*/ 2533662 h 5905500"/>
              <a:gd name="connsiteX6" fmla="*/ 3467112 w 3467112"/>
              <a:gd name="connsiteY6" fmla="*/ 2952750 h 5905500"/>
              <a:gd name="connsiteX7" fmla="*/ 3048024 w 3467112"/>
              <a:gd name="connsiteY7" fmla="*/ 3371838 h 5905500"/>
              <a:gd name="connsiteX8" fmla="*/ 3048024 w 3467112"/>
              <a:gd name="connsiteY8" fmla="*/ 5486412 h 5905500"/>
              <a:gd name="connsiteX9" fmla="*/ 2628936 w 3467112"/>
              <a:gd name="connsiteY9" fmla="*/ 5905500 h 5905500"/>
              <a:gd name="connsiteX0" fmla="*/ 2628936 w 3467112"/>
              <a:gd name="connsiteY0" fmla="*/ 5905500 h 5905500"/>
              <a:gd name="connsiteX1" fmla="*/ 0 w 3467112"/>
              <a:gd name="connsiteY1" fmla="*/ 2533662 h 5905500"/>
              <a:gd name="connsiteX2" fmla="*/ 0 w 3467112"/>
              <a:gd name="connsiteY2" fmla="*/ 419088 h 5905500"/>
              <a:gd name="connsiteX3" fmla="*/ 419088 w 3467112"/>
              <a:gd name="connsiteY3" fmla="*/ 0 h 5905500"/>
              <a:gd name="connsiteX4" fmla="*/ 2628936 w 3467112"/>
              <a:gd name="connsiteY4" fmla="*/ 0 h 5905500"/>
              <a:gd name="connsiteX5" fmla="*/ 3048024 w 3467112"/>
              <a:gd name="connsiteY5" fmla="*/ 419088 h 5905500"/>
              <a:gd name="connsiteX6" fmla="*/ 3048024 w 3467112"/>
              <a:gd name="connsiteY6" fmla="*/ 2533662 h 5905500"/>
              <a:gd name="connsiteX7" fmla="*/ 3467112 w 3467112"/>
              <a:gd name="connsiteY7" fmla="*/ 2952750 h 5905500"/>
              <a:gd name="connsiteX8" fmla="*/ 3048024 w 3467112"/>
              <a:gd name="connsiteY8" fmla="*/ 3371838 h 5905500"/>
              <a:gd name="connsiteX9" fmla="*/ 3048024 w 3467112"/>
              <a:gd name="connsiteY9" fmla="*/ 5486412 h 5905500"/>
              <a:gd name="connsiteX10" fmla="*/ 2628936 w 3467112"/>
              <a:gd name="connsiteY10" fmla="*/ 5905500 h 5905500"/>
              <a:gd name="connsiteX0" fmla="*/ 0 w 3467112"/>
              <a:gd name="connsiteY0" fmla="*/ 419088 h 5905500"/>
              <a:gd name="connsiteX1" fmla="*/ 419088 w 3467112"/>
              <a:gd name="connsiteY1" fmla="*/ 0 h 5905500"/>
              <a:gd name="connsiteX2" fmla="*/ 2628936 w 3467112"/>
              <a:gd name="connsiteY2" fmla="*/ 0 h 5905500"/>
              <a:gd name="connsiteX3" fmla="*/ 3048024 w 3467112"/>
              <a:gd name="connsiteY3" fmla="*/ 419088 h 5905500"/>
              <a:gd name="connsiteX4" fmla="*/ 3048024 w 3467112"/>
              <a:gd name="connsiteY4" fmla="*/ 2533662 h 5905500"/>
              <a:gd name="connsiteX5" fmla="*/ 3467112 w 3467112"/>
              <a:gd name="connsiteY5" fmla="*/ 2952750 h 5905500"/>
              <a:gd name="connsiteX6" fmla="*/ 3048024 w 3467112"/>
              <a:gd name="connsiteY6" fmla="*/ 3371838 h 5905500"/>
              <a:gd name="connsiteX7" fmla="*/ 3048024 w 3467112"/>
              <a:gd name="connsiteY7" fmla="*/ 5486412 h 5905500"/>
              <a:gd name="connsiteX8" fmla="*/ 2628936 w 3467112"/>
              <a:gd name="connsiteY8" fmla="*/ 5905500 h 5905500"/>
              <a:gd name="connsiteX0" fmla="*/ 2628936 w 3467112"/>
              <a:gd name="connsiteY0" fmla="*/ 5905500 h 5905500"/>
              <a:gd name="connsiteX1" fmla="*/ 0 w 3467112"/>
              <a:gd name="connsiteY1" fmla="*/ 419088 h 5905500"/>
              <a:gd name="connsiteX2" fmla="*/ 419088 w 3467112"/>
              <a:gd name="connsiteY2" fmla="*/ 0 h 5905500"/>
              <a:gd name="connsiteX3" fmla="*/ 2628936 w 3467112"/>
              <a:gd name="connsiteY3" fmla="*/ 0 h 5905500"/>
              <a:gd name="connsiteX4" fmla="*/ 3048024 w 3467112"/>
              <a:gd name="connsiteY4" fmla="*/ 419088 h 5905500"/>
              <a:gd name="connsiteX5" fmla="*/ 3048024 w 3467112"/>
              <a:gd name="connsiteY5" fmla="*/ 2533662 h 5905500"/>
              <a:gd name="connsiteX6" fmla="*/ 3467112 w 3467112"/>
              <a:gd name="connsiteY6" fmla="*/ 2952750 h 5905500"/>
              <a:gd name="connsiteX7" fmla="*/ 3048024 w 3467112"/>
              <a:gd name="connsiteY7" fmla="*/ 3371838 h 5905500"/>
              <a:gd name="connsiteX8" fmla="*/ 3048024 w 3467112"/>
              <a:gd name="connsiteY8" fmla="*/ 5486412 h 5905500"/>
              <a:gd name="connsiteX9" fmla="*/ 2628936 w 3467112"/>
              <a:gd name="connsiteY9" fmla="*/ 5905500 h 5905500"/>
              <a:gd name="connsiteX0" fmla="*/ 0 w 3467112"/>
              <a:gd name="connsiteY0" fmla="*/ 419088 h 5905500"/>
              <a:gd name="connsiteX1" fmla="*/ 419088 w 3467112"/>
              <a:gd name="connsiteY1" fmla="*/ 0 h 5905500"/>
              <a:gd name="connsiteX2" fmla="*/ 2628936 w 3467112"/>
              <a:gd name="connsiteY2" fmla="*/ 0 h 5905500"/>
              <a:gd name="connsiteX3" fmla="*/ 3048024 w 3467112"/>
              <a:gd name="connsiteY3" fmla="*/ 419088 h 5905500"/>
              <a:gd name="connsiteX4" fmla="*/ 3048024 w 3467112"/>
              <a:gd name="connsiteY4" fmla="*/ 2533662 h 5905500"/>
              <a:gd name="connsiteX5" fmla="*/ 3467112 w 3467112"/>
              <a:gd name="connsiteY5" fmla="*/ 2952750 h 5905500"/>
              <a:gd name="connsiteX6" fmla="*/ 3048024 w 3467112"/>
              <a:gd name="connsiteY6" fmla="*/ 3371838 h 5905500"/>
              <a:gd name="connsiteX7" fmla="*/ 3048024 w 3467112"/>
              <a:gd name="connsiteY7" fmla="*/ 5486412 h 5905500"/>
              <a:gd name="connsiteX8" fmla="*/ 2628936 w 3467112"/>
              <a:gd name="connsiteY8" fmla="*/ 5905500 h 5905500"/>
              <a:gd name="connsiteX0" fmla="*/ 2628936 w 3467112"/>
              <a:gd name="connsiteY0" fmla="*/ 5905500 h 5905500"/>
              <a:gd name="connsiteX1" fmla="*/ 0 w 3467112"/>
              <a:gd name="connsiteY1" fmla="*/ 419088 h 5905500"/>
              <a:gd name="connsiteX2" fmla="*/ 419088 w 3467112"/>
              <a:gd name="connsiteY2" fmla="*/ 0 h 5905500"/>
              <a:gd name="connsiteX3" fmla="*/ 2628936 w 3467112"/>
              <a:gd name="connsiteY3" fmla="*/ 0 h 5905500"/>
              <a:gd name="connsiteX4" fmla="*/ 3048024 w 3467112"/>
              <a:gd name="connsiteY4" fmla="*/ 419088 h 5905500"/>
              <a:gd name="connsiteX5" fmla="*/ 3048024 w 3467112"/>
              <a:gd name="connsiteY5" fmla="*/ 2533662 h 5905500"/>
              <a:gd name="connsiteX6" fmla="*/ 3467112 w 3467112"/>
              <a:gd name="connsiteY6" fmla="*/ 2952750 h 5905500"/>
              <a:gd name="connsiteX7" fmla="*/ 3048024 w 3467112"/>
              <a:gd name="connsiteY7" fmla="*/ 3371838 h 5905500"/>
              <a:gd name="connsiteX8" fmla="*/ 3048024 w 3467112"/>
              <a:gd name="connsiteY8" fmla="*/ 5486412 h 5905500"/>
              <a:gd name="connsiteX9" fmla="*/ 2628936 w 3467112"/>
              <a:gd name="connsiteY9" fmla="*/ 5905500 h 5905500"/>
              <a:gd name="connsiteX0" fmla="*/ 2628936 w 3467112"/>
              <a:gd name="connsiteY0" fmla="*/ 0 h 5905500"/>
              <a:gd name="connsiteX1" fmla="*/ 3048024 w 3467112"/>
              <a:gd name="connsiteY1" fmla="*/ 419088 h 5905500"/>
              <a:gd name="connsiteX2" fmla="*/ 3048024 w 3467112"/>
              <a:gd name="connsiteY2" fmla="*/ 2533662 h 5905500"/>
              <a:gd name="connsiteX3" fmla="*/ 3467112 w 3467112"/>
              <a:gd name="connsiteY3" fmla="*/ 2952750 h 5905500"/>
              <a:gd name="connsiteX4" fmla="*/ 3048024 w 3467112"/>
              <a:gd name="connsiteY4" fmla="*/ 3371838 h 5905500"/>
              <a:gd name="connsiteX5" fmla="*/ 3048024 w 3467112"/>
              <a:gd name="connsiteY5" fmla="*/ 5486412 h 5905500"/>
              <a:gd name="connsiteX6" fmla="*/ 2628936 w 3467112"/>
              <a:gd name="connsiteY6" fmla="*/ 5905500 h 5905500"/>
              <a:gd name="connsiteX0" fmla="*/ 2209848 w 3048024"/>
              <a:gd name="connsiteY0" fmla="*/ 5905500 h 5905500"/>
              <a:gd name="connsiteX1" fmla="*/ 0 w 3048024"/>
              <a:gd name="connsiteY1" fmla="*/ 0 h 5905500"/>
              <a:gd name="connsiteX2" fmla="*/ 2209848 w 3048024"/>
              <a:gd name="connsiteY2" fmla="*/ 0 h 5905500"/>
              <a:gd name="connsiteX3" fmla="*/ 2628936 w 3048024"/>
              <a:gd name="connsiteY3" fmla="*/ 419088 h 5905500"/>
              <a:gd name="connsiteX4" fmla="*/ 2628936 w 3048024"/>
              <a:gd name="connsiteY4" fmla="*/ 2533662 h 5905500"/>
              <a:gd name="connsiteX5" fmla="*/ 3048024 w 3048024"/>
              <a:gd name="connsiteY5" fmla="*/ 2952750 h 5905500"/>
              <a:gd name="connsiteX6" fmla="*/ 2628936 w 3048024"/>
              <a:gd name="connsiteY6" fmla="*/ 3371838 h 5905500"/>
              <a:gd name="connsiteX7" fmla="*/ 2628936 w 3048024"/>
              <a:gd name="connsiteY7" fmla="*/ 5486412 h 5905500"/>
              <a:gd name="connsiteX8" fmla="*/ 2209848 w 3048024"/>
              <a:gd name="connsiteY8" fmla="*/ 5905500 h 5905500"/>
              <a:gd name="connsiteX0" fmla="*/ 2209848 w 3048024"/>
              <a:gd name="connsiteY0" fmla="*/ 0 h 5905500"/>
              <a:gd name="connsiteX1" fmla="*/ 2628936 w 3048024"/>
              <a:gd name="connsiteY1" fmla="*/ 419088 h 5905500"/>
              <a:gd name="connsiteX2" fmla="*/ 2628936 w 3048024"/>
              <a:gd name="connsiteY2" fmla="*/ 2533662 h 5905500"/>
              <a:gd name="connsiteX3" fmla="*/ 3048024 w 3048024"/>
              <a:gd name="connsiteY3" fmla="*/ 2952750 h 5905500"/>
              <a:gd name="connsiteX4" fmla="*/ 2628936 w 3048024"/>
              <a:gd name="connsiteY4" fmla="*/ 3371838 h 5905500"/>
              <a:gd name="connsiteX5" fmla="*/ 2628936 w 3048024"/>
              <a:gd name="connsiteY5" fmla="*/ 5486412 h 5905500"/>
              <a:gd name="connsiteX6" fmla="*/ 2209848 w 3048024"/>
              <a:gd name="connsiteY6" fmla="*/ 5905500 h 5905500"/>
              <a:gd name="connsiteX0" fmla="*/ 0 w 838176"/>
              <a:gd name="connsiteY0" fmla="*/ 5905500 h 5905500"/>
              <a:gd name="connsiteX1" fmla="*/ 0 w 838176"/>
              <a:gd name="connsiteY1" fmla="*/ 0 h 5905500"/>
              <a:gd name="connsiteX2" fmla="*/ 419088 w 838176"/>
              <a:gd name="connsiteY2" fmla="*/ 419088 h 5905500"/>
              <a:gd name="connsiteX3" fmla="*/ 419088 w 838176"/>
              <a:gd name="connsiteY3" fmla="*/ 2533662 h 5905500"/>
              <a:gd name="connsiteX4" fmla="*/ 838176 w 838176"/>
              <a:gd name="connsiteY4" fmla="*/ 2952750 h 5905500"/>
              <a:gd name="connsiteX5" fmla="*/ 419088 w 838176"/>
              <a:gd name="connsiteY5" fmla="*/ 3371838 h 5905500"/>
              <a:gd name="connsiteX6" fmla="*/ 419088 w 838176"/>
              <a:gd name="connsiteY6" fmla="*/ 5486412 h 5905500"/>
              <a:gd name="connsiteX7" fmla="*/ 0 w 838176"/>
              <a:gd name="connsiteY7" fmla="*/ 5905500 h 5905500"/>
              <a:gd name="connsiteX0" fmla="*/ 0 w 838176"/>
              <a:gd name="connsiteY0" fmla="*/ 0 h 5905500"/>
              <a:gd name="connsiteX1" fmla="*/ 419088 w 838176"/>
              <a:gd name="connsiteY1" fmla="*/ 419088 h 5905500"/>
              <a:gd name="connsiteX2" fmla="*/ 419088 w 838176"/>
              <a:gd name="connsiteY2" fmla="*/ 2533662 h 5905500"/>
              <a:gd name="connsiteX3" fmla="*/ 838176 w 838176"/>
              <a:gd name="connsiteY3" fmla="*/ 2952750 h 5905500"/>
              <a:gd name="connsiteX4" fmla="*/ 419088 w 838176"/>
              <a:gd name="connsiteY4" fmla="*/ 3371838 h 5905500"/>
              <a:gd name="connsiteX5" fmla="*/ 419088 w 838176"/>
              <a:gd name="connsiteY5" fmla="*/ 5486412 h 5905500"/>
              <a:gd name="connsiteX6" fmla="*/ 0 w 838176"/>
              <a:gd name="connsiteY6" fmla="*/ 5905500 h 590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8176" h="5905500" stroke="0" extrusionOk="0">
                <a:moveTo>
                  <a:pt x="0" y="5905500"/>
                </a:moveTo>
                <a:lnTo>
                  <a:pt x="0" y="0"/>
                </a:lnTo>
                <a:cubicBezTo>
                  <a:pt x="231456" y="0"/>
                  <a:pt x="419088" y="187632"/>
                  <a:pt x="419088" y="419088"/>
                </a:cubicBezTo>
                <a:lnTo>
                  <a:pt x="419088" y="2533662"/>
                </a:lnTo>
                <a:cubicBezTo>
                  <a:pt x="419088" y="2765118"/>
                  <a:pt x="606720" y="2952750"/>
                  <a:pt x="838176" y="2952750"/>
                </a:cubicBezTo>
                <a:cubicBezTo>
                  <a:pt x="606720" y="2952750"/>
                  <a:pt x="419088" y="3140382"/>
                  <a:pt x="419088" y="3371838"/>
                </a:cubicBezTo>
                <a:lnTo>
                  <a:pt x="419088" y="5486412"/>
                </a:lnTo>
                <a:cubicBezTo>
                  <a:pt x="419088" y="5717868"/>
                  <a:pt x="231456" y="5905500"/>
                  <a:pt x="0" y="5905500"/>
                </a:cubicBezTo>
                <a:close/>
              </a:path>
              <a:path w="838176" h="5905500" fill="none">
                <a:moveTo>
                  <a:pt x="0" y="0"/>
                </a:moveTo>
                <a:cubicBezTo>
                  <a:pt x="231456" y="0"/>
                  <a:pt x="419088" y="187632"/>
                  <a:pt x="419088" y="419088"/>
                </a:cubicBezTo>
                <a:lnTo>
                  <a:pt x="419088" y="2533662"/>
                </a:lnTo>
                <a:cubicBezTo>
                  <a:pt x="419088" y="2765118"/>
                  <a:pt x="606720" y="2952750"/>
                  <a:pt x="838176" y="2952750"/>
                </a:cubicBezTo>
                <a:cubicBezTo>
                  <a:pt x="606720" y="2952750"/>
                  <a:pt x="419088" y="3140382"/>
                  <a:pt x="419088" y="3371838"/>
                </a:cubicBezTo>
                <a:lnTo>
                  <a:pt x="419088" y="5486412"/>
                </a:lnTo>
                <a:cubicBezTo>
                  <a:pt x="419088" y="5717868"/>
                  <a:pt x="231456" y="5905500"/>
                  <a:pt x="0" y="5905500"/>
                </a:cubicBezTo>
              </a:path>
            </a:pathLst>
          </a:cu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0" scaled="0"/>
          </a:gradFill>
          <a:ln>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grpSp>
        <p:nvGrpSpPr>
          <p:cNvPr id="14" name="Группа 13"/>
          <p:cNvGrpSpPr/>
          <p:nvPr/>
        </p:nvGrpSpPr>
        <p:grpSpPr>
          <a:xfrm>
            <a:off x="4786195" y="3376012"/>
            <a:ext cx="3445190" cy="2076852"/>
            <a:chOff x="5051083" y="4083559"/>
            <a:chExt cx="3445190" cy="2076852"/>
          </a:xfrm>
        </p:grpSpPr>
        <p:sp>
          <p:nvSpPr>
            <p:cNvPr id="51" name="TextBox 50"/>
            <p:cNvSpPr txBox="1"/>
            <p:nvPr/>
          </p:nvSpPr>
          <p:spPr>
            <a:xfrm>
              <a:off x="5051083" y="5729524"/>
              <a:ext cx="3445190" cy="430887"/>
            </a:xfrm>
            <a:prstGeom prst="rect">
              <a:avLst/>
            </a:prstGeom>
            <a:noFill/>
          </p:spPr>
          <p:txBody>
            <a:bodyPr wrap="square">
              <a:spAutoFit/>
            </a:bodyPr>
            <a:lstStyle/>
            <a:p>
              <a:pPr algn="ctr">
                <a:spcAft>
                  <a:spcPts val="1200"/>
                </a:spcAft>
                <a:buClr>
                  <a:srgbClr val="A7264C"/>
                </a:buClr>
                <a:defRPr/>
              </a:pPr>
              <a:r>
                <a:rPr lang="ru-RU" sz="2200" dirty="0">
                  <a:solidFill>
                    <a:srgbClr val="4C5C6E"/>
                  </a:solidFill>
                  <a:latin typeface="Segoe UI" pitchFamily="34" charset="0"/>
                  <a:cs typeface="Segoe UI" pitchFamily="34" charset="0"/>
                </a:rPr>
                <a:t>Казначейство </a:t>
              </a:r>
              <a:r>
                <a:rPr lang="en-US" sz="2200" dirty="0" err="1">
                  <a:solidFill>
                    <a:srgbClr val="4C5C6E"/>
                  </a:solidFill>
                  <a:latin typeface="Segoe UI" pitchFamily="34" charset="0"/>
                  <a:cs typeface="Segoe UI" pitchFamily="34" charset="0"/>
                </a:rPr>
                <a:t>Colvir</a:t>
              </a:r>
              <a:endParaRPr lang="ru-RU" sz="2200" dirty="0">
                <a:solidFill>
                  <a:srgbClr val="4C5C6E"/>
                </a:solidFill>
                <a:latin typeface="Segoe UI" pitchFamily="34" charset="0"/>
                <a:cs typeface="Segoe UI" pitchFamily="34" charset="0"/>
              </a:endParaRPr>
            </a:p>
          </p:txBody>
        </p:sp>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68377" y="4083559"/>
              <a:ext cx="2010603" cy="1671559"/>
            </a:xfrm>
            <a:prstGeom prst="rect">
              <a:avLst/>
            </a:prstGeom>
          </p:spPr>
        </p:pic>
      </p:grpSp>
      <p:grpSp>
        <p:nvGrpSpPr>
          <p:cNvPr id="32" name="Группа 31"/>
          <p:cNvGrpSpPr/>
          <p:nvPr/>
        </p:nvGrpSpPr>
        <p:grpSpPr>
          <a:xfrm>
            <a:off x="734897" y="1780455"/>
            <a:ext cx="2966230" cy="632919"/>
            <a:chOff x="2515228" y="4464841"/>
            <a:chExt cx="2966230" cy="632919"/>
          </a:xfrm>
        </p:grpSpPr>
        <p:pic>
          <p:nvPicPr>
            <p:cNvPr id="27" name="Рисунок 26"/>
            <p:cNvPicPr>
              <a:picLocks noChangeAspect="1"/>
            </p:cNvPicPr>
            <p:nvPr/>
          </p:nvPicPr>
          <p:blipFill>
            <a:blip r:embed="rId7"/>
            <a:stretch>
              <a:fillRect/>
            </a:stretch>
          </p:blipFill>
          <p:spPr>
            <a:xfrm>
              <a:off x="2515228" y="4464841"/>
              <a:ext cx="2966230" cy="632919"/>
            </a:xfrm>
            <a:prstGeom prst="rect">
              <a:avLst/>
            </a:prstGeom>
          </p:spPr>
        </p:pic>
        <p:sp>
          <p:nvSpPr>
            <p:cNvPr id="56" name="TextBox 55"/>
            <p:cNvSpPr txBox="1"/>
            <p:nvPr/>
          </p:nvSpPr>
          <p:spPr>
            <a:xfrm>
              <a:off x="2524810" y="4586781"/>
              <a:ext cx="2293609" cy="430887"/>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Фронт-офис</a:t>
              </a:r>
              <a:endParaRPr lang="ru-RU" sz="2200" dirty="0">
                <a:solidFill>
                  <a:schemeClr val="bg1"/>
                </a:solidFill>
              </a:endParaRPr>
            </a:p>
          </p:txBody>
        </p:sp>
      </p:grpSp>
      <p:grpSp>
        <p:nvGrpSpPr>
          <p:cNvPr id="59" name="Группа 58"/>
          <p:cNvGrpSpPr/>
          <p:nvPr/>
        </p:nvGrpSpPr>
        <p:grpSpPr>
          <a:xfrm>
            <a:off x="5037350" y="1790573"/>
            <a:ext cx="2966230" cy="632919"/>
            <a:chOff x="2134515" y="4474959"/>
            <a:chExt cx="2966230" cy="632919"/>
          </a:xfrm>
        </p:grpSpPr>
        <p:pic>
          <p:nvPicPr>
            <p:cNvPr id="61" name="Рисунок 60"/>
            <p:cNvPicPr>
              <a:picLocks noChangeAspect="1"/>
            </p:cNvPicPr>
            <p:nvPr/>
          </p:nvPicPr>
          <p:blipFill>
            <a:blip r:embed="rId7"/>
            <a:stretch>
              <a:fillRect/>
            </a:stretch>
          </p:blipFill>
          <p:spPr>
            <a:xfrm>
              <a:off x="2134515" y="4474959"/>
              <a:ext cx="2966230" cy="632919"/>
            </a:xfrm>
            <a:prstGeom prst="rect">
              <a:avLst/>
            </a:prstGeom>
          </p:spPr>
        </p:pic>
        <p:sp>
          <p:nvSpPr>
            <p:cNvPr id="62" name="TextBox 61"/>
            <p:cNvSpPr txBox="1"/>
            <p:nvPr/>
          </p:nvSpPr>
          <p:spPr>
            <a:xfrm>
              <a:off x="2470826" y="4575975"/>
              <a:ext cx="2293609" cy="430887"/>
            </a:xfrm>
            <a:prstGeom prst="rect">
              <a:avLst/>
            </a:prstGeom>
            <a:noFill/>
          </p:spPr>
          <p:txBody>
            <a:bodyPr wrap="square">
              <a:spAutoFit/>
            </a:bodyPr>
            <a:lstStyle/>
            <a:p>
              <a:pPr algn="ctr">
                <a:spcAft>
                  <a:spcPts val="1200"/>
                </a:spcAft>
                <a:buClr>
                  <a:srgbClr val="A7264C"/>
                </a:buClr>
                <a:defRPr/>
              </a:pPr>
              <a:r>
                <a:rPr lang="ru-RU" sz="2200" dirty="0" err="1">
                  <a:solidFill>
                    <a:schemeClr val="bg1"/>
                  </a:solidFill>
                  <a:latin typeface="Segoe UI" pitchFamily="34" charset="0"/>
                  <a:cs typeface="Segoe UI" pitchFamily="34" charset="0"/>
                </a:rPr>
                <a:t>Мидл</a:t>
              </a:r>
              <a:r>
                <a:rPr lang="ru-RU" sz="2200" dirty="0">
                  <a:solidFill>
                    <a:schemeClr val="bg1"/>
                  </a:solidFill>
                  <a:latin typeface="Segoe UI" pitchFamily="34" charset="0"/>
                  <a:cs typeface="Segoe UI" pitchFamily="34" charset="0"/>
                </a:rPr>
                <a:t>-офис</a:t>
              </a:r>
              <a:endParaRPr lang="ru-RU" sz="2200" dirty="0">
                <a:solidFill>
                  <a:schemeClr val="bg1"/>
                </a:solidFill>
              </a:endParaRPr>
            </a:p>
          </p:txBody>
        </p:sp>
      </p:grpSp>
      <p:grpSp>
        <p:nvGrpSpPr>
          <p:cNvPr id="64" name="Группа 63"/>
          <p:cNvGrpSpPr/>
          <p:nvPr/>
        </p:nvGrpSpPr>
        <p:grpSpPr>
          <a:xfrm>
            <a:off x="9332940" y="1780456"/>
            <a:ext cx="2966230" cy="632919"/>
            <a:chOff x="2134515" y="4474959"/>
            <a:chExt cx="2966230" cy="632919"/>
          </a:xfrm>
        </p:grpSpPr>
        <p:pic>
          <p:nvPicPr>
            <p:cNvPr id="66" name="Рисунок 65"/>
            <p:cNvPicPr>
              <a:picLocks noChangeAspect="1"/>
            </p:cNvPicPr>
            <p:nvPr/>
          </p:nvPicPr>
          <p:blipFill>
            <a:blip r:embed="rId7"/>
            <a:stretch>
              <a:fillRect/>
            </a:stretch>
          </p:blipFill>
          <p:spPr>
            <a:xfrm>
              <a:off x="2134515" y="4474959"/>
              <a:ext cx="2966230" cy="632919"/>
            </a:xfrm>
            <a:prstGeom prst="rect">
              <a:avLst/>
            </a:prstGeom>
          </p:spPr>
        </p:pic>
        <p:sp>
          <p:nvSpPr>
            <p:cNvPr id="72" name="TextBox 71"/>
            <p:cNvSpPr txBox="1"/>
            <p:nvPr/>
          </p:nvSpPr>
          <p:spPr>
            <a:xfrm>
              <a:off x="2470826" y="4575975"/>
              <a:ext cx="2293609" cy="430887"/>
            </a:xfrm>
            <a:prstGeom prst="rect">
              <a:avLst/>
            </a:prstGeom>
            <a:noFill/>
          </p:spPr>
          <p:txBody>
            <a:bodyPr wrap="square">
              <a:spAutoFit/>
            </a:bodyPr>
            <a:lstStyle/>
            <a:p>
              <a:pPr algn="ctr">
                <a:spcAft>
                  <a:spcPts val="1200"/>
                </a:spcAft>
                <a:buClr>
                  <a:srgbClr val="A7264C"/>
                </a:buClr>
                <a:defRPr/>
              </a:pPr>
              <a:r>
                <a:rPr lang="ru-RU" sz="2200" dirty="0" err="1">
                  <a:solidFill>
                    <a:schemeClr val="bg1"/>
                  </a:solidFill>
                  <a:latin typeface="Segoe UI" pitchFamily="34" charset="0"/>
                  <a:cs typeface="Segoe UI" pitchFamily="34" charset="0"/>
                </a:rPr>
                <a:t>Бэк</a:t>
              </a:r>
              <a:r>
                <a:rPr lang="ru-RU" sz="2200" dirty="0">
                  <a:solidFill>
                    <a:schemeClr val="bg1"/>
                  </a:solidFill>
                  <a:latin typeface="Segoe UI" pitchFamily="34" charset="0"/>
                  <a:cs typeface="Segoe UI" pitchFamily="34" charset="0"/>
                </a:rPr>
                <a:t>-офис</a:t>
              </a:r>
              <a:endParaRPr lang="ru-RU" sz="2200" dirty="0">
                <a:solidFill>
                  <a:schemeClr val="bg1"/>
                </a:solidFill>
              </a:endParaRPr>
            </a:p>
          </p:txBody>
        </p:sp>
      </p:grpSp>
      <p:pic>
        <p:nvPicPr>
          <p:cNvPr id="46" name="Рисунок 4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47762" y="3357949"/>
            <a:ext cx="2285714" cy="342857"/>
          </a:xfrm>
          <a:prstGeom prst="rect">
            <a:avLst/>
          </a:prstGeom>
        </p:spPr>
      </p:pic>
      <p:pic>
        <p:nvPicPr>
          <p:cNvPr id="74" name="Рисунок 7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47762" y="4566388"/>
            <a:ext cx="2285714" cy="342857"/>
          </a:xfrm>
          <a:prstGeom prst="rect">
            <a:avLst/>
          </a:prstGeom>
        </p:spPr>
      </p:pic>
      <p:pic>
        <p:nvPicPr>
          <p:cNvPr id="75" name="Рисунок 7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0800000">
            <a:off x="2995907" y="3368794"/>
            <a:ext cx="2285714" cy="342857"/>
          </a:xfrm>
          <a:prstGeom prst="rect">
            <a:avLst/>
          </a:prstGeom>
        </p:spPr>
      </p:pic>
      <p:pic>
        <p:nvPicPr>
          <p:cNvPr id="76" name="Рисунок 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0800000">
            <a:off x="2995907" y="4577233"/>
            <a:ext cx="2285714" cy="342857"/>
          </a:xfrm>
          <a:prstGeom prst="rect">
            <a:avLst/>
          </a:prstGeom>
        </p:spPr>
      </p:pic>
      <p:pic>
        <p:nvPicPr>
          <p:cNvPr id="98" name="Рисунок 9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37300" y="5380856"/>
            <a:ext cx="9079365" cy="850794"/>
          </a:xfrm>
          <a:prstGeom prst="rect">
            <a:avLst/>
          </a:prstGeom>
        </p:spPr>
      </p:pic>
      <p:grpSp>
        <p:nvGrpSpPr>
          <p:cNvPr id="10" name="Группа 9"/>
          <p:cNvGrpSpPr/>
          <p:nvPr/>
        </p:nvGrpSpPr>
        <p:grpSpPr>
          <a:xfrm>
            <a:off x="3181393" y="6277658"/>
            <a:ext cx="2293609" cy="893338"/>
            <a:chOff x="3628664" y="6772838"/>
            <a:chExt cx="2293609" cy="893338"/>
          </a:xfrm>
        </p:grpSpPr>
        <p:pic>
          <p:nvPicPr>
            <p:cNvPr id="68" name="Рисунок 67"/>
            <p:cNvPicPr>
              <a:picLocks noChangeAspect="1"/>
            </p:cNvPicPr>
            <p:nvPr/>
          </p:nvPicPr>
          <p:blipFill>
            <a:blip r:embed="rId3"/>
            <a:stretch>
              <a:fillRect/>
            </a:stretch>
          </p:blipFill>
          <p:spPr>
            <a:xfrm>
              <a:off x="3682647" y="6772838"/>
              <a:ext cx="2185643" cy="893338"/>
            </a:xfrm>
            <a:prstGeom prst="rect">
              <a:avLst/>
            </a:prstGeom>
          </p:spPr>
        </p:pic>
        <p:sp>
          <p:nvSpPr>
            <p:cNvPr id="69" name="TextBox 68"/>
            <p:cNvSpPr txBox="1"/>
            <p:nvPr/>
          </p:nvSpPr>
          <p:spPr>
            <a:xfrm>
              <a:off x="3628664" y="7004064"/>
              <a:ext cx="2293609" cy="430887"/>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Фронт-офис</a:t>
              </a:r>
              <a:endParaRPr lang="ru-RU" sz="2200" dirty="0">
                <a:solidFill>
                  <a:schemeClr val="bg1"/>
                </a:solidFill>
              </a:endParaRPr>
            </a:p>
          </p:txBody>
        </p:sp>
      </p:grpSp>
      <p:grpSp>
        <p:nvGrpSpPr>
          <p:cNvPr id="50" name="Группа 49"/>
          <p:cNvGrpSpPr/>
          <p:nvPr/>
        </p:nvGrpSpPr>
        <p:grpSpPr>
          <a:xfrm>
            <a:off x="7006456" y="6287718"/>
            <a:ext cx="2293609" cy="893338"/>
            <a:chOff x="6545631" y="6348995"/>
            <a:chExt cx="2293609" cy="893338"/>
          </a:xfrm>
        </p:grpSpPr>
        <p:pic>
          <p:nvPicPr>
            <p:cNvPr id="70" name="Рисунок 69"/>
            <p:cNvPicPr>
              <a:picLocks noChangeAspect="1"/>
            </p:cNvPicPr>
            <p:nvPr/>
          </p:nvPicPr>
          <p:blipFill>
            <a:blip r:embed="rId3"/>
            <a:stretch>
              <a:fillRect/>
            </a:stretch>
          </p:blipFill>
          <p:spPr>
            <a:xfrm>
              <a:off x="6599614" y="6348995"/>
              <a:ext cx="2185643" cy="893338"/>
            </a:xfrm>
            <a:prstGeom prst="rect">
              <a:avLst/>
            </a:prstGeom>
          </p:spPr>
        </p:pic>
        <p:sp>
          <p:nvSpPr>
            <p:cNvPr id="71" name="TextBox 70"/>
            <p:cNvSpPr txBox="1"/>
            <p:nvPr/>
          </p:nvSpPr>
          <p:spPr>
            <a:xfrm>
              <a:off x="6545631" y="6410944"/>
              <a:ext cx="2293609" cy="769441"/>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Управление лимитами</a:t>
              </a:r>
            </a:p>
          </p:txBody>
        </p:sp>
      </p:grpSp>
      <p:grpSp>
        <p:nvGrpSpPr>
          <p:cNvPr id="48" name="Группа 47"/>
          <p:cNvGrpSpPr/>
          <p:nvPr/>
        </p:nvGrpSpPr>
        <p:grpSpPr>
          <a:xfrm>
            <a:off x="712031" y="7831055"/>
            <a:ext cx="3011961" cy="622802"/>
            <a:chOff x="903566" y="7634307"/>
            <a:chExt cx="3011961" cy="656449"/>
          </a:xfrm>
        </p:grpSpPr>
        <p:pic>
          <p:nvPicPr>
            <p:cNvPr id="30" name="Рисунок 29"/>
            <p:cNvPicPr>
              <a:picLocks noChangeAspect="1"/>
            </p:cNvPicPr>
            <p:nvPr/>
          </p:nvPicPr>
          <p:blipFill>
            <a:blip r:embed="rId10"/>
            <a:stretch>
              <a:fillRect/>
            </a:stretch>
          </p:blipFill>
          <p:spPr>
            <a:xfrm>
              <a:off x="903566" y="7647720"/>
              <a:ext cx="3011961" cy="643036"/>
            </a:xfrm>
            <a:prstGeom prst="rect">
              <a:avLst/>
            </a:prstGeom>
          </p:spPr>
        </p:pic>
        <p:sp>
          <p:nvSpPr>
            <p:cNvPr id="78" name="TextBox 77"/>
            <p:cNvSpPr txBox="1"/>
            <p:nvPr/>
          </p:nvSpPr>
          <p:spPr>
            <a:xfrm>
              <a:off x="1140535" y="7634307"/>
              <a:ext cx="2293609" cy="646331"/>
            </a:xfrm>
            <a:prstGeom prst="rect">
              <a:avLst/>
            </a:prstGeom>
            <a:noFill/>
          </p:spPr>
          <p:txBody>
            <a:bodyPr wrap="square">
              <a:spAutoFit/>
            </a:bodyPr>
            <a:lstStyle/>
            <a:p>
              <a:pPr algn="ctr">
                <a:spcAft>
                  <a:spcPts val="1200"/>
                </a:spcAft>
                <a:buClr>
                  <a:srgbClr val="A7264C"/>
                </a:buClr>
                <a:defRPr/>
              </a:pPr>
              <a:r>
                <a:rPr lang="ru-RU" sz="1800" dirty="0" err="1">
                  <a:solidFill>
                    <a:schemeClr val="bg1"/>
                  </a:solidFill>
                  <a:latin typeface="Segoe UI" pitchFamily="34" charset="0"/>
                  <a:cs typeface="Segoe UI" pitchFamily="34" charset="0"/>
                </a:rPr>
                <a:t>Кастодиальная</a:t>
              </a:r>
              <a:r>
                <a:rPr lang="ru-RU" sz="1800" dirty="0">
                  <a:solidFill>
                    <a:schemeClr val="bg1"/>
                  </a:solidFill>
                  <a:latin typeface="Segoe UI" pitchFamily="34" charset="0"/>
                  <a:cs typeface="Segoe UI" pitchFamily="34" charset="0"/>
                </a:rPr>
                <a:t> деятельность</a:t>
              </a:r>
              <a:endParaRPr lang="ru-RU" sz="1800" dirty="0">
                <a:solidFill>
                  <a:schemeClr val="bg1"/>
                </a:solidFill>
              </a:endParaRPr>
            </a:p>
          </p:txBody>
        </p:sp>
      </p:grpSp>
      <p:grpSp>
        <p:nvGrpSpPr>
          <p:cNvPr id="33" name="Группа 32"/>
          <p:cNvGrpSpPr/>
          <p:nvPr/>
        </p:nvGrpSpPr>
        <p:grpSpPr>
          <a:xfrm>
            <a:off x="4871001" y="7809284"/>
            <a:ext cx="3011961" cy="639775"/>
            <a:chOff x="4346086" y="7685442"/>
            <a:chExt cx="3011961" cy="1017031"/>
          </a:xfrm>
        </p:grpSpPr>
        <p:pic>
          <p:nvPicPr>
            <p:cNvPr id="79" name="Рисунок 78"/>
            <p:cNvPicPr>
              <a:picLocks noChangeAspect="1"/>
            </p:cNvPicPr>
            <p:nvPr/>
          </p:nvPicPr>
          <p:blipFill>
            <a:blip r:embed="rId10"/>
            <a:stretch>
              <a:fillRect/>
            </a:stretch>
          </p:blipFill>
          <p:spPr>
            <a:xfrm>
              <a:off x="4346086" y="7747911"/>
              <a:ext cx="3011961" cy="954562"/>
            </a:xfrm>
            <a:prstGeom prst="rect">
              <a:avLst/>
            </a:prstGeom>
          </p:spPr>
        </p:pic>
        <p:sp>
          <p:nvSpPr>
            <p:cNvPr id="80" name="TextBox 79"/>
            <p:cNvSpPr txBox="1"/>
            <p:nvPr/>
          </p:nvSpPr>
          <p:spPr>
            <a:xfrm>
              <a:off x="4667126" y="7685442"/>
              <a:ext cx="2293609" cy="646331"/>
            </a:xfrm>
            <a:prstGeom prst="rect">
              <a:avLst/>
            </a:prstGeom>
            <a:noFill/>
          </p:spPr>
          <p:txBody>
            <a:bodyPr wrap="square">
              <a:spAutoFit/>
            </a:bodyPr>
            <a:lstStyle/>
            <a:p>
              <a:pPr algn="ctr">
                <a:spcAft>
                  <a:spcPts val="1200"/>
                </a:spcAft>
                <a:buClr>
                  <a:srgbClr val="A7264C"/>
                </a:buClr>
                <a:defRPr/>
              </a:pPr>
              <a:r>
                <a:rPr lang="ru-RU" sz="1800" dirty="0">
                  <a:solidFill>
                    <a:schemeClr val="bg1"/>
                  </a:solidFill>
                  <a:latin typeface="Segoe UI" pitchFamily="34" charset="0"/>
                  <a:cs typeface="Segoe UI" pitchFamily="34" charset="0"/>
                </a:rPr>
                <a:t>Депозитарная деятельность</a:t>
              </a:r>
            </a:p>
          </p:txBody>
        </p:sp>
      </p:grpSp>
      <p:grpSp>
        <p:nvGrpSpPr>
          <p:cNvPr id="31" name="Группа 30"/>
          <p:cNvGrpSpPr/>
          <p:nvPr/>
        </p:nvGrpSpPr>
        <p:grpSpPr>
          <a:xfrm>
            <a:off x="9254431" y="7831055"/>
            <a:ext cx="3017998" cy="618003"/>
            <a:chOff x="8386742" y="7811510"/>
            <a:chExt cx="3011961" cy="969821"/>
          </a:xfrm>
        </p:grpSpPr>
        <p:pic>
          <p:nvPicPr>
            <p:cNvPr id="81" name="Рисунок 80"/>
            <p:cNvPicPr>
              <a:picLocks noChangeAspect="1"/>
            </p:cNvPicPr>
            <p:nvPr/>
          </p:nvPicPr>
          <p:blipFill>
            <a:blip r:embed="rId10"/>
            <a:stretch>
              <a:fillRect/>
            </a:stretch>
          </p:blipFill>
          <p:spPr>
            <a:xfrm>
              <a:off x="8386742" y="7811510"/>
              <a:ext cx="3011961" cy="969821"/>
            </a:xfrm>
            <a:prstGeom prst="rect">
              <a:avLst/>
            </a:prstGeom>
          </p:spPr>
        </p:pic>
        <p:sp>
          <p:nvSpPr>
            <p:cNvPr id="83" name="TextBox 82"/>
            <p:cNvSpPr txBox="1"/>
            <p:nvPr/>
          </p:nvSpPr>
          <p:spPr>
            <a:xfrm>
              <a:off x="8745918" y="7911700"/>
              <a:ext cx="2293609" cy="369332"/>
            </a:xfrm>
            <a:prstGeom prst="rect">
              <a:avLst/>
            </a:prstGeom>
            <a:noFill/>
          </p:spPr>
          <p:txBody>
            <a:bodyPr wrap="square">
              <a:spAutoFit/>
            </a:bodyPr>
            <a:lstStyle/>
            <a:p>
              <a:pPr algn="ctr">
                <a:spcAft>
                  <a:spcPts val="1200"/>
                </a:spcAft>
                <a:buClr>
                  <a:srgbClr val="A7264C"/>
                </a:buClr>
                <a:defRPr/>
              </a:pPr>
              <a:r>
                <a:rPr lang="ru-RU" sz="1800" dirty="0">
                  <a:solidFill>
                    <a:schemeClr val="bg1"/>
                  </a:solidFill>
                  <a:latin typeface="Segoe UI" pitchFamily="34" charset="0"/>
                  <a:cs typeface="Segoe UI" pitchFamily="34" charset="0"/>
                </a:rPr>
                <a:t>Интернет- </a:t>
              </a:r>
              <a:r>
                <a:rPr lang="ru-RU" sz="1800" dirty="0" err="1">
                  <a:solidFill>
                    <a:schemeClr val="bg1"/>
                  </a:solidFill>
                  <a:latin typeface="Segoe UI" pitchFamily="34" charset="0"/>
                  <a:cs typeface="Segoe UI" pitchFamily="34" charset="0"/>
                </a:rPr>
                <a:t>трейдинг</a:t>
              </a:r>
              <a:endParaRPr lang="ru-RU" sz="1800" dirty="0">
                <a:solidFill>
                  <a:schemeClr val="bg1"/>
                </a:solidFill>
                <a:latin typeface="Segoe UI" pitchFamily="34" charset="0"/>
                <a:cs typeface="Segoe UI" pitchFamily="34" charset="0"/>
              </a:endParaRPr>
            </a:p>
          </p:txBody>
        </p:sp>
      </p:grpSp>
    </p:spTree>
    <p:extLst>
      <p:ext uri="{BB962C8B-B14F-4D97-AF65-F5344CB8AC3E}">
        <p14:creationId xmlns:p14="http://schemas.microsoft.com/office/powerpoint/2010/main" val="3663799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4"/>
          </p:nvPr>
        </p:nvSpPr>
        <p:spPr/>
        <p:txBody>
          <a:bodyPr/>
          <a:lstStyle/>
          <a:p>
            <a:pPr>
              <a:defRPr/>
            </a:pPr>
            <a:fld id="{B26EBD1D-3714-4B06-9667-1E6C28D65637}" type="slidenum">
              <a:rPr lang="ru-RU" smtClean="0"/>
              <a:pPr>
                <a:defRPr/>
              </a:pPr>
              <a:t>7</a:t>
            </a:fld>
            <a:endParaRPr lang="ru-RU" dirty="0"/>
          </a:p>
        </p:txBody>
      </p:sp>
      <p:sp>
        <p:nvSpPr>
          <p:cNvPr id="5" name="Заголовок 3"/>
          <p:cNvSpPr>
            <a:spLocks noGrp="1"/>
          </p:cNvSpPr>
          <p:nvPr>
            <p:ph type="title"/>
          </p:nvPr>
        </p:nvSpPr>
        <p:spPr>
          <a:xfrm>
            <a:off x="4216384" y="71438"/>
            <a:ext cx="8559778" cy="1304900"/>
          </a:xfrm>
        </p:spPr>
        <p:txBody>
          <a:bodyPr/>
          <a:lstStyle/>
          <a:p>
            <a:r>
              <a:rPr lang="ru-RU" dirty="0">
                <a:latin typeface="Segoe UI Semibold" panose="020B0702040204020203" pitchFamily="34" charset="0"/>
                <a:cs typeface="Segoe UI Semibold" panose="020B0702040204020203" pitchFamily="34" charset="0"/>
              </a:rPr>
              <a:t>Фронт-офис Казначейства</a:t>
            </a:r>
          </a:p>
        </p:txBody>
      </p:sp>
      <p:grpSp>
        <p:nvGrpSpPr>
          <p:cNvPr id="34" name="Группа 33"/>
          <p:cNvGrpSpPr/>
          <p:nvPr/>
        </p:nvGrpSpPr>
        <p:grpSpPr>
          <a:xfrm>
            <a:off x="7920182" y="2214040"/>
            <a:ext cx="4342857" cy="2196825"/>
            <a:chOff x="3699056" y="5373326"/>
            <a:chExt cx="4342857" cy="2196825"/>
          </a:xfrm>
        </p:grpSpPr>
        <p:pic>
          <p:nvPicPr>
            <p:cNvPr id="32" name="Рисунок 31"/>
            <p:cNvPicPr>
              <a:picLocks noChangeAspect="1"/>
            </p:cNvPicPr>
            <p:nvPr/>
          </p:nvPicPr>
          <p:blipFill>
            <a:blip r:embed="rId3"/>
            <a:stretch>
              <a:fillRect/>
            </a:stretch>
          </p:blipFill>
          <p:spPr>
            <a:xfrm>
              <a:off x="3699056" y="5373326"/>
              <a:ext cx="4342857" cy="2196825"/>
            </a:xfrm>
            <a:prstGeom prst="rect">
              <a:avLst/>
            </a:prstGeom>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14190" y="5464135"/>
              <a:ext cx="2015206" cy="2015206"/>
            </a:xfrm>
            <a:prstGeom prst="rect">
              <a:avLst/>
            </a:prstGeom>
          </p:spPr>
        </p:pic>
        <p:sp>
          <p:nvSpPr>
            <p:cNvPr id="9" name="TextBox 8"/>
            <p:cNvSpPr txBox="1"/>
            <p:nvPr/>
          </p:nvSpPr>
          <p:spPr>
            <a:xfrm>
              <a:off x="5827825" y="5848491"/>
              <a:ext cx="2186743" cy="1246495"/>
            </a:xfrm>
            <a:prstGeom prst="rect">
              <a:avLst/>
            </a:prstGeom>
            <a:noFill/>
          </p:spPr>
          <p:txBody>
            <a:bodyPr wrap="square">
              <a:spAutoFit/>
            </a:bodyPr>
            <a:lstStyle/>
            <a:p>
              <a:pPr>
                <a:spcAft>
                  <a:spcPts val="1200"/>
                </a:spcAft>
                <a:buClr>
                  <a:srgbClr val="A7264C"/>
                </a:buClr>
                <a:defRPr/>
              </a:pPr>
              <a:r>
                <a:rPr lang="ru-RU" dirty="0">
                  <a:solidFill>
                    <a:srgbClr val="4C5C6E"/>
                  </a:solidFill>
                  <a:latin typeface="Segoe UI" pitchFamily="34" charset="0"/>
                  <a:cs typeface="Segoe UI" pitchFamily="34" charset="0"/>
                </a:rPr>
                <a:t>Торговые площадки (биржи)</a:t>
              </a:r>
            </a:p>
          </p:txBody>
        </p:sp>
      </p:grpSp>
      <p:grpSp>
        <p:nvGrpSpPr>
          <p:cNvPr id="33" name="Группа 32"/>
          <p:cNvGrpSpPr/>
          <p:nvPr/>
        </p:nvGrpSpPr>
        <p:grpSpPr>
          <a:xfrm>
            <a:off x="7920182" y="6153556"/>
            <a:ext cx="4342857" cy="2196825"/>
            <a:chOff x="3670707" y="2438740"/>
            <a:chExt cx="4342857" cy="2196825"/>
          </a:xfrm>
        </p:grpSpPr>
        <p:pic>
          <p:nvPicPr>
            <p:cNvPr id="31" name="Рисунок 30"/>
            <p:cNvPicPr>
              <a:picLocks noChangeAspect="1"/>
            </p:cNvPicPr>
            <p:nvPr/>
          </p:nvPicPr>
          <p:blipFill>
            <a:blip r:embed="rId3"/>
            <a:stretch>
              <a:fillRect/>
            </a:stretch>
          </p:blipFill>
          <p:spPr>
            <a:xfrm>
              <a:off x="3670707" y="2438740"/>
              <a:ext cx="4342857" cy="2196825"/>
            </a:xfrm>
            <a:prstGeom prst="rect">
              <a:avLst/>
            </a:prstGeom>
          </p:spPr>
        </p:pic>
        <p:pic>
          <p:nvPicPr>
            <p:cNvPr id="11" name="Рисунок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9064" y="2704424"/>
              <a:ext cx="1665459" cy="1665459"/>
            </a:xfrm>
            <a:prstGeom prst="rect">
              <a:avLst/>
            </a:prstGeom>
          </p:spPr>
        </p:pic>
        <p:sp>
          <p:nvSpPr>
            <p:cNvPr id="12" name="TextBox 11"/>
            <p:cNvSpPr txBox="1"/>
            <p:nvPr/>
          </p:nvSpPr>
          <p:spPr>
            <a:xfrm>
              <a:off x="5827825" y="3106266"/>
              <a:ext cx="1869209" cy="861774"/>
            </a:xfrm>
            <a:prstGeom prst="rect">
              <a:avLst/>
            </a:prstGeom>
            <a:noFill/>
          </p:spPr>
          <p:txBody>
            <a:bodyPr wrap="square">
              <a:spAutoFit/>
            </a:bodyPr>
            <a:lstStyle/>
            <a:p>
              <a:pPr>
                <a:spcAft>
                  <a:spcPts val="1200"/>
                </a:spcAft>
                <a:buClr>
                  <a:srgbClr val="A7264C"/>
                </a:buClr>
                <a:defRPr/>
              </a:pPr>
              <a:r>
                <a:rPr lang="ru-RU" dirty="0">
                  <a:solidFill>
                    <a:srgbClr val="4C5C6E"/>
                  </a:solidFill>
                  <a:latin typeface="Segoe UI" pitchFamily="34" charset="0"/>
                  <a:cs typeface="Segoe UI" pitchFamily="34" charset="0"/>
                </a:rPr>
                <a:t>Клиенты           банка</a:t>
              </a:r>
            </a:p>
          </p:txBody>
        </p:sp>
      </p:grpSp>
      <p:grpSp>
        <p:nvGrpSpPr>
          <p:cNvPr id="58" name="Группа 57"/>
          <p:cNvGrpSpPr/>
          <p:nvPr/>
        </p:nvGrpSpPr>
        <p:grpSpPr>
          <a:xfrm>
            <a:off x="778742" y="1983134"/>
            <a:ext cx="4026094" cy="1080939"/>
            <a:chOff x="778742" y="1983134"/>
            <a:chExt cx="4026094" cy="1080939"/>
          </a:xfrm>
        </p:grpSpPr>
        <p:pic>
          <p:nvPicPr>
            <p:cNvPr id="35" name="Рисунок 34"/>
            <p:cNvPicPr>
              <a:picLocks noChangeAspect="1"/>
            </p:cNvPicPr>
            <p:nvPr/>
          </p:nvPicPr>
          <p:blipFill>
            <a:blip r:embed="rId6"/>
            <a:stretch>
              <a:fillRect/>
            </a:stretch>
          </p:blipFill>
          <p:spPr>
            <a:xfrm>
              <a:off x="778742" y="1983134"/>
              <a:ext cx="4026094" cy="1080939"/>
            </a:xfrm>
            <a:prstGeom prst="rect">
              <a:avLst/>
            </a:prstGeom>
          </p:spPr>
        </p:pic>
        <p:sp>
          <p:nvSpPr>
            <p:cNvPr id="16" name="TextBox 15"/>
            <p:cNvSpPr txBox="1"/>
            <p:nvPr/>
          </p:nvSpPr>
          <p:spPr>
            <a:xfrm>
              <a:off x="778743" y="2138883"/>
              <a:ext cx="4026093" cy="769441"/>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Анализ                   (построение графиков)</a:t>
              </a:r>
              <a:endParaRPr lang="ru-RU" sz="2200" dirty="0">
                <a:solidFill>
                  <a:schemeClr val="bg1"/>
                </a:solidFill>
              </a:endParaRPr>
            </a:p>
          </p:txBody>
        </p:sp>
      </p:grpSp>
      <p:grpSp>
        <p:nvGrpSpPr>
          <p:cNvPr id="41" name="Группа 40"/>
          <p:cNvGrpSpPr/>
          <p:nvPr/>
        </p:nvGrpSpPr>
        <p:grpSpPr>
          <a:xfrm>
            <a:off x="778742" y="3436640"/>
            <a:ext cx="4026094" cy="1080939"/>
            <a:chOff x="735582" y="3690285"/>
            <a:chExt cx="4428703" cy="1080939"/>
          </a:xfrm>
        </p:grpSpPr>
        <p:pic>
          <p:nvPicPr>
            <p:cNvPr id="36" name="Рисунок 35"/>
            <p:cNvPicPr>
              <a:picLocks noChangeAspect="1"/>
            </p:cNvPicPr>
            <p:nvPr/>
          </p:nvPicPr>
          <p:blipFill>
            <a:blip r:embed="rId6"/>
            <a:stretch>
              <a:fillRect/>
            </a:stretch>
          </p:blipFill>
          <p:spPr>
            <a:xfrm>
              <a:off x="735582" y="3690285"/>
              <a:ext cx="4428703" cy="1080939"/>
            </a:xfrm>
            <a:prstGeom prst="rect">
              <a:avLst/>
            </a:prstGeom>
          </p:spPr>
        </p:pic>
        <p:sp>
          <p:nvSpPr>
            <p:cNvPr id="21" name="TextBox 20"/>
            <p:cNvSpPr txBox="1"/>
            <p:nvPr/>
          </p:nvSpPr>
          <p:spPr>
            <a:xfrm>
              <a:off x="1219961" y="4015311"/>
              <a:ext cx="3459944" cy="430887"/>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Торговые работы</a:t>
              </a:r>
            </a:p>
          </p:txBody>
        </p:sp>
      </p:grpSp>
      <p:grpSp>
        <p:nvGrpSpPr>
          <p:cNvPr id="40" name="Группа 39"/>
          <p:cNvGrpSpPr/>
          <p:nvPr/>
        </p:nvGrpSpPr>
        <p:grpSpPr>
          <a:xfrm>
            <a:off x="778742" y="5930839"/>
            <a:ext cx="4026094" cy="1080939"/>
            <a:chOff x="720448" y="5570356"/>
            <a:chExt cx="4428703" cy="1080939"/>
          </a:xfrm>
        </p:grpSpPr>
        <p:pic>
          <p:nvPicPr>
            <p:cNvPr id="37" name="Рисунок 36"/>
            <p:cNvPicPr>
              <a:picLocks noChangeAspect="1"/>
            </p:cNvPicPr>
            <p:nvPr/>
          </p:nvPicPr>
          <p:blipFill>
            <a:blip r:embed="rId6"/>
            <a:stretch>
              <a:fillRect/>
            </a:stretch>
          </p:blipFill>
          <p:spPr>
            <a:xfrm>
              <a:off x="720448" y="5570356"/>
              <a:ext cx="4428703" cy="1080939"/>
            </a:xfrm>
            <a:prstGeom prst="rect">
              <a:avLst/>
            </a:prstGeom>
          </p:spPr>
        </p:pic>
        <p:sp>
          <p:nvSpPr>
            <p:cNvPr id="23" name="TextBox 22"/>
            <p:cNvSpPr txBox="1"/>
            <p:nvPr/>
          </p:nvSpPr>
          <p:spPr>
            <a:xfrm>
              <a:off x="1204827" y="5714033"/>
              <a:ext cx="3459944" cy="793584"/>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Работа с ордерами, заявками и сделками</a:t>
              </a:r>
            </a:p>
          </p:txBody>
        </p:sp>
      </p:grpSp>
      <p:grpSp>
        <p:nvGrpSpPr>
          <p:cNvPr id="39" name="Группа 38"/>
          <p:cNvGrpSpPr/>
          <p:nvPr/>
        </p:nvGrpSpPr>
        <p:grpSpPr>
          <a:xfrm>
            <a:off x="665354" y="7445394"/>
            <a:ext cx="4252870" cy="982672"/>
            <a:chOff x="808364" y="7326640"/>
            <a:chExt cx="4252870" cy="982672"/>
          </a:xfrm>
        </p:grpSpPr>
        <p:pic>
          <p:nvPicPr>
            <p:cNvPr id="38" name="Рисунок 37"/>
            <p:cNvPicPr>
              <a:picLocks noChangeAspect="1"/>
            </p:cNvPicPr>
            <p:nvPr/>
          </p:nvPicPr>
          <p:blipFill>
            <a:blip r:embed="rId6"/>
            <a:stretch>
              <a:fillRect/>
            </a:stretch>
          </p:blipFill>
          <p:spPr>
            <a:xfrm>
              <a:off x="921752" y="7326640"/>
              <a:ext cx="4026094" cy="982672"/>
            </a:xfrm>
            <a:prstGeom prst="rect">
              <a:avLst/>
            </a:prstGeom>
          </p:spPr>
        </p:pic>
        <p:sp>
          <p:nvSpPr>
            <p:cNvPr id="25" name="TextBox 24"/>
            <p:cNvSpPr txBox="1"/>
            <p:nvPr/>
          </p:nvSpPr>
          <p:spPr>
            <a:xfrm>
              <a:off x="808364" y="7433256"/>
              <a:ext cx="4252870" cy="769441"/>
            </a:xfrm>
            <a:prstGeom prst="rect">
              <a:avLst/>
            </a:prstGeom>
            <a:noFill/>
          </p:spPr>
          <p:txBody>
            <a:bodyPr wrap="square">
              <a:spAutoFit/>
            </a:bodyPr>
            <a:lstStyle/>
            <a:p>
              <a:pPr algn="ctr">
                <a:spcAft>
                  <a:spcPts val="1200"/>
                </a:spcAft>
                <a:buClr>
                  <a:srgbClr val="A7264C"/>
                </a:buClr>
                <a:defRPr/>
              </a:pPr>
              <a:r>
                <a:rPr lang="ru-RU" sz="2200" dirty="0">
                  <a:solidFill>
                    <a:schemeClr val="bg1"/>
                  </a:solidFill>
                  <a:latin typeface="Segoe UI" pitchFamily="34" charset="0"/>
                  <a:cs typeface="Segoe UI" pitchFamily="34" charset="0"/>
                </a:rPr>
                <a:t>Ведение портфелей (собственные и клиентские)</a:t>
              </a:r>
            </a:p>
          </p:txBody>
        </p:sp>
      </p:grpSp>
      <p:sp>
        <p:nvSpPr>
          <p:cNvPr id="44" name="TextBox 43"/>
          <p:cNvSpPr txBox="1"/>
          <p:nvPr/>
        </p:nvSpPr>
        <p:spPr>
          <a:xfrm>
            <a:off x="5500179" y="2161819"/>
            <a:ext cx="1716411" cy="769441"/>
          </a:xfrm>
          <a:prstGeom prst="rect">
            <a:avLst/>
          </a:prstGeom>
          <a:noFill/>
        </p:spPr>
        <p:txBody>
          <a:bodyPr wrap="square">
            <a:spAutoFit/>
          </a:bodyPr>
          <a:lstStyle/>
          <a:p>
            <a:pPr algn="ctr">
              <a:spcAft>
                <a:spcPts val="1200"/>
              </a:spcAft>
              <a:buClr>
                <a:srgbClr val="A7264C"/>
              </a:buClr>
              <a:defRPr/>
            </a:pPr>
            <a:r>
              <a:rPr lang="ru-RU" sz="2200" dirty="0">
                <a:solidFill>
                  <a:srgbClr val="4C5C6E"/>
                </a:solidFill>
                <a:latin typeface="Segoe UI" pitchFamily="34" charset="0"/>
                <a:cs typeface="Segoe UI" pitchFamily="34" charset="0"/>
              </a:rPr>
              <a:t>Интерфейс с биржами</a:t>
            </a:r>
          </a:p>
        </p:txBody>
      </p:sp>
      <p:sp>
        <p:nvSpPr>
          <p:cNvPr id="49" name="TextBox 48"/>
          <p:cNvSpPr txBox="1"/>
          <p:nvPr/>
        </p:nvSpPr>
        <p:spPr>
          <a:xfrm>
            <a:off x="5500179" y="4740909"/>
            <a:ext cx="1716411" cy="769441"/>
          </a:xfrm>
          <a:prstGeom prst="rect">
            <a:avLst/>
          </a:prstGeom>
          <a:noFill/>
        </p:spPr>
        <p:txBody>
          <a:bodyPr wrap="square">
            <a:spAutoFit/>
          </a:bodyPr>
          <a:lstStyle/>
          <a:p>
            <a:pPr algn="ctr">
              <a:spcAft>
                <a:spcPts val="1200"/>
              </a:spcAft>
              <a:buClr>
                <a:srgbClr val="A7264C"/>
              </a:buClr>
              <a:defRPr/>
            </a:pPr>
            <a:r>
              <a:rPr lang="ru-RU" sz="2200" dirty="0">
                <a:solidFill>
                  <a:srgbClr val="4C5C6E"/>
                </a:solidFill>
                <a:latin typeface="Segoe UI" pitchFamily="34" charset="0"/>
                <a:cs typeface="Segoe UI" pitchFamily="34" charset="0"/>
              </a:rPr>
              <a:t>Интерфейс с биржами</a:t>
            </a:r>
          </a:p>
        </p:txBody>
      </p:sp>
      <p:pic>
        <p:nvPicPr>
          <p:cNvPr id="64" name="Рисунок 6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46216" y="3795592"/>
            <a:ext cx="3022222" cy="2603175"/>
          </a:xfrm>
          <a:prstGeom prst="rect">
            <a:avLst/>
          </a:prstGeom>
        </p:spPr>
      </p:pic>
      <p:pic>
        <p:nvPicPr>
          <p:cNvPr id="65" name="Рисунок 6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44608" y="2428528"/>
            <a:ext cx="3047619" cy="330159"/>
          </a:xfrm>
          <a:prstGeom prst="rect">
            <a:avLst/>
          </a:prstGeom>
        </p:spPr>
      </p:pic>
      <p:pic>
        <p:nvPicPr>
          <p:cNvPr id="66" name="Рисунок 6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45091" y="6510106"/>
            <a:ext cx="3047619" cy="342857"/>
          </a:xfrm>
          <a:prstGeom prst="rect">
            <a:avLst/>
          </a:prstGeom>
        </p:spPr>
      </p:pic>
      <p:pic>
        <p:nvPicPr>
          <p:cNvPr id="67" name="Рисунок 6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44608" y="7765301"/>
            <a:ext cx="3047619" cy="342857"/>
          </a:xfrm>
          <a:prstGeom prst="rect">
            <a:avLst/>
          </a:prstGeom>
        </p:spPr>
      </p:pic>
    </p:spTree>
    <p:extLst>
      <p:ext uri="{BB962C8B-B14F-4D97-AF65-F5344CB8AC3E}">
        <p14:creationId xmlns:p14="http://schemas.microsoft.com/office/powerpoint/2010/main" val="2753902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4"/>
          </p:nvPr>
        </p:nvSpPr>
        <p:spPr/>
        <p:txBody>
          <a:bodyPr/>
          <a:lstStyle/>
          <a:p>
            <a:pPr>
              <a:defRPr/>
            </a:pPr>
            <a:fld id="{B26EBD1D-3714-4B06-9667-1E6C28D65637}" type="slidenum">
              <a:rPr lang="ru-RU" smtClean="0"/>
              <a:pPr>
                <a:defRPr/>
              </a:pPr>
              <a:t>8</a:t>
            </a:fld>
            <a:endParaRPr lang="ru-RU" dirty="0"/>
          </a:p>
        </p:txBody>
      </p:sp>
      <p:sp>
        <p:nvSpPr>
          <p:cNvPr id="5" name="Заголовок 3"/>
          <p:cNvSpPr>
            <a:spLocks noGrp="1"/>
          </p:cNvSpPr>
          <p:nvPr>
            <p:ph type="title"/>
          </p:nvPr>
        </p:nvSpPr>
        <p:spPr>
          <a:xfrm>
            <a:off x="4216384" y="71438"/>
            <a:ext cx="8559778" cy="1304900"/>
          </a:xfrm>
        </p:spPr>
        <p:txBody>
          <a:bodyPr/>
          <a:lstStyle/>
          <a:p>
            <a:r>
              <a:rPr lang="ru-RU" dirty="0">
                <a:latin typeface="Segoe UI Semibold" panose="020B0702040204020203" pitchFamily="34" charset="0"/>
                <a:cs typeface="Segoe UI Semibold" panose="020B0702040204020203" pitchFamily="34" charset="0"/>
              </a:rPr>
              <a:t>Экранная форма рабочего места</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5896" y="1483771"/>
            <a:ext cx="9196953" cy="7357562"/>
          </a:xfrm>
          <a:prstGeom prst="rect">
            <a:avLst/>
          </a:prstGeom>
        </p:spPr>
      </p:pic>
    </p:spTree>
    <p:extLst>
      <p:ext uri="{BB962C8B-B14F-4D97-AF65-F5344CB8AC3E}">
        <p14:creationId xmlns:p14="http://schemas.microsoft.com/office/powerpoint/2010/main" val="4084940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4"/>
          </p:nvPr>
        </p:nvSpPr>
        <p:spPr/>
        <p:txBody>
          <a:bodyPr/>
          <a:lstStyle/>
          <a:p>
            <a:pPr>
              <a:defRPr/>
            </a:pPr>
            <a:fld id="{B26EBD1D-3714-4B06-9667-1E6C28D65637}" type="slidenum">
              <a:rPr lang="ru-RU" smtClean="0"/>
              <a:pPr>
                <a:defRPr/>
              </a:pPr>
              <a:t>9</a:t>
            </a:fld>
            <a:endParaRPr lang="ru-RU" dirty="0"/>
          </a:p>
        </p:txBody>
      </p:sp>
      <p:sp>
        <p:nvSpPr>
          <p:cNvPr id="5" name="Заголовок 3"/>
          <p:cNvSpPr>
            <a:spLocks noGrp="1"/>
          </p:cNvSpPr>
          <p:nvPr>
            <p:ph type="title"/>
          </p:nvPr>
        </p:nvSpPr>
        <p:spPr>
          <a:xfrm>
            <a:off x="4216384" y="71438"/>
            <a:ext cx="8559778" cy="1304900"/>
          </a:xfrm>
        </p:spPr>
        <p:txBody>
          <a:bodyPr/>
          <a:lstStyle/>
          <a:p>
            <a:r>
              <a:rPr lang="ru-RU" dirty="0">
                <a:latin typeface="Segoe UI Semibold" panose="020B0702040204020203" pitchFamily="34" charset="0"/>
                <a:cs typeface="Segoe UI Semibold" panose="020B0702040204020203" pitchFamily="34" charset="0"/>
              </a:rPr>
              <a:t>Пре-трейд контроль лимитов</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5896" y="1483771"/>
            <a:ext cx="9196952" cy="7357562"/>
          </a:xfrm>
          <a:prstGeom prst="rect">
            <a:avLst/>
          </a:prstGeom>
        </p:spPr>
      </p:pic>
    </p:spTree>
    <p:extLst>
      <p:ext uri="{BB962C8B-B14F-4D97-AF65-F5344CB8AC3E}">
        <p14:creationId xmlns:p14="http://schemas.microsoft.com/office/powerpoint/2010/main" val="2613086490"/>
      </p:ext>
    </p:extLst>
  </p:cSld>
  <p:clrMapOvr>
    <a:masterClrMapping/>
  </p:clrMapOvr>
</p:sld>
</file>

<file path=ppt/theme/theme1.xml><?xml version="1.0" encoding="utf-8"?>
<a:theme xmlns:a="http://schemas.openxmlformats.org/drawingml/2006/main" name="Colvir_Software_Solutions_presentation">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Colvir_Software_Solutions_presentation</Template>
  <TotalTime>2458</TotalTime>
  <Words>1455</Words>
  <Application>Microsoft Office PowerPoint</Application>
  <PresentationFormat>Произвольный</PresentationFormat>
  <Paragraphs>111</Paragraphs>
  <Slides>12</Slides>
  <Notes>11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Segoe UI</vt:lpstr>
      <vt:lpstr>Segoe UI Semibold</vt:lpstr>
      <vt:lpstr>Colvir_Software_Solutions_presentation</vt:lpstr>
      <vt:lpstr>Презентация PowerPoint</vt:lpstr>
      <vt:lpstr>Время оптимизации бизнес-процессов</vt:lpstr>
      <vt:lpstr>Сегменты клиентов</vt:lpstr>
      <vt:lpstr>Характеристики сервисной модели</vt:lpstr>
      <vt:lpstr>Общая схема работы в SaaS Colvir</vt:lpstr>
      <vt:lpstr>Функциональный состав модулей</vt:lpstr>
      <vt:lpstr>Фронт-офис Казначейства</vt:lpstr>
      <vt:lpstr>Экранная форма рабочего места</vt:lpstr>
      <vt:lpstr>Пре-трейд контроль лимитов</vt:lpstr>
      <vt:lpstr>Управление ликвидностью</vt:lpstr>
      <vt:lpstr>Пакеты</vt:lpstr>
      <vt:lpstr>Сервисы Colvir к вашим услугам!</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e_levaya</dc:creator>
  <cp:lastModifiedBy>Kate</cp:lastModifiedBy>
  <cp:revision>105</cp:revision>
  <dcterms:created xsi:type="dcterms:W3CDTF">2012-02-03T10:48:33Z</dcterms:created>
  <dcterms:modified xsi:type="dcterms:W3CDTF">2016-04-15T09:26:25Z</dcterms:modified>
</cp:coreProperties>
</file>