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drawings/drawing1.xml" ContentType="application/vnd.openxmlformats-officedocument.drawingml.chartshapes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drawings/drawing2.xml" ContentType="application/vnd.openxmlformats-officedocument.drawingml.chartshapes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ppt/drawings/drawing3.xml" ContentType="application/vnd.openxmlformats-officedocument.drawingml.chartshapes+xml"/>
  <Override PartName="/ppt/charts/chart6.xml" ContentType="application/vnd.openxmlformats-officedocument.drawingml.chart+xml"/>
  <Override PartName="/ppt/notesSlides/notesSlide1.xml" ContentType="application/vnd.openxmlformats-officedocument.presentationml.notesSlide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theme/themeOverride6.xml" ContentType="application/vnd.openxmlformats-officedocument.themeOverride+xml"/>
  <Override PartName="/ppt/charts/chart9.xml" ContentType="application/vnd.openxmlformats-officedocument.drawingml.chart+xml"/>
  <Override PartName="/ppt/theme/themeOverride7.xml" ContentType="application/vnd.openxmlformats-officedocument.themeOverride+xml"/>
  <Override PartName="/ppt/drawings/drawing4.xml" ContentType="application/vnd.openxmlformats-officedocument.drawingml.chartshapes+xml"/>
  <Override PartName="/ppt/charts/chart10.xml" ContentType="application/vnd.openxmlformats-officedocument.drawingml.chart+xml"/>
  <Override PartName="/ppt/theme/themeOverride8.xml" ContentType="application/vnd.openxmlformats-officedocument.themeOverride+xml"/>
  <Override PartName="/ppt/drawings/drawing5.xml" ContentType="application/vnd.openxmlformats-officedocument.drawingml.chartshapes+xml"/>
  <Override PartName="/ppt/charts/chart11.xml" ContentType="application/vnd.openxmlformats-officedocument.drawingml.chart+xml"/>
  <Override PartName="/ppt/theme/themeOverride9.xml" ContentType="application/vnd.openxmlformats-officedocument.themeOverride+xml"/>
  <Override PartName="/ppt/drawings/drawing6.xml" ContentType="application/vnd.openxmlformats-officedocument.drawingml.chartshapes+xml"/>
  <Override PartName="/ppt/charts/chart12.xml" ContentType="application/vnd.openxmlformats-officedocument.drawingml.chart+xml"/>
  <Override PartName="/ppt/theme/themeOverride10.xml" ContentType="application/vnd.openxmlformats-officedocument.themeOverride+xml"/>
  <Override PartName="/ppt/drawings/drawing7.xml" ContentType="application/vnd.openxmlformats-officedocument.drawingml.chartshapes+xml"/>
  <Override PartName="/ppt/charts/chart13.xml" ContentType="application/vnd.openxmlformats-officedocument.drawingml.chart+xml"/>
  <Override PartName="/ppt/theme/themeOverride11.xml" ContentType="application/vnd.openxmlformats-officedocument.themeOverride+xml"/>
  <Override PartName="/ppt/drawings/drawing8.xml" ContentType="application/vnd.openxmlformats-officedocument.drawingml.chartshapes+xml"/>
  <Override PartName="/ppt/charts/chart14.xml" ContentType="application/vnd.openxmlformats-officedocument.drawingml.chart+xml"/>
  <Override PartName="/ppt/notesSlides/notesSlide2.xml" ContentType="application/vnd.openxmlformats-officedocument.presentationml.notesSlide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theme/themeOverride12.xml" ContentType="application/vnd.openxmlformats-officedocument.themeOverride+xml"/>
  <Override PartName="/ppt/charts/chart18.xml" ContentType="application/vnd.openxmlformats-officedocument.drawingml.chart+xml"/>
  <Override PartName="/ppt/theme/themeOverride13.xml" ContentType="application/vnd.openxmlformats-officedocument.themeOverride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charts/chart21.xml" ContentType="application/vnd.openxmlformats-officedocument.drawingml.chart+xml"/>
  <Override PartName="/ppt/theme/themeOverride14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4958" r:id="rId2"/>
  </p:sldMasterIdLst>
  <p:notesMasterIdLst>
    <p:notesMasterId r:id="rId41"/>
  </p:notesMasterIdLst>
  <p:handoutMasterIdLst>
    <p:handoutMasterId r:id="rId42"/>
  </p:handoutMasterIdLst>
  <p:sldIdLst>
    <p:sldId id="457" r:id="rId3"/>
    <p:sldId id="535" r:id="rId4"/>
    <p:sldId id="606" r:id="rId5"/>
    <p:sldId id="625" r:id="rId6"/>
    <p:sldId id="626" r:id="rId7"/>
    <p:sldId id="608" r:id="rId8"/>
    <p:sldId id="610" r:id="rId9"/>
    <p:sldId id="568" r:id="rId10"/>
    <p:sldId id="628" r:id="rId11"/>
    <p:sldId id="627" r:id="rId12"/>
    <p:sldId id="611" r:id="rId13"/>
    <p:sldId id="612" r:id="rId14"/>
    <p:sldId id="633" r:id="rId15"/>
    <p:sldId id="634" r:id="rId16"/>
    <p:sldId id="635" r:id="rId17"/>
    <p:sldId id="571" r:id="rId18"/>
    <p:sldId id="629" r:id="rId19"/>
    <p:sldId id="572" r:id="rId20"/>
    <p:sldId id="603" r:id="rId21"/>
    <p:sldId id="574" r:id="rId22"/>
    <p:sldId id="575" r:id="rId23"/>
    <p:sldId id="576" r:id="rId24"/>
    <p:sldId id="577" r:id="rId25"/>
    <p:sldId id="632" r:id="rId26"/>
    <p:sldId id="578" r:id="rId27"/>
    <p:sldId id="545" r:id="rId28"/>
    <p:sldId id="630" r:id="rId29"/>
    <p:sldId id="631" r:id="rId30"/>
    <p:sldId id="616" r:id="rId31"/>
    <p:sldId id="617" r:id="rId32"/>
    <p:sldId id="618" r:id="rId33"/>
    <p:sldId id="619" r:id="rId34"/>
    <p:sldId id="620" r:id="rId35"/>
    <p:sldId id="621" r:id="rId36"/>
    <p:sldId id="622" r:id="rId37"/>
    <p:sldId id="623" r:id="rId38"/>
    <p:sldId id="624" r:id="rId39"/>
    <p:sldId id="506" r:id="rId40"/>
  </p:sldIdLst>
  <p:sldSz cx="9144000" cy="6858000" type="screen4x3"/>
  <p:notesSz cx="6797675" cy="9926638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33"/>
    <a:srgbClr val="FF9900"/>
    <a:srgbClr val="B2B2B2"/>
    <a:srgbClr val="FF33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202B0CA-FC54-4496-8BCA-5EF66A818D29}" styleName="Темный стиль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3689" autoAdjust="0"/>
    <p:restoredTop sz="94363" autoAdjust="0"/>
  </p:normalViewPr>
  <p:slideViewPr>
    <p:cSldViewPr snapToGrid="0">
      <p:cViewPr varScale="1">
        <p:scale>
          <a:sx n="68" d="100"/>
          <a:sy n="68" d="100"/>
        </p:scale>
        <p:origin x="80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Resident\Desktop\&#1043;&#1088;&#1072;&#1092;&#1080;&#1082;&#1080;%20&#1088;&#1080;&#1089;&#1077;&#1095;%20&#1054;&#1041;&#1057;.xlsx" TargetMode="External"/><Relationship Id="rId1" Type="http://schemas.openxmlformats.org/officeDocument/2006/relationships/themeOverride" Target="../theme/themeOverrid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5.xml"/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8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6.xml"/><Relationship Id="rId2" Type="http://schemas.openxmlformats.org/officeDocument/2006/relationships/package" Target="../embeddings/Microsoft_Excel_Worksheet4.xlsx"/><Relationship Id="rId1" Type="http://schemas.openxmlformats.org/officeDocument/2006/relationships/themeOverride" Target="../theme/themeOverride9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7.xml"/><Relationship Id="rId2" Type="http://schemas.openxmlformats.org/officeDocument/2006/relationships/package" Target="../embeddings/Microsoft_Excel_Worksheet5.xlsx"/><Relationship Id="rId1" Type="http://schemas.openxmlformats.org/officeDocument/2006/relationships/themeOverride" Target="../theme/themeOverride10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8.xml"/><Relationship Id="rId2" Type="http://schemas.openxmlformats.org/officeDocument/2006/relationships/package" Target="../embeddings/Microsoft_Excel_Worksheet6.xlsx"/><Relationship Id="rId1" Type="http://schemas.openxmlformats.org/officeDocument/2006/relationships/themeOverride" Target="../theme/themeOverride11.xm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\\wciom.local\share\NAFI\&#1055;&#1072;&#1087;&#1082;&#1080;%20&#1089;&#1086;&#1090;&#1088;&#1091;&#1076;&#1085;&#1080;&#1082;&#1086;&#1074;\Istomin\&#1054;&#1041;&#1057;\&#1043;&#1088;&#1072;&#1092;&#1080;&#1082;&#1080;%20&#1088;&#1080;&#1089;&#1077;&#1095;%20&#1054;&#1041;&#1057;.xlsx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Resident\Desktop\&#1056;&#1080;&#1089;&#1077;&#1095;%20&#1052;&#1057;&#1055;\&#1043;&#1088;&#1072;&#1092;&#1080;&#1082;&#1080;%20&#1080;%20&#1090;&#1072;&#1073;&#1083;&#1080;&#1094;&#1099;%20&#1088;&#1080;&#1089;&#1077;&#1095;%20&#1052;&#1057;&#1055;.xlsx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file:///\\wciom.local\share\NAFI\&#1055;&#1072;&#1087;&#1082;&#1080;%20&#1089;&#1086;&#1090;&#1088;&#1091;&#1076;&#1085;&#1080;&#1082;&#1086;&#1074;\Istomin\&#1054;&#1041;&#1057;\&#1043;&#1088;&#1072;&#1092;&#1080;&#1082;&#1080;%20&#1088;&#1080;&#1089;&#1077;&#1095;%20&#1054;&#1041;&#1057;.xlsx" TargetMode="External"/></Relationships>
</file>

<file path=ppt/charts/_rels/chart17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Resident\Desktop\&#1043;&#1088;&#1072;&#1092;&#1080;&#1082;&#1080;%20&#1088;&#1080;&#1089;&#1077;&#1095;%20&#1054;&#1041;&#1057;.xlsx" TargetMode="External"/><Relationship Id="rId1" Type="http://schemas.openxmlformats.org/officeDocument/2006/relationships/themeOverride" Target="../theme/themeOverride12.xml"/></Relationships>
</file>

<file path=ppt/charts/_rels/chart18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Resident\Desktop\&#1043;&#1088;&#1072;&#1092;&#1080;&#1082;&#1080;%20&#1088;&#1080;&#1089;&#1077;&#1095;%20&#1054;&#1041;&#1057;.xlsx" TargetMode="External"/><Relationship Id="rId1" Type="http://schemas.openxmlformats.org/officeDocument/2006/relationships/themeOverride" Target="../theme/themeOverride13.xml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oleObject" Target="file:///\\wciom.local\share\NAFI\Istomin\&#1054;&#1041;&#1057;\&#1043;&#1088;&#1072;&#1092;&#1080;&#1082;&#1080;%20&#1088;&#1080;&#1089;&#1077;&#1095;%20&#1054;&#1041;&#1057;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file:///C:\Users\Resident\Desktop\&#1043;&#1088;&#1072;&#1092;&#1080;&#1082;&#1080;%20&#1088;&#1080;&#1089;&#1077;&#1095;%20&#1054;&#1041;&#1057;.xlsx" TargetMode="External"/><Relationship Id="rId1" Type="http://schemas.openxmlformats.org/officeDocument/2006/relationships/themeOverride" Target="../theme/themeOverride2.xml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oleObject" Target="file:///\\wciom.local\share\NAFI\Istomin\&#1054;&#1041;&#1057;\&#1043;&#1088;&#1072;&#1092;&#1080;&#1082;&#1080;%20&#1088;&#1080;&#1089;&#1077;&#1095;%20&#1054;&#1041;&#1057;.xlsx" TargetMode="External"/></Relationships>
</file>

<file path=ppt/charts/_rels/chart21.xml.rels><?xml version="1.0" encoding="UTF-8" standalone="yes"?>
<Relationships xmlns="http://schemas.openxmlformats.org/package/2006/relationships"><Relationship Id="rId2" Type="http://schemas.openxmlformats.org/officeDocument/2006/relationships/oleObject" Target="file:///\\wciom.local\share\NAFI\Istomin\&#1054;&#1041;&#1057;\&#1043;&#1088;&#1072;&#1092;&#1080;&#1082;&#1080;%20&#1088;&#1080;&#1089;&#1077;&#1095;%20&#1087;&#1088;&#1086;&#1073;&#1083;&#1077;&#1084;&#1085;&#1099;&#1077;%20&#1072;&#1082;&#1090;&#1080;&#1074;&#1099;.xlsx" TargetMode="External"/><Relationship Id="rId1" Type="http://schemas.openxmlformats.org/officeDocument/2006/relationships/themeOverride" Target="../theme/themeOverride14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Resident\Desktop\&#1043;&#1088;&#1072;&#1092;&#1080;&#1082;&#1080;%20&#1088;&#1080;&#1089;&#1077;&#1095;%20&#1054;&#1041;&#1057;.xlsx" TargetMode="External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2.xml"/><Relationship Id="rId2" Type="http://schemas.openxmlformats.org/officeDocument/2006/relationships/package" Target="../embeddings/Microsoft_Excel_Worksheet.xlsx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3.xml"/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5.xm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\\wciom.local\share\NAFI\Istomin\&#1054;&#1041;&#1057;\&#1043;&#1088;&#1072;&#1092;&#1080;&#1082;&#1080;%20&#1088;&#1080;&#1089;&#1077;&#1095;%20&#1054;&#1041;&#1057;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Resident\Desktop\&#1056;&#1080;&#1089;&#1077;&#1095;%20&#1052;&#1057;&#1055;\&#1043;&#1088;&#1072;&#1092;&#1080;&#1082;&#1080;%20&#1080;%20&#1090;&#1072;&#1073;&#1083;&#1080;&#1094;&#1099;%20&#1088;&#1080;&#1089;&#1077;&#1095;%20&#1052;&#1057;&#1055;.xlsx" TargetMode="Externa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oleObject" Target="file:///\\wciom.local\share\NAFI\Istomin\&#1054;&#1041;&#1057;\&#1043;&#1088;&#1072;&#1092;&#1080;&#1082;&#1080;%20&#1088;&#1080;&#1089;&#1077;&#1095;%20&#1087;&#1088;&#1086;&#1073;&#1083;&#1077;&#1084;&#1085;&#1099;&#1077;%20&#1072;&#1082;&#1090;&#1080;&#1074;&#1099;.xlsx" TargetMode="External"/><Relationship Id="rId1" Type="http://schemas.openxmlformats.org/officeDocument/2006/relationships/themeOverride" Target="../theme/themeOverride6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4.xml"/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7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0434061551845851"/>
          <c:y val="6.3414634146341464E-2"/>
          <c:w val="0.84294158274345288"/>
          <c:h val="0.70349822119392202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Лист1!$B$260</c:f>
              <c:strCache>
                <c:ptCount val="1"/>
                <c:pt idx="0">
                  <c:v>Совокупные активы (пассивы) банковского сектора (млрд руб.)</c:v>
                </c:pt>
              </c:strCache>
            </c:strRef>
          </c:tx>
          <c:spPr>
            <a:solidFill>
              <a:srgbClr val="FF9900"/>
            </a:solidFill>
            <a:ln w="1270">
              <a:solidFill>
                <a:schemeClr val="tx1">
                  <a:alpha val="46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50800" h="50800"/>
            </a:sp3d>
          </c:spPr>
          <c:invertIfNegative val="0"/>
          <c:dPt>
            <c:idx val="5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AC72-477B-8BF6-D59CD5731E1B}"/>
              </c:ext>
            </c:extLst>
          </c:dPt>
          <c:dPt>
            <c:idx val="6"/>
            <c:invertIfNegative val="0"/>
            <c:bubble3D val="0"/>
            <c:spPr>
              <a:pattFill prst="wdDnDiag">
                <a:fgClr>
                  <a:srgbClr val="FF9900"/>
                </a:fgClr>
                <a:bgClr>
                  <a:schemeClr val="bg1"/>
                </a:bgClr>
              </a:pattFill>
              <a:ln w="1270">
                <a:solidFill>
                  <a:schemeClr val="tx1">
                    <a:alpha val="46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50800" h="50800"/>
              </a:sp3d>
            </c:spPr>
            <c:extLst>
              <c:ext xmlns:c16="http://schemas.microsoft.com/office/drawing/2014/chart" uri="{C3380CC4-5D6E-409C-BE32-E72D297353CC}">
                <c16:uniqueId val="{00000002-AC72-477B-8BF6-D59CD5731E1B}"/>
              </c:ext>
            </c:extLst>
          </c:dPt>
          <c:cat>
            <c:numRef>
              <c:f>Лист1!$A$261:$A$266</c:f>
              <c:numCache>
                <c:formatCode>m/d/yyyy</c:formatCode>
                <c:ptCount val="6"/>
                <c:pt idx="0">
                  <c:v>40544</c:v>
                </c:pt>
                <c:pt idx="1">
                  <c:v>40909</c:v>
                </c:pt>
                <c:pt idx="2">
                  <c:v>41275</c:v>
                </c:pt>
                <c:pt idx="3">
                  <c:v>41640</c:v>
                </c:pt>
                <c:pt idx="4">
                  <c:v>42005</c:v>
                </c:pt>
                <c:pt idx="5">
                  <c:v>42370</c:v>
                </c:pt>
              </c:numCache>
            </c:numRef>
          </c:cat>
          <c:val>
            <c:numRef>
              <c:f>Лист1!$B$261:$B$266</c:f>
              <c:numCache>
                <c:formatCode>#,##0.00</c:formatCode>
                <c:ptCount val="6"/>
                <c:pt idx="0">
                  <c:v>33804.6</c:v>
                </c:pt>
                <c:pt idx="1">
                  <c:v>41627.5</c:v>
                </c:pt>
                <c:pt idx="2">
                  <c:v>49509.599999999999</c:v>
                </c:pt>
                <c:pt idx="3">
                  <c:v>57423.1</c:v>
                </c:pt>
                <c:pt idx="4">
                  <c:v>77653</c:v>
                </c:pt>
                <c:pt idx="5">
                  <c:v>82999.7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C72-477B-8BF6-D59CD5731E1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71818480"/>
        <c:axId val="271818872"/>
      </c:barChart>
      <c:lineChart>
        <c:grouping val="standard"/>
        <c:varyColors val="0"/>
        <c:ser>
          <c:idx val="0"/>
          <c:order val="1"/>
          <c:tx>
            <c:strRef>
              <c:f>Лист1!$C$260</c:f>
              <c:strCache>
                <c:ptCount val="1"/>
                <c:pt idx="0">
                  <c:v>Темп прироста, %</c:v>
                </c:pt>
              </c:strCache>
            </c:strRef>
          </c:tx>
          <c:spPr>
            <a:ln w="41275">
              <a:solidFill>
                <a:srgbClr val="0070C0"/>
              </a:solidFill>
            </a:ln>
          </c:spPr>
          <c:marker>
            <c:symbol val="square"/>
            <c:size val="6"/>
            <c:spPr>
              <a:solidFill>
                <a:srgbClr val="0070C0"/>
              </a:solidFill>
              <a:ln>
                <a:noFill/>
              </a:ln>
            </c:spPr>
          </c:marker>
          <c:dPt>
            <c:idx val="3"/>
            <c:bubble3D val="0"/>
            <c:extLst>
              <c:ext xmlns:c16="http://schemas.microsoft.com/office/drawing/2014/chart" uri="{C3380CC4-5D6E-409C-BE32-E72D297353CC}">
                <c16:uniqueId val="{00000004-AC72-477B-8BF6-D59CD5731E1B}"/>
              </c:ext>
            </c:extLst>
          </c:dPt>
          <c:dLbls>
            <c:dLbl>
              <c:idx val="0"/>
              <c:layout>
                <c:manualLayout>
                  <c:x val="-1.5640925726046848E-2"/>
                  <c:y val="-5.93909620517472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AC72-477B-8BF6-D59CD5731E1B}"/>
                </c:ext>
              </c:extLst>
            </c:dLbl>
            <c:dLbl>
              <c:idx val="1"/>
              <c:layout>
                <c:manualLayout>
                  <c:x val="-1.0894195305594432E-2"/>
                  <c:y val="-4.825515666704474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AC72-477B-8BF6-D59CD5731E1B}"/>
                </c:ext>
              </c:extLst>
            </c:dLbl>
            <c:dLbl>
              <c:idx val="2"/>
              <c:layout>
                <c:manualLayout>
                  <c:x val="-3.0832043247381931E-2"/>
                  <c:y val="-8.196741914703822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AC72-477B-8BF6-D59CD5731E1B}"/>
                </c:ext>
              </c:extLst>
            </c:dLbl>
            <c:dLbl>
              <c:idx val="3"/>
              <c:layout>
                <c:manualLayout>
                  <c:x val="-2.9306365727082149E-2"/>
                  <c:y val="-8.563580480014590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AC72-477B-8BF6-D59CD5731E1B}"/>
                </c:ext>
              </c:extLst>
            </c:dLbl>
            <c:dLbl>
              <c:idx val="4"/>
              <c:layout>
                <c:manualLayout>
                  <c:x val="-3.2023664790144589E-2"/>
                  <c:y val="-6.59873922808116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AC72-477B-8BF6-D59CD5731E1B}"/>
                </c:ext>
              </c:extLst>
            </c:dLbl>
            <c:dLbl>
              <c:idx val="5"/>
              <c:layout>
                <c:manualLayout>
                  <c:x val="-2.0596278890909647E-2"/>
                  <c:y val="-8.479024351463561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AC72-477B-8BF6-D59CD5731E1B}"/>
                </c:ext>
              </c:extLst>
            </c:dLbl>
            <c:dLbl>
              <c:idx val="6"/>
              <c:layout>
                <c:manualLayout>
                  <c:x val="-2.9882285978070636E-2"/>
                  <c:y val="-7.471027707512206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AC72-477B-8BF6-D59CD5731E1B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Лист1!$A$261:$A$266</c:f>
              <c:numCache>
                <c:formatCode>m/d/yyyy</c:formatCode>
                <c:ptCount val="6"/>
                <c:pt idx="0">
                  <c:v>40544</c:v>
                </c:pt>
                <c:pt idx="1">
                  <c:v>40909</c:v>
                </c:pt>
                <c:pt idx="2">
                  <c:v>41275</c:v>
                </c:pt>
                <c:pt idx="3">
                  <c:v>41640</c:v>
                </c:pt>
                <c:pt idx="4">
                  <c:v>42005</c:v>
                </c:pt>
                <c:pt idx="5">
                  <c:v>42370</c:v>
                </c:pt>
              </c:numCache>
            </c:numRef>
          </c:cat>
          <c:val>
            <c:numRef>
              <c:f>Лист1!$C$261:$C$266</c:f>
              <c:numCache>
                <c:formatCode>0.0%</c:formatCode>
                <c:ptCount val="6"/>
                <c:pt idx="1">
                  <c:v>0.23141525117883366</c:v>
                </c:pt>
                <c:pt idx="2">
                  <c:v>0.18934838748423521</c:v>
                </c:pt>
                <c:pt idx="3">
                  <c:v>0.15983768804433884</c:v>
                </c:pt>
                <c:pt idx="4">
                  <c:v>0.35229550477072813</c:v>
                </c:pt>
                <c:pt idx="5">
                  <c:v>6.8853746796646575E-2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B-AC72-477B-8BF6-D59CD5731E1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68829168"/>
        <c:axId val="268829952"/>
      </c:lineChart>
      <c:catAx>
        <c:axId val="271818480"/>
        <c:scaling>
          <c:orientation val="minMax"/>
        </c:scaling>
        <c:delete val="0"/>
        <c:axPos val="b"/>
        <c:numFmt formatCode="m/d/yyyy" sourceLinked="1"/>
        <c:majorTickMark val="cross"/>
        <c:minorTickMark val="none"/>
        <c:tickLblPos val="nextTo"/>
        <c:txPr>
          <a:bodyPr rot="0" vert="horz"/>
          <a:lstStyle/>
          <a:p>
            <a:pPr>
              <a:defRPr/>
            </a:pPr>
            <a:endParaRPr lang="ru-RU"/>
          </a:p>
        </c:txPr>
        <c:crossAx val="271818872"/>
        <c:crosses val="autoZero"/>
        <c:auto val="0"/>
        <c:lblAlgn val="ctr"/>
        <c:lblOffset val="100"/>
        <c:tickLblSkip val="1"/>
        <c:tickMarkSkip val="1"/>
        <c:noMultiLvlLbl val="0"/>
      </c:catAx>
      <c:valAx>
        <c:axId val="271818872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ru-RU"/>
                  <a:t>млрд. руб.</a:t>
                </a:r>
              </a:p>
            </c:rich>
          </c:tx>
          <c:layout>
            <c:manualLayout>
              <c:xMode val="edge"/>
              <c:yMode val="edge"/>
              <c:x val="8.1332813775443595E-3"/>
              <c:y val="0.30223744927509127"/>
            </c:manualLayout>
          </c:layout>
          <c:overlay val="0"/>
        </c:title>
        <c:numFmt formatCode="General" sourceLinked="0"/>
        <c:majorTickMark val="cross"/>
        <c:minorTickMark val="none"/>
        <c:tickLblPos val="nextTo"/>
        <c:txPr>
          <a:bodyPr rot="0" vert="horz"/>
          <a:lstStyle/>
          <a:p>
            <a:pPr>
              <a:defRPr/>
            </a:pPr>
            <a:endParaRPr lang="ru-RU"/>
          </a:p>
        </c:txPr>
        <c:crossAx val="271818480"/>
        <c:crosses val="autoZero"/>
        <c:crossBetween val="between"/>
      </c:valAx>
      <c:catAx>
        <c:axId val="268829168"/>
        <c:scaling>
          <c:orientation val="minMax"/>
        </c:scaling>
        <c:delete val="1"/>
        <c:axPos val="b"/>
        <c:numFmt formatCode="m/d/yyyy" sourceLinked="1"/>
        <c:majorTickMark val="out"/>
        <c:minorTickMark val="none"/>
        <c:tickLblPos val="nextTo"/>
        <c:crossAx val="268829952"/>
        <c:crosses val="autoZero"/>
        <c:auto val="0"/>
        <c:lblAlgn val="ctr"/>
        <c:lblOffset val="100"/>
        <c:noMultiLvlLbl val="0"/>
      </c:catAx>
      <c:valAx>
        <c:axId val="268829952"/>
        <c:scaling>
          <c:orientation val="minMax"/>
        </c:scaling>
        <c:delete val="0"/>
        <c:axPos val="r"/>
        <c:numFmt formatCode="0%" sourceLinked="0"/>
        <c:majorTickMark val="cross"/>
        <c:minorTickMark val="none"/>
        <c:tickLblPos val="nextTo"/>
        <c:txPr>
          <a:bodyPr rot="0" vert="horz"/>
          <a:lstStyle/>
          <a:p>
            <a:pPr>
              <a:defRPr/>
            </a:pPr>
            <a:endParaRPr lang="ru-RU"/>
          </a:p>
        </c:txPr>
        <c:crossAx val="268829168"/>
        <c:crosses val="max"/>
        <c:crossBetween val="between"/>
      </c:valAx>
    </c:plotArea>
    <c:legend>
      <c:legendPos val="r"/>
      <c:layout>
        <c:manualLayout>
          <c:xMode val="edge"/>
          <c:yMode val="edge"/>
          <c:x val="7.0344827586206901E-2"/>
          <c:y val="0.87560975609756098"/>
          <c:w val="0.8510344827586207"/>
          <c:h val="9.9999999999999978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200">
          <a:latin typeface="Times New Roman" pitchFamily="18" charset="0"/>
          <a:cs typeface="Times New Roman" pitchFamily="18" charset="0"/>
        </a:defRPr>
      </a:pPr>
      <a:endParaRPr lang="ru-RU"/>
    </a:p>
  </c:txPr>
  <c:externalData r:id="rId2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5.9374632192010786E-2"/>
          <c:y val="3.5260880472947009E-2"/>
          <c:w val="0.63372705961277365"/>
          <c:h val="0.82232213830014056"/>
        </c:manualLayout>
      </c:layout>
      <c:bubbleChart>
        <c:varyColors val="0"/>
        <c:ser>
          <c:idx val="2"/>
          <c:order val="0"/>
          <c:tx>
            <c:strRef>
              <c:f>'Портфель-просрочка'!$A$3</c:f>
              <c:strCache>
                <c:ptCount val="1"/>
                <c:pt idx="0">
                  <c:v>ПАО Сбербанк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3.6837704483100291E-3"/>
                  <c:y val="3.9764799369036617E-2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51E-499B-A653-66B51092A033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'Портфель-просрочка'!$C$3</c:f>
              <c:numCache>
                <c:formatCode>0%</c:formatCode>
                <c:ptCount val="1"/>
                <c:pt idx="0">
                  <c:v>2.4300000000000002E-2</c:v>
                </c:pt>
              </c:numCache>
            </c:numRef>
          </c:xVal>
          <c:yVal>
            <c:numRef>
              <c:f>'Портфель-просрочка'!$D$3</c:f>
              <c:numCache>
                <c:formatCode>0.0%</c:formatCode>
                <c:ptCount val="1"/>
                <c:pt idx="0">
                  <c:v>3.3500000000000002E-2</c:v>
                </c:pt>
              </c:numCache>
            </c:numRef>
          </c:yVal>
          <c:bubbleSize>
            <c:numRef>
              <c:f>'Портфель-просрочка'!$B$3</c:f>
              <c:numCache>
                <c:formatCode>#,##0.0</c:formatCode>
                <c:ptCount val="1"/>
                <c:pt idx="0">
                  <c:v>16839215.800000001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01-F51E-499B-A653-66B51092A033}"/>
            </c:ext>
          </c:extLst>
        </c:ser>
        <c:ser>
          <c:idx val="0"/>
          <c:order val="1"/>
          <c:tx>
            <c:strRef>
              <c:f>'Портфель-просрочка'!$A$4</c:f>
              <c:strCache>
                <c:ptCount val="1"/>
                <c:pt idx="0">
                  <c:v>Банк ВТБ (ПАО)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2.0886398320587422E-2"/>
                  <c:y val="-6.1831873505421145E-2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F51E-499B-A653-66B51092A033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'Портфель-просрочка'!$C$4</c:f>
              <c:numCache>
                <c:formatCode>0%</c:formatCode>
                <c:ptCount val="1"/>
                <c:pt idx="0">
                  <c:v>0.3196</c:v>
                </c:pt>
              </c:numCache>
            </c:numRef>
          </c:xVal>
          <c:yVal>
            <c:numRef>
              <c:f>'Портфель-просрочка'!$D$4</c:f>
              <c:numCache>
                <c:formatCode>0.0%</c:formatCode>
                <c:ptCount val="1"/>
                <c:pt idx="0">
                  <c:v>6.83E-2</c:v>
                </c:pt>
              </c:numCache>
            </c:numRef>
          </c:yVal>
          <c:bubbleSize>
            <c:numRef>
              <c:f>'Портфель-просрочка'!$B$4</c:f>
              <c:numCache>
                <c:formatCode>#,##0.0</c:formatCode>
                <c:ptCount val="1"/>
                <c:pt idx="0">
                  <c:v>4431661.2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03-F51E-499B-A653-66B51092A033}"/>
            </c:ext>
          </c:extLst>
        </c:ser>
        <c:ser>
          <c:idx val="1"/>
          <c:order val="2"/>
          <c:tx>
            <c:strRef>
              <c:f>'Портфель-просрочка'!$A$5</c:f>
              <c:strCache>
                <c:ptCount val="1"/>
                <c:pt idx="0">
                  <c:v>Банк ГПБ (АО)</c:v>
                </c:pt>
              </c:strCache>
            </c:strRef>
          </c:tx>
          <c:invertIfNegative val="0"/>
          <c:xVal>
            <c:numRef>
              <c:f>'Портфель-просрочка'!$C$5</c:f>
              <c:numCache>
                <c:formatCode>0%</c:formatCode>
                <c:ptCount val="1"/>
                <c:pt idx="0">
                  <c:v>7.2000000000000008E-2</c:v>
                </c:pt>
              </c:numCache>
            </c:numRef>
          </c:xVal>
          <c:yVal>
            <c:numRef>
              <c:f>'Портфель-просрочка'!$D$5</c:f>
              <c:numCache>
                <c:formatCode>0.0%</c:formatCode>
                <c:ptCount val="1"/>
                <c:pt idx="0">
                  <c:v>1.84E-2</c:v>
                </c:pt>
              </c:numCache>
            </c:numRef>
          </c:yVal>
          <c:bubbleSize>
            <c:numRef>
              <c:f>'Портфель-просрочка'!$B$5</c:f>
              <c:numCache>
                <c:formatCode>#,##0.0</c:formatCode>
                <c:ptCount val="1"/>
                <c:pt idx="0">
                  <c:v>3489718.5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04-F51E-499B-A653-66B51092A033}"/>
            </c:ext>
          </c:extLst>
        </c:ser>
        <c:ser>
          <c:idx val="3"/>
          <c:order val="3"/>
          <c:tx>
            <c:strRef>
              <c:f>'Портфель-просрочка'!$A$6</c:f>
              <c:strCache>
                <c:ptCount val="1"/>
                <c:pt idx="0">
                  <c:v>ПАО Банк "ФК Открытие"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5.5292330873361058E-2"/>
                  <c:y val="-6.7228383596336289E-2"/>
                </c:manualLayout>
              </c:layout>
              <c:dLblPos val="r"/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F51E-499B-A653-66B51092A033}"/>
                </c:ext>
              </c:extLst>
            </c:dLbl>
            <c:spPr>
              <a:noFill/>
              <a:ln>
                <a:noFill/>
              </a:ln>
              <a:effectLst/>
            </c:spPr>
            <c:dLblPos val="r"/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'Портфель-просрочка'!$C$6</c:f>
              <c:numCache>
                <c:formatCode>0%</c:formatCode>
                <c:ptCount val="1"/>
                <c:pt idx="0">
                  <c:v>0.64780000000000004</c:v>
                </c:pt>
              </c:numCache>
            </c:numRef>
          </c:xVal>
          <c:yVal>
            <c:numRef>
              <c:f>'Портфель-просрочка'!$D$6</c:f>
              <c:numCache>
                <c:formatCode>0.0%</c:formatCode>
                <c:ptCount val="1"/>
                <c:pt idx="0">
                  <c:v>3.7599999999999995E-2</c:v>
                </c:pt>
              </c:numCache>
            </c:numRef>
          </c:yVal>
          <c:bubbleSize>
            <c:numRef>
              <c:f>'Портфель-просрочка'!$B$6</c:f>
              <c:numCache>
                <c:formatCode>#,##0.0</c:formatCode>
                <c:ptCount val="1"/>
                <c:pt idx="0">
                  <c:v>2179705.5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06-F51E-499B-A653-66B51092A033}"/>
            </c:ext>
          </c:extLst>
        </c:ser>
        <c:ser>
          <c:idx val="4"/>
          <c:order val="4"/>
          <c:tx>
            <c:strRef>
              <c:f>'Портфель-просрочка'!$A$7</c:f>
              <c:strCache>
                <c:ptCount val="1"/>
                <c:pt idx="0">
                  <c:v>ВТБ 24 (ПАО)</c:v>
                </c:pt>
              </c:strCache>
            </c:strRef>
          </c:tx>
          <c:invertIfNegative val="0"/>
          <c:xVal>
            <c:numRef>
              <c:f>'Портфель-просрочка'!$C$7</c:f>
              <c:numCache>
                <c:formatCode>0%</c:formatCode>
                <c:ptCount val="1"/>
                <c:pt idx="0">
                  <c:v>-1.44E-2</c:v>
                </c:pt>
              </c:numCache>
            </c:numRef>
          </c:xVal>
          <c:yVal>
            <c:numRef>
              <c:f>'Портфель-просрочка'!$D$7</c:f>
              <c:numCache>
                <c:formatCode>0.0%</c:formatCode>
                <c:ptCount val="1"/>
                <c:pt idx="0">
                  <c:v>8.6199999999999999E-2</c:v>
                </c:pt>
              </c:numCache>
            </c:numRef>
          </c:yVal>
          <c:bubbleSize>
            <c:numRef>
              <c:f>'Портфель-просрочка'!$B$7</c:f>
              <c:numCache>
                <c:formatCode>#,##0.0</c:formatCode>
                <c:ptCount val="1"/>
                <c:pt idx="0">
                  <c:v>1631356.1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07-F51E-499B-A653-66B51092A033}"/>
            </c:ext>
          </c:extLst>
        </c:ser>
        <c:ser>
          <c:idx val="5"/>
          <c:order val="5"/>
          <c:tx>
            <c:strRef>
              <c:f>'Портфель-просрочка'!$A$8</c:f>
              <c:strCache>
                <c:ptCount val="1"/>
                <c:pt idx="0">
                  <c:v>АО "Россельхозбанк"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1.2234758859032793E-2"/>
                  <c:y val="-3.1115090337615177E-2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F51E-499B-A653-66B51092A033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'Портфель-просрочка'!$C$8</c:f>
              <c:numCache>
                <c:formatCode>0%</c:formatCode>
                <c:ptCount val="1"/>
                <c:pt idx="0">
                  <c:v>0.1653</c:v>
                </c:pt>
              </c:numCache>
            </c:numRef>
          </c:xVal>
          <c:yVal>
            <c:numRef>
              <c:f>'Портфель-просрочка'!$D$8</c:f>
              <c:numCache>
                <c:formatCode>0.0%</c:formatCode>
                <c:ptCount val="1"/>
                <c:pt idx="0">
                  <c:v>0.1174</c:v>
                </c:pt>
              </c:numCache>
            </c:numRef>
          </c:yVal>
          <c:bubbleSize>
            <c:numRef>
              <c:f>'Портфель-просрочка'!$B$8</c:f>
              <c:numCache>
                <c:formatCode>#,##0.0</c:formatCode>
                <c:ptCount val="1"/>
                <c:pt idx="0">
                  <c:v>1753945.2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09-F51E-499B-A653-66B51092A033}"/>
            </c:ext>
          </c:extLst>
        </c:ser>
        <c:ser>
          <c:idx val="6"/>
          <c:order val="6"/>
          <c:tx>
            <c:strRef>
              <c:f>'Портфель-просрочка'!$A$9</c:f>
              <c:strCache>
                <c:ptCount val="1"/>
                <c:pt idx="0">
                  <c:v>АО "АЛЬФА-БАНК"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0.16141739434976296"/>
                  <c:y val="-5.3391951812427431E-2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F51E-499B-A653-66B51092A033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'Портфель-просрочка'!$C$9</c:f>
              <c:numCache>
                <c:formatCode>0%</c:formatCode>
                <c:ptCount val="1"/>
                <c:pt idx="0">
                  <c:v>-5.0000000000000001E-4</c:v>
                </c:pt>
              </c:numCache>
            </c:numRef>
          </c:xVal>
          <c:yVal>
            <c:numRef>
              <c:f>'Портфель-просрочка'!$D$9</c:f>
              <c:numCache>
                <c:formatCode>0.0%</c:formatCode>
                <c:ptCount val="1"/>
                <c:pt idx="0">
                  <c:v>0.1043</c:v>
                </c:pt>
              </c:numCache>
            </c:numRef>
          </c:yVal>
          <c:bubbleSize>
            <c:numRef>
              <c:f>'Портфель-просрочка'!$B$9</c:f>
              <c:numCache>
                <c:formatCode>#,##0.0</c:formatCode>
                <c:ptCount val="1"/>
                <c:pt idx="0">
                  <c:v>1566340.7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0B-F51E-499B-A653-66B51092A033}"/>
            </c:ext>
          </c:extLst>
        </c:ser>
        <c:ser>
          <c:idx val="7"/>
          <c:order val="7"/>
          <c:tx>
            <c:strRef>
              <c:f>'Портфель-просрочка'!$A$10</c:f>
              <c:strCache>
                <c:ptCount val="1"/>
                <c:pt idx="0">
                  <c:v>Банк НКЦ (АО)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7.4716123323795666E-2"/>
                  <c:y val="-2.3161887990801482E-2"/>
                </c:manualLayout>
              </c:layout>
              <c:dLblPos val="r"/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F51E-499B-A653-66B51092A033}"/>
                </c:ext>
              </c:extLst>
            </c:dLbl>
            <c:spPr>
              <a:noFill/>
              <a:ln>
                <a:noFill/>
              </a:ln>
              <a:effectLst/>
            </c:spPr>
            <c:dLblPos val="r"/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'Портфель-просрочка'!$C$10</c:f>
              <c:numCache>
                <c:formatCode>0%</c:formatCode>
                <c:ptCount val="1"/>
              </c:numCache>
            </c:numRef>
          </c:xVal>
          <c:yVal>
            <c:numRef>
              <c:f>'Портфель-просрочка'!$D$10</c:f>
              <c:numCache>
                <c:formatCode>0.0%</c:formatCode>
                <c:ptCount val="1"/>
                <c:pt idx="0">
                  <c:v>0</c:v>
                </c:pt>
              </c:numCache>
            </c:numRef>
          </c:yVal>
          <c:bubbleSize>
            <c:numRef>
              <c:f>'Портфель-просрочка'!$B$10</c:f>
              <c:numCache>
                <c:formatCode>#,##0.0</c:formatCode>
                <c:ptCount val="1"/>
                <c:pt idx="0">
                  <c:v>143119.29999999999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0D-F51E-499B-A653-66B51092A033}"/>
            </c:ext>
          </c:extLst>
        </c:ser>
        <c:ser>
          <c:idx val="8"/>
          <c:order val="8"/>
          <c:tx>
            <c:strRef>
              <c:f>'Портфель-просрочка'!$A$11</c:f>
              <c:strCache>
                <c:ptCount val="1"/>
                <c:pt idx="0">
                  <c:v>ОАО "Банк Москвы"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0.14112877240045812"/>
                  <c:y val="-5.1252410137403975E-2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F51E-499B-A653-66B51092A033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'Портфель-просрочка'!$C$11</c:f>
              <c:numCache>
                <c:formatCode>0%</c:formatCode>
                <c:ptCount val="1"/>
                <c:pt idx="0">
                  <c:v>-0.1115</c:v>
                </c:pt>
              </c:numCache>
            </c:numRef>
          </c:xVal>
          <c:yVal>
            <c:numRef>
              <c:f>'Портфель-просрочка'!$D$11</c:f>
              <c:numCache>
                <c:formatCode>0.0%</c:formatCode>
                <c:ptCount val="1"/>
                <c:pt idx="0">
                  <c:v>0.35909999999999997</c:v>
                </c:pt>
              </c:numCache>
            </c:numRef>
          </c:yVal>
          <c:bubbleSize>
            <c:numRef>
              <c:f>'Портфель-просрочка'!$B$11</c:f>
              <c:numCache>
                <c:formatCode>#,##0.0</c:formatCode>
                <c:ptCount val="1"/>
                <c:pt idx="0">
                  <c:v>1066079.1000000001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0F-F51E-499B-A653-66B51092A033}"/>
            </c:ext>
          </c:extLst>
        </c:ser>
        <c:ser>
          <c:idx val="9"/>
          <c:order val="9"/>
          <c:tx>
            <c:strRef>
              <c:f>'Портфель-просрочка'!$A$12</c:f>
              <c:strCache>
                <c:ptCount val="1"/>
                <c:pt idx="0">
                  <c:v>АО ЮниКредит Банк</c:v>
                </c:pt>
              </c:strCache>
            </c:strRef>
          </c:tx>
          <c:invertIfNegative val="0"/>
          <c:xVal>
            <c:numRef>
              <c:f>'Портфель-просрочка'!$C$12</c:f>
              <c:numCache>
                <c:formatCode>0%</c:formatCode>
                <c:ptCount val="1"/>
                <c:pt idx="0">
                  <c:v>-2.7400000000000001E-2</c:v>
                </c:pt>
              </c:numCache>
            </c:numRef>
          </c:xVal>
          <c:yVal>
            <c:numRef>
              <c:f>'Портфель-просрочка'!$D$12</c:f>
              <c:numCache>
                <c:formatCode>0.0%</c:formatCode>
                <c:ptCount val="1"/>
                <c:pt idx="0">
                  <c:v>4.4000000000000004E-2</c:v>
                </c:pt>
              </c:numCache>
            </c:numRef>
          </c:yVal>
          <c:bubbleSize>
            <c:numRef>
              <c:f>'Портфель-просрочка'!$B$12</c:f>
              <c:numCache>
                <c:formatCode>#,##0.0</c:formatCode>
                <c:ptCount val="1"/>
                <c:pt idx="0">
                  <c:v>891400.6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10-F51E-499B-A653-66B51092A033}"/>
            </c:ext>
          </c:extLst>
        </c:ser>
        <c:ser>
          <c:idx val="10"/>
          <c:order val="10"/>
          <c:tx>
            <c:strRef>
              <c:f>'Портфель-просрочка'!$A$13</c:f>
              <c:strCache>
                <c:ptCount val="1"/>
                <c:pt idx="0">
                  <c:v>ОАО "МОСКОВСКИЙ КРЕДИТНЫЙ БАНК"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8.4713060901617024E-2"/>
                  <c:y val="-5.2785751755744854E-2"/>
                </c:manualLayout>
              </c:layout>
              <c:dLblPos val="r"/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F51E-499B-A653-66B51092A033}"/>
                </c:ext>
              </c:extLst>
            </c:dLbl>
            <c:spPr>
              <a:noFill/>
              <a:ln>
                <a:noFill/>
              </a:ln>
              <a:effectLst/>
            </c:spPr>
            <c:dLblPos val="r"/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'Портфель-просрочка'!$C$13</c:f>
              <c:numCache>
                <c:formatCode>0%</c:formatCode>
                <c:ptCount val="1"/>
                <c:pt idx="0">
                  <c:v>1.2624</c:v>
                </c:pt>
              </c:numCache>
            </c:numRef>
          </c:xVal>
          <c:yVal>
            <c:numRef>
              <c:f>'Портфель-просрочка'!$D$13</c:f>
              <c:numCache>
                <c:formatCode>0.0%</c:formatCode>
                <c:ptCount val="1"/>
                <c:pt idx="0">
                  <c:v>3.6900000000000002E-2</c:v>
                </c:pt>
              </c:numCache>
            </c:numRef>
          </c:yVal>
          <c:bubbleSize>
            <c:numRef>
              <c:f>'Портфель-просрочка'!$B$13</c:f>
              <c:numCache>
                <c:formatCode>#,##0.0</c:formatCode>
                <c:ptCount val="1"/>
                <c:pt idx="0">
                  <c:v>892263.2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12-F51E-499B-A653-66B51092A033}"/>
            </c:ext>
          </c:extLst>
        </c:ser>
        <c:ser>
          <c:idx val="11"/>
          <c:order val="11"/>
          <c:tx>
            <c:strRef>
              <c:f>'Портфель-просрочка'!$A$14</c:f>
              <c:strCache>
                <c:ptCount val="1"/>
                <c:pt idx="0">
                  <c:v>ПАО "Промсвязьбанк"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0.20404055456677378"/>
                  <c:y val="-2.259038553585337E-2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F51E-499B-A653-66B51092A033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'Портфель-просрочка'!$C$14</c:f>
              <c:numCache>
                <c:formatCode>0%</c:formatCode>
                <c:ptCount val="1"/>
                <c:pt idx="0">
                  <c:v>-2.4E-2</c:v>
                </c:pt>
              </c:numCache>
            </c:numRef>
          </c:xVal>
          <c:yVal>
            <c:numRef>
              <c:f>'Портфель-просрочка'!$D$14</c:f>
              <c:numCache>
                <c:formatCode>0.0%</c:formatCode>
                <c:ptCount val="1"/>
                <c:pt idx="0">
                  <c:v>0.1026</c:v>
                </c:pt>
              </c:numCache>
            </c:numRef>
          </c:yVal>
          <c:bubbleSize>
            <c:numRef>
              <c:f>'Портфель-просрочка'!$B$14</c:f>
              <c:numCache>
                <c:formatCode>#,##0.0</c:formatCode>
                <c:ptCount val="1"/>
                <c:pt idx="0">
                  <c:v>792448.9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14-F51E-499B-A653-66B51092A033}"/>
            </c:ext>
          </c:extLst>
        </c:ser>
        <c:ser>
          <c:idx val="12"/>
          <c:order val="12"/>
          <c:tx>
            <c:strRef>
              <c:f>'Портфель-просрочка'!$A$15</c:f>
              <c:strCache>
                <c:ptCount val="1"/>
                <c:pt idx="0">
                  <c:v>ПАО РОСБАНК</c:v>
                </c:pt>
              </c:strCache>
            </c:strRef>
          </c:tx>
          <c:invertIfNegative val="0"/>
          <c:xVal>
            <c:numRef>
              <c:f>'Портфель-просрочка'!$C$15</c:f>
              <c:numCache>
                <c:formatCode>0%</c:formatCode>
                <c:ptCount val="1"/>
                <c:pt idx="0">
                  <c:v>-3.3399999999999999E-2</c:v>
                </c:pt>
              </c:numCache>
            </c:numRef>
          </c:xVal>
          <c:yVal>
            <c:numRef>
              <c:f>'Портфель-просрочка'!$D$15</c:f>
              <c:numCache>
                <c:formatCode>0.0%</c:formatCode>
                <c:ptCount val="1"/>
                <c:pt idx="0">
                  <c:v>8.0700000000000008E-2</c:v>
                </c:pt>
              </c:numCache>
            </c:numRef>
          </c:yVal>
          <c:bubbleSize>
            <c:numRef>
              <c:f>'Портфель-просрочка'!$B$15</c:f>
              <c:numCache>
                <c:formatCode>#,##0.0</c:formatCode>
                <c:ptCount val="1"/>
                <c:pt idx="0">
                  <c:v>490401.1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15-F51E-499B-A653-66B51092A033}"/>
            </c:ext>
          </c:extLst>
        </c:ser>
        <c:ser>
          <c:idx val="13"/>
          <c:order val="13"/>
          <c:tx>
            <c:strRef>
              <c:f>'Портфель-просрочка'!$A$16</c:f>
              <c:strCache>
                <c:ptCount val="1"/>
                <c:pt idx="0">
                  <c:v>АО "Райффайзенбанк"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0.1826572985458525"/>
                  <c:y val="5.2088908794781594E-3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6-F51E-499B-A653-66B51092A033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'Портфель-просрочка'!$C$16</c:f>
              <c:numCache>
                <c:formatCode>0%</c:formatCode>
                <c:ptCount val="1"/>
                <c:pt idx="0">
                  <c:v>-0.1166</c:v>
                </c:pt>
              </c:numCache>
            </c:numRef>
          </c:xVal>
          <c:yVal>
            <c:numRef>
              <c:f>'Портфель-просрочка'!$D$16</c:f>
              <c:numCache>
                <c:formatCode>0.0%</c:formatCode>
                <c:ptCount val="1"/>
                <c:pt idx="0">
                  <c:v>6.1600000000000002E-2</c:v>
                </c:pt>
              </c:numCache>
            </c:numRef>
          </c:yVal>
          <c:bubbleSize>
            <c:numRef>
              <c:f>'Портфель-просрочка'!$B$16</c:f>
              <c:numCache>
                <c:formatCode>#,##0.0</c:formatCode>
                <c:ptCount val="1"/>
                <c:pt idx="0">
                  <c:v>576700.30000000005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17-F51E-499B-A653-66B51092A033}"/>
            </c:ext>
          </c:extLst>
        </c:ser>
        <c:ser>
          <c:idx val="14"/>
          <c:order val="14"/>
          <c:tx>
            <c:strRef>
              <c:f>'Портфель-просрочка'!$A$17</c:f>
              <c:strCache>
                <c:ptCount val="1"/>
                <c:pt idx="0">
                  <c:v>ПАО "БИНБАНК"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0.13831310653354578"/>
                  <c:y val="-1.093949114468043E-2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8-F51E-499B-A653-66B51092A033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'Портфель-просрочка'!$C$17</c:f>
              <c:numCache>
                <c:formatCode>0%</c:formatCode>
                <c:ptCount val="1"/>
                <c:pt idx="0">
                  <c:v>-0.14599999999999999</c:v>
                </c:pt>
              </c:numCache>
            </c:numRef>
          </c:xVal>
          <c:yVal>
            <c:numRef>
              <c:f>'Портфель-просрочка'!$D$17</c:f>
              <c:numCache>
                <c:formatCode>0.0%</c:formatCode>
                <c:ptCount val="1"/>
                <c:pt idx="0">
                  <c:v>8.2699999999999996E-2</c:v>
                </c:pt>
              </c:numCache>
            </c:numRef>
          </c:yVal>
          <c:bubbleSize>
            <c:numRef>
              <c:f>'Портфель-просрочка'!$B$17</c:f>
              <c:numCache>
                <c:formatCode>#,##0.0</c:formatCode>
                <c:ptCount val="1"/>
                <c:pt idx="0">
                  <c:v>110655.6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19-F51E-499B-A653-66B51092A033}"/>
            </c:ext>
          </c:extLst>
        </c:ser>
        <c:ser>
          <c:idx val="15"/>
          <c:order val="15"/>
          <c:tx>
            <c:strRef>
              <c:f>'Портфель-просрочка'!$A$18</c:f>
              <c:strCache>
                <c:ptCount val="1"/>
                <c:pt idx="0">
                  <c:v>ОАО "АБ "РОССИЯ"</c:v>
                </c:pt>
              </c:strCache>
            </c:strRef>
          </c:tx>
          <c:invertIfNegative val="0"/>
          <c:xVal>
            <c:numRef>
              <c:f>'Портфель-просрочка'!$C$18</c:f>
              <c:numCache>
                <c:formatCode>0%</c:formatCode>
                <c:ptCount val="1"/>
                <c:pt idx="0">
                  <c:v>-7.0099999999999996E-2</c:v>
                </c:pt>
              </c:numCache>
            </c:numRef>
          </c:xVal>
          <c:yVal>
            <c:numRef>
              <c:f>'Портфель-просрочка'!$D$18</c:f>
              <c:numCache>
                <c:formatCode>0.0%</c:formatCode>
                <c:ptCount val="1"/>
                <c:pt idx="0">
                  <c:v>1.2699999999999999E-2</c:v>
                </c:pt>
              </c:numCache>
            </c:numRef>
          </c:yVal>
          <c:bubbleSize>
            <c:numRef>
              <c:f>'Портфель-просрочка'!$B$18</c:f>
              <c:numCache>
                <c:formatCode>#,##0.0</c:formatCode>
                <c:ptCount val="1"/>
                <c:pt idx="0">
                  <c:v>267295.7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1A-F51E-499B-A653-66B51092A033}"/>
            </c:ext>
          </c:extLst>
        </c:ser>
        <c:ser>
          <c:idx val="16"/>
          <c:order val="16"/>
          <c:tx>
            <c:strRef>
              <c:f>'Портфель-просрочка'!$A$19</c:f>
              <c:strCache>
                <c:ptCount val="1"/>
                <c:pt idx="0">
                  <c:v>ПАО "Банк "Санкт-Петербург"</c:v>
                </c:pt>
              </c:strCache>
            </c:strRef>
          </c:tx>
          <c:invertIfNegative val="0"/>
          <c:xVal>
            <c:numRef>
              <c:f>'Портфель-просрочка'!$C$19</c:f>
              <c:numCache>
                <c:formatCode>0%</c:formatCode>
                <c:ptCount val="1"/>
                <c:pt idx="0">
                  <c:v>-1.66E-2</c:v>
                </c:pt>
              </c:numCache>
            </c:numRef>
          </c:xVal>
          <c:yVal>
            <c:numRef>
              <c:f>'Портфель-просрочка'!$D$19</c:f>
              <c:numCache>
                <c:formatCode>0.0%</c:formatCode>
                <c:ptCount val="1"/>
                <c:pt idx="0">
                  <c:v>3.5900000000000001E-2</c:v>
                </c:pt>
              </c:numCache>
            </c:numRef>
          </c:yVal>
          <c:bubbleSize>
            <c:numRef>
              <c:f>'Портфель-просрочка'!$B$19</c:f>
              <c:numCache>
                <c:formatCode>#,##0.0</c:formatCode>
                <c:ptCount val="1"/>
                <c:pt idx="0">
                  <c:v>332903.59999999998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1B-F51E-499B-A653-66B51092A033}"/>
            </c:ext>
          </c:extLst>
        </c:ser>
        <c:ser>
          <c:idx val="17"/>
          <c:order val="17"/>
          <c:tx>
            <c:strRef>
              <c:f>'Портфель-просрочка'!$A$20</c:f>
              <c:strCache>
                <c:ptCount val="1"/>
                <c:pt idx="0">
                  <c:v>ПАО ХМБ Открытие"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0.1095981972148557"/>
                  <c:y val="-4.3689059565512875E-2"/>
                </c:manualLayout>
              </c:layout>
              <c:dLblPos val="r"/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C-F51E-499B-A653-66B51092A033}"/>
                </c:ext>
              </c:extLst>
            </c:dLbl>
            <c:spPr>
              <a:noFill/>
              <a:ln>
                <a:noFill/>
              </a:ln>
              <a:effectLst/>
            </c:spPr>
            <c:dLblPos val="r"/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'Портфель-просрочка'!$C$20</c:f>
              <c:numCache>
                <c:formatCode>0%</c:formatCode>
                <c:ptCount val="1"/>
                <c:pt idx="0">
                  <c:v>-0.26940000000000003</c:v>
                </c:pt>
              </c:numCache>
            </c:numRef>
          </c:xVal>
          <c:yVal>
            <c:numRef>
              <c:f>'Портфель-просрочка'!$D$20</c:f>
              <c:numCache>
                <c:formatCode>0.0%</c:formatCode>
                <c:ptCount val="1"/>
                <c:pt idx="0">
                  <c:v>0.15970000000000001</c:v>
                </c:pt>
              </c:numCache>
            </c:numRef>
          </c:yVal>
          <c:bubbleSize>
            <c:numRef>
              <c:f>'Портфель-просрочка'!$B$20</c:f>
              <c:numCache>
                <c:formatCode>#,##0.0</c:formatCode>
                <c:ptCount val="1"/>
                <c:pt idx="0">
                  <c:v>247532.4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1D-F51E-499B-A653-66B51092A033}"/>
            </c:ext>
          </c:extLst>
        </c:ser>
        <c:ser>
          <c:idx val="18"/>
          <c:order val="18"/>
          <c:tx>
            <c:strRef>
              <c:f>'Портфель-просрочка'!$A$21</c:f>
              <c:strCache>
                <c:ptCount val="1"/>
                <c:pt idx="0">
                  <c:v>АО "Банк Русский Стандарт"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0.15756378722331449"/>
                  <c:y val="3.7708883701872614E-2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E-F51E-499B-A653-66B51092A033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'Портфель-просрочка'!$C$21</c:f>
              <c:numCache>
                <c:formatCode>0%</c:formatCode>
                <c:ptCount val="1"/>
                <c:pt idx="0">
                  <c:v>-0.1575</c:v>
                </c:pt>
              </c:numCache>
            </c:numRef>
          </c:xVal>
          <c:yVal>
            <c:numRef>
              <c:f>'Портфель-просрочка'!$D$21</c:f>
              <c:numCache>
                <c:formatCode>0.0%</c:formatCode>
                <c:ptCount val="1"/>
                <c:pt idx="0">
                  <c:v>0.33850000000000002</c:v>
                </c:pt>
              </c:numCache>
            </c:numRef>
          </c:yVal>
          <c:bubbleSize>
            <c:numRef>
              <c:f>'Портфель-просрочка'!$B$21</c:f>
              <c:numCache>
                <c:formatCode>#,##0.0</c:formatCode>
                <c:ptCount val="1"/>
                <c:pt idx="0">
                  <c:v>199188.4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1F-F51E-499B-A653-66B51092A033}"/>
            </c:ext>
          </c:extLst>
        </c:ser>
        <c:ser>
          <c:idx val="19"/>
          <c:order val="19"/>
          <c:tx>
            <c:strRef>
              <c:f>'Портфель-просрочка'!$A$22</c:f>
              <c:strCache>
                <c:ptCount val="1"/>
                <c:pt idx="0">
                  <c:v>АО КБ "Ситибанк"</c:v>
                </c:pt>
              </c:strCache>
            </c:strRef>
          </c:tx>
          <c:invertIfNegative val="0"/>
          <c:xVal>
            <c:numRef>
              <c:f>'Портфель-просрочка'!$C$22</c:f>
              <c:numCache>
                <c:formatCode>0%</c:formatCode>
                <c:ptCount val="1"/>
                <c:pt idx="0">
                  <c:v>5.9500000000000004E-2</c:v>
                </c:pt>
              </c:numCache>
            </c:numRef>
          </c:xVal>
          <c:yVal>
            <c:numRef>
              <c:f>'Портфель-просрочка'!$D$22</c:f>
              <c:numCache>
                <c:formatCode>0.0%</c:formatCode>
                <c:ptCount val="1"/>
                <c:pt idx="0">
                  <c:v>2.5000000000000001E-3</c:v>
                </c:pt>
              </c:numCache>
            </c:numRef>
          </c:yVal>
          <c:bubbleSize>
            <c:numRef>
              <c:f>'Портфель-просрочка'!$B$22</c:f>
              <c:numCache>
                <c:formatCode>#,##0.0</c:formatCode>
                <c:ptCount val="1"/>
                <c:pt idx="0">
                  <c:v>167228.9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20-F51E-499B-A653-66B51092A03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100"/>
        <c:showNegBubbles val="0"/>
        <c:axId val="434063632"/>
        <c:axId val="434064416"/>
      </c:bubbleChart>
      <c:valAx>
        <c:axId val="434063632"/>
        <c:scaling>
          <c:orientation val="minMax"/>
          <c:max val="1.5"/>
          <c:min val="-0.5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ru-RU" sz="1000" b="0" i="0" kern="1200" baseline="0">
                    <a:solidFill>
                      <a:srgbClr val="000000"/>
                    </a:solidFill>
                    <a:effectLst/>
                  </a:rPr>
                  <a:t>темп прироста кредитного портфеля 01.02.16 к 01.02.15  %</a:t>
                </a:r>
                <a:endParaRPr lang="ru-RU">
                  <a:effectLst/>
                </a:endParaRPr>
              </a:p>
            </c:rich>
          </c:tx>
          <c:layout>
            <c:manualLayout>
              <c:xMode val="edge"/>
              <c:yMode val="edge"/>
              <c:x val="0.22908740153260812"/>
              <c:y val="0.8986175530193975"/>
            </c:manualLayout>
          </c:layout>
          <c:overlay val="0"/>
        </c:title>
        <c:numFmt formatCode="0%" sourceLinked="0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ru-RU"/>
          </a:p>
        </c:txPr>
        <c:crossAx val="434064416"/>
        <c:crosses val="autoZero"/>
        <c:crossBetween val="midCat"/>
      </c:valAx>
      <c:valAx>
        <c:axId val="434064416"/>
        <c:scaling>
          <c:orientation val="minMax"/>
          <c:max val="0.4"/>
          <c:min val="-5.000000000000001E-2"/>
        </c:scaling>
        <c:delete val="0"/>
        <c:axPos val="l"/>
        <c:majorGridlines>
          <c:spPr>
            <a:ln>
              <a:solidFill>
                <a:schemeClr val="bg1">
                  <a:lumMod val="85000"/>
                </a:schemeClr>
              </a:solidFill>
            </a:ln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ru-RU" b="0" dirty="0"/>
                  <a:t>темп прироста просрочки 01.02.16 к 01.02.15, %</a:t>
                </a:r>
              </a:p>
            </c:rich>
          </c:tx>
          <c:layout>
            <c:manualLayout>
              <c:xMode val="edge"/>
              <c:yMode val="edge"/>
              <c:x val="1.1209309271816737E-3"/>
              <c:y val="0.22441809101121798"/>
            </c:manualLayout>
          </c:layout>
          <c:overlay val="0"/>
        </c:title>
        <c:numFmt formatCode="0%" sourceLinked="0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ru-RU"/>
          </a:p>
        </c:txPr>
        <c:crossAx val="434063632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72394640714139025"/>
          <c:y val="5.7811101007776831E-2"/>
          <c:w val="0.27605359285860975"/>
          <c:h val="0.88411735344047238"/>
        </c:manualLayout>
      </c:layout>
      <c:overlay val="0"/>
      <c:txPr>
        <a:bodyPr/>
        <a:lstStyle/>
        <a:p>
          <a:pPr>
            <a:defRPr sz="1000"/>
          </a:pPr>
          <a:endParaRPr lang="ru-RU"/>
        </a:p>
      </c:txPr>
    </c:legend>
    <c:plotVisOnly val="1"/>
    <c:dispBlanksAs val="gap"/>
    <c:showDLblsOverMax val="0"/>
  </c:chart>
  <c:externalData r:id="rId2">
    <c:autoUpdate val="0"/>
  </c:externalData>
  <c:userShapes r:id="rId3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7.2609364264528214E-2"/>
          <c:y val="4.1698465336358403E-2"/>
          <c:w val="0.6812695731913242"/>
          <c:h val="0.76069100068323681"/>
        </c:manualLayout>
      </c:layout>
      <c:bubbleChart>
        <c:varyColors val="0"/>
        <c:ser>
          <c:idx val="2"/>
          <c:order val="0"/>
          <c:tx>
            <c:strRef>
              <c:f>'1 ЮЛ'!$A$3</c:f>
              <c:strCache>
                <c:ptCount val="1"/>
                <c:pt idx="0">
                  <c:v>Банк ВТБ (ПАО)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1.3466411424992136E-2"/>
                  <c:y val="-7.0775758037029179E-2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D345-4FDA-A3DB-2294A3564453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'1 ЮЛ'!$C$3</c:f>
              <c:numCache>
                <c:formatCode>0%</c:formatCode>
                <c:ptCount val="1"/>
                <c:pt idx="0">
                  <c:v>2.7400000000000001E-2</c:v>
                </c:pt>
              </c:numCache>
            </c:numRef>
          </c:xVal>
          <c:yVal>
            <c:numRef>
              <c:f>'1 ЮЛ'!$D$3</c:f>
              <c:numCache>
                <c:formatCode>0%</c:formatCode>
                <c:ptCount val="1"/>
                <c:pt idx="0">
                  <c:v>1</c:v>
                </c:pt>
              </c:numCache>
            </c:numRef>
          </c:yVal>
          <c:bubbleSize>
            <c:numRef>
              <c:f>'1 ЮЛ'!$B$3</c:f>
              <c:numCache>
                <c:formatCode>_ * #,##0.0_ ;_ * \-#,##0.0_ ;_ * "-"??_ ;_ @_ </c:formatCode>
                <c:ptCount val="1"/>
                <c:pt idx="0">
                  <c:v>4459482.5999999996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01-D345-4FDA-A3DB-2294A3564453}"/>
            </c:ext>
          </c:extLst>
        </c:ser>
        <c:ser>
          <c:idx val="0"/>
          <c:order val="1"/>
          <c:tx>
            <c:strRef>
              <c:f>'1 ЮЛ'!$A$4</c:f>
              <c:strCache>
                <c:ptCount val="1"/>
                <c:pt idx="0">
                  <c:v>Банк ГПБ (АО)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7.8350030109045163E-2"/>
                  <c:y val="0.11526337737459037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D345-4FDA-A3DB-2294A3564453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'1 ЮЛ'!$C$4</c:f>
              <c:numCache>
                <c:formatCode>0%</c:formatCode>
                <c:ptCount val="1"/>
                <c:pt idx="0">
                  <c:v>1.72E-2</c:v>
                </c:pt>
              </c:numCache>
            </c:numRef>
          </c:xVal>
          <c:yVal>
            <c:numRef>
              <c:f>'1 ЮЛ'!$D$4</c:f>
              <c:numCache>
                <c:formatCode>0%</c:formatCode>
                <c:ptCount val="1"/>
                <c:pt idx="0">
                  <c:v>0.91870000000000007</c:v>
                </c:pt>
              </c:numCache>
            </c:numRef>
          </c:yVal>
          <c:bubbleSize>
            <c:numRef>
              <c:f>'1 ЮЛ'!$B$4</c:f>
              <c:numCache>
                <c:formatCode>_ * #,##0.0_ ;_ * \-#,##0.0_ ;_ * "-"??_ ;_ @_ </c:formatCode>
                <c:ptCount val="1"/>
                <c:pt idx="0">
                  <c:v>3254923.4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03-D345-4FDA-A3DB-2294A3564453}"/>
            </c:ext>
          </c:extLst>
        </c:ser>
        <c:ser>
          <c:idx val="1"/>
          <c:order val="2"/>
          <c:tx>
            <c:strRef>
              <c:f>'1 ЮЛ'!$A$5</c:f>
              <c:strCache>
                <c:ptCount val="1"/>
                <c:pt idx="0">
                  <c:v>ПАО Банк "ФК Открытие"</c:v>
                </c:pt>
              </c:strCache>
            </c:strRef>
          </c:tx>
          <c:invertIfNegative val="0"/>
          <c:xVal>
            <c:numRef>
              <c:f>'1 ЮЛ'!$C$5</c:f>
              <c:numCache>
                <c:formatCode>0%</c:formatCode>
                <c:ptCount val="1"/>
                <c:pt idx="0">
                  <c:v>3.4000000000000002E-2</c:v>
                </c:pt>
              </c:numCache>
            </c:numRef>
          </c:xVal>
          <c:yVal>
            <c:numRef>
              <c:f>'1 ЮЛ'!$D$5</c:f>
              <c:numCache>
                <c:formatCode>0%</c:formatCode>
                <c:ptCount val="1"/>
                <c:pt idx="0">
                  <c:v>0.98360000000000003</c:v>
                </c:pt>
              </c:numCache>
            </c:numRef>
          </c:yVal>
          <c:bubbleSize>
            <c:numRef>
              <c:f>'1 ЮЛ'!$B$5</c:f>
              <c:numCache>
                <c:formatCode>_ * #,##0.0_ ;_ * \-#,##0.0_ ;_ * "-"??_ ;_ @_ </c:formatCode>
                <c:ptCount val="1"/>
                <c:pt idx="0">
                  <c:v>2125251.5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04-D345-4FDA-A3DB-2294A3564453}"/>
            </c:ext>
          </c:extLst>
        </c:ser>
        <c:ser>
          <c:idx val="3"/>
          <c:order val="3"/>
          <c:tx>
            <c:strRef>
              <c:f>'1 ЮЛ'!$A$6</c:f>
              <c:strCache>
                <c:ptCount val="1"/>
                <c:pt idx="0">
                  <c:v>АО "Россельхозбанк"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2.4484384409076613E-3"/>
                  <c:y val="2.0220052897912642E-3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D345-4FDA-A3DB-2294A3564453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'1 ЮЛ'!$C$6</c:f>
              <c:numCache>
                <c:formatCode>0%</c:formatCode>
                <c:ptCount val="1"/>
                <c:pt idx="0">
                  <c:v>0.1338</c:v>
                </c:pt>
              </c:numCache>
            </c:numRef>
          </c:xVal>
          <c:yVal>
            <c:numRef>
              <c:f>'1 ЮЛ'!$D$6</c:f>
              <c:numCache>
                <c:formatCode>0%</c:formatCode>
                <c:ptCount val="1"/>
                <c:pt idx="0">
                  <c:v>0.82989999999999997</c:v>
                </c:pt>
              </c:numCache>
            </c:numRef>
          </c:yVal>
          <c:bubbleSize>
            <c:numRef>
              <c:f>'1 ЮЛ'!$B$6</c:f>
              <c:numCache>
                <c:formatCode>_ * #,##0.0_ ;_ * \-#,##0.0_ ;_ * "-"??_ ;_ @_ </c:formatCode>
                <c:ptCount val="1"/>
                <c:pt idx="0">
                  <c:v>1461653.7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06-D345-4FDA-A3DB-2294A3564453}"/>
            </c:ext>
          </c:extLst>
        </c:ser>
        <c:ser>
          <c:idx val="4"/>
          <c:order val="4"/>
          <c:tx>
            <c:strRef>
              <c:f>'1 ЮЛ'!$A$7</c:f>
              <c:strCache>
                <c:ptCount val="1"/>
                <c:pt idx="0">
                  <c:v>АО "АЛЬФА-БАНК"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4.4071891936337898E-2"/>
                  <c:y val="8.8975238675122428E-2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D345-4FDA-A3DB-2294A3564453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'1 ЮЛ'!$C$7</c:f>
              <c:numCache>
                <c:formatCode>0%</c:formatCode>
                <c:ptCount val="1"/>
                <c:pt idx="0">
                  <c:v>7.8600000000000003E-2</c:v>
                </c:pt>
              </c:numCache>
            </c:numRef>
          </c:xVal>
          <c:yVal>
            <c:numRef>
              <c:f>'1 ЮЛ'!$D$7</c:f>
              <c:numCache>
                <c:formatCode>0%</c:formatCode>
                <c:ptCount val="1"/>
                <c:pt idx="0">
                  <c:v>0.84560000000000002</c:v>
                </c:pt>
              </c:numCache>
            </c:numRef>
          </c:yVal>
          <c:bubbleSize>
            <c:numRef>
              <c:f>'1 ЮЛ'!$B$7</c:f>
              <c:numCache>
                <c:formatCode>_ * #,##0.0_ ;_ * \-#,##0.0_ ;_ * "-"??_ ;_ @_ </c:formatCode>
                <c:ptCount val="1"/>
                <c:pt idx="0">
                  <c:v>1316627.8999999999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08-D345-4FDA-A3DB-2294A3564453}"/>
            </c:ext>
          </c:extLst>
        </c:ser>
        <c:ser>
          <c:idx val="5"/>
          <c:order val="5"/>
          <c:tx>
            <c:strRef>
              <c:f>'1 ЮЛ'!$A$8</c:f>
              <c:strCache>
                <c:ptCount val="1"/>
                <c:pt idx="0">
                  <c:v>ОАО "Банк Москвы"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0.10528285295902944"/>
                  <c:y val="-7.6842410808612635E-2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D345-4FDA-A3DB-2294A3564453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'1 ЮЛ'!$C$8</c:f>
              <c:numCache>
                <c:formatCode>0%</c:formatCode>
                <c:ptCount val="1"/>
                <c:pt idx="0">
                  <c:v>0.4224</c:v>
                </c:pt>
              </c:numCache>
            </c:numRef>
          </c:xVal>
          <c:yVal>
            <c:numRef>
              <c:f>'1 ЮЛ'!$D$8</c:f>
              <c:numCache>
                <c:formatCode>0%</c:formatCode>
                <c:ptCount val="1"/>
                <c:pt idx="0">
                  <c:v>0.78400000000000003</c:v>
                </c:pt>
              </c:numCache>
            </c:numRef>
          </c:yVal>
          <c:bubbleSize>
            <c:numRef>
              <c:f>'1 ЮЛ'!$B$8</c:f>
              <c:numCache>
                <c:formatCode>_ * #,##0.0_ ;_ * \-#,##0.0_ ;_ * "-"??_ ;_ @_ </c:formatCode>
                <c:ptCount val="1"/>
                <c:pt idx="0">
                  <c:v>827887.8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0A-D345-4FDA-A3DB-2294A3564453}"/>
            </c:ext>
          </c:extLst>
        </c:ser>
        <c:ser>
          <c:idx val="6"/>
          <c:order val="6"/>
          <c:tx>
            <c:strRef>
              <c:f>'1 ЮЛ'!$A$9</c:f>
              <c:strCache>
                <c:ptCount val="1"/>
                <c:pt idx="0">
                  <c:v>ОАО "МКБ"</c:v>
                </c:pt>
              </c:strCache>
            </c:strRef>
          </c:tx>
          <c:invertIfNegative val="0"/>
          <c:xVal>
            <c:numRef>
              <c:f>'1 ЮЛ'!$C$9</c:f>
              <c:numCache>
                <c:formatCode>0%</c:formatCode>
                <c:ptCount val="1"/>
                <c:pt idx="0">
                  <c:v>3.4700000000000002E-2</c:v>
                </c:pt>
              </c:numCache>
            </c:numRef>
          </c:xVal>
          <c:yVal>
            <c:numRef>
              <c:f>'1 ЮЛ'!$D$9</c:f>
              <c:numCache>
                <c:formatCode>0%</c:formatCode>
                <c:ptCount val="1"/>
                <c:pt idx="0">
                  <c:v>0.87450000000000006</c:v>
                </c:pt>
              </c:numCache>
            </c:numRef>
          </c:yVal>
          <c:bubbleSize>
            <c:numRef>
              <c:f>'1 ЮЛ'!$B$9</c:f>
              <c:numCache>
                <c:formatCode>_ * #,##0.0_ ;_ * \-#,##0.0_ ;_ * "-"??_ ;_ @_ </c:formatCode>
                <c:ptCount val="1"/>
                <c:pt idx="0">
                  <c:v>825439.4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0B-D345-4FDA-A3DB-2294A3564453}"/>
            </c:ext>
          </c:extLst>
        </c:ser>
        <c:ser>
          <c:idx val="7"/>
          <c:order val="7"/>
          <c:tx>
            <c:strRef>
              <c:f>'1 ЮЛ'!$A$10</c:f>
              <c:strCache>
                <c:ptCount val="1"/>
                <c:pt idx="0">
                  <c:v>АО ЮниКредит Банк</c:v>
                </c:pt>
              </c:strCache>
            </c:strRef>
          </c:tx>
          <c:invertIfNegative val="0"/>
          <c:xVal>
            <c:numRef>
              <c:f>'1 ЮЛ'!$C$10</c:f>
              <c:numCache>
                <c:formatCode>0%</c:formatCode>
                <c:ptCount val="1"/>
                <c:pt idx="0">
                  <c:v>3.6699999999999997E-2</c:v>
                </c:pt>
              </c:numCache>
            </c:numRef>
          </c:xVal>
          <c:yVal>
            <c:numRef>
              <c:f>'1 ЮЛ'!$D$10</c:f>
              <c:numCache>
                <c:formatCode>0%</c:formatCode>
                <c:ptCount val="1"/>
                <c:pt idx="0">
                  <c:v>0.85709999999999997</c:v>
                </c:pt>
              </c:numCache>
            </c:numRef>
          </c:yVal>
          <c:bubbleSize>
            <c:numRef>
              <c:f>'1 ЮЛ'!$B$10</c:f>
              <c:numCache>
                <c:formatCode>_ * #,##0.0_ ;_ * \-#,##0.0_ ;_ * "-"??_ ;_ @_ </c:formatCode>
                <c:ptCount val="1"/>
                <c:pt idx="0">
                  <c:v>736978.5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0C-D345-4FDA-A3DB-2294A3564453}"/>
            </c:ext>
          </c:extLst>
        </c:ser>
        <c:ser>
          <c:idx val="8"/>
          <c:order val="8"/>
          <c:tx>
            <c:strRef>
              <c:f>'1 ЮЛ'!$A$11</c:f>
              <c:strCache>
                <c:ptCount val="1"/>
                <c:pt idx="0">
                  <c:v>ПАО "Промсвязьбанк"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dLbls>
            <c:dLbl>
              <c:idx val="0"/>
              <c:layout>
                <c:manualLayout>
                  <c:x val="-6.121096102269153E-2"/>
                  <c:y val="-5.8642770944967032E-2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D345-4FDA-A3DB-2294A3564453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'1 ЮЛ'!$C$11</c:f>
              <c:numCache>
                <c:formatCode>0%</c:formatCode>
                <c:ptCount val="1"/>
                <c:pt idx="0">
                  <c:v>9.2799999999999994E-2</c:v>
                </c:pt>
              </c:numCache>
            </c:numRef>
          </c:xVal>
          <c:yVal>
            <c:numRef>
              <c:f>'1 ЮЛ'!$D$11</c:f>
              <c:numCache>
                <c:formatCode>0%</c:formatCode>
                <c:ptCount val="1"/>
                <c:pt idx="0">
                  <c:v>0.89439999999999997</c:v>
                </c:pt>
              </c:numCache>
            </c:numRef>
          </c:yVal>
          <c:bubbleSize>
            <c:numRef>
              <c:f>'1 ЮЛ'!$B$11</c:f>
              <c:numCache>
                <c:formatCode>_ * #,##0.0_ ;_ * \-#,##0.0_ ;_ * "-"??_ ;_ @_ </c:formatCode>
                <c:ptCount val="1"/>
                <c:pt idx="0">
                  <c:v>717236.3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0E-D345-4FDA-A3DB-2294A3564453}"/>
            </c:ext>
          </c:extLst>
        </c:ser>
        <c:ser>
          <c:idx val="9"/>
          <c:order val="9"/>
          <c:tx>
            <c:strRef>
              <c:f>'1 ЮЛ'!$A$12</c:f>
              <c:strCache>
                <c:ptCount val="1"/>
                <c:pt idx="0">
                  <c:v>АО "Райффайзенбанк"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8.5695345431768145E-3"/>
                  <c:y val="2.2243809668780597E-2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D345-4FDA-A3DB-2294A3564453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'1 ЮЛ'!$C$12</c:f>
              <c:numCache>
                <c:formatCode>0%</c:formatCode>
                <c:ptCount val="1"/>
                <c:pt idx="0">
                  <c:v>6.0899999999999996E-2</c:v>
                </c:pt>
              </c:numCache>
            </c:numRef>
          </c:xVal>
          <c:yVal>
            <c:numRef>
              <c:f>'1 ЮЛ'!$D$12</c:f>
              <c:numCache>
                <c:formatCode>0%</c:formatCode>
                <c:ptCount val="1"/>
                <c:pt idx="0">
                  <c:v>0.69340000000000002</c:v>
                </c:pt>
              </c:numCache>
            </c:numRef>
          </c:yVal>
          <c:bubbleSize>
            <c:numRef>
              <c:f>'1 ЮЛ'!$B$12</c:f>
              <c:numCache>
                <c:formatCode>_ * #,##0.0_ ;_ * \-#,##0.0_ ;_ * "-"??_ ;_ @_ </c:formatCode>
                <c:ptCount val="1"/>
                <c:pt idx="0">
                  <c:v>389835.4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10-D345-4FDA-A3DB-2294A3564453}"/>
            </c:ext>
          </c:extLst>
        </c:ser>
        <c:ser>
          <c:idx val="10"/>
          <c:order val="10"/>
          <c:tx>
            <c:strRef>
              <c:f>'1 ЮЛ'!$A$13</c:f>
              <c:strCache>
                <c:ptCount val="1"/>
                <c:pt idx="0">
                  <c:v>ПАО БАНК "ЮГРА"</c:v>
                </c:pt>
              </c:strCache>
            </c:strRef>
          </c:tx>
          <c:invertIfNegative val="0"/>
          <c:xVal>
            <c:numRef>
              <c:f>'1 ЮЛ'!$C$13</c:f>
              <c:numCache>
                <c:formatCode>0%</c:formatCode>
                <c:ptCount val="1"/>
                <c:pt idx="0">
                  <c:v>2.8000000000000004E-3</c:v>
                </c:pt>
              </c:numCache>
            </c:numRef>
          </c:xVal>
          <c:yVal>
            <c:numRef>
              <c:f>'1 ЮЛ'!$D$13</c:f>
              <c:numCache>
                <c:formatCode>0%</c:formatCode>
                <c:ptCount val="1"/>
                <c:pt idx="0">
                  <c:v>0.99680000000000002</c:v>
                </c:pt>
              </c:numCache>
            </c:numRef>
          </c:yVal>
          <c:bubbleSize>
            <c:numRef>
              <c:f>'1 ЮЛ'!$B$13</c:f>
              <c:numCache>
                <c:formatCode>_ * #,##0.0_ ;_ * \-#,##0.0_ ;_ * "-"??_ ;_ @_ </c:formatCode>
                <c:ptCount val="1"/>
                <c:pt idx="0">
                  <c:v>287028.8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11-D345-4FDA-A3DB-2294A3564453}"/>
            </c:ext>
          </c:extLst>
        </c:ser>
        <c:ser>
          <c:idx val="11"/>
          <c:order val="11"/>
          <c:tx>
            <c:strRef>
              <c:f>'1 ЮЛ'!$A$14</c:f>
              <c:strCache>
                <c:ptCount val="1"/>
                <c:pt idx="0">
                  <c:v>ПАО "Банк "Санкт-Петербург"</c:v>
                </c:pt>
              </c:strCache>
            </c:strRef>
          </c:tx>
          <c:invertIfNegative val="0"/>
          <c:xVal>
            <c:numRef>
              <c:f>'1 ЮЛ'!$C$14</c:f>
              <c:numCache>
                <c:formatCode>0%</c:formatCode>
                <c:ptCount val="1"/>
                <c:pt idx="0">
                  <c:v>4.0899999999999999E-2</c:v>
                </c:pt>
              </c:numCache>
            </c:numRef>
          </c:xVal>
          <c:yVal>
            <c:numRef>
              <c:f>'1 ЮЛ'!$D$14</c:f>
              <c:numCache>
                <c:formatCode>0%</c:formatCode>
                <c:ptCount val="1"/>
                <c:pt idx="0">
                  <c:v>0.83040000000000003</c:v>
                </c:pt>
              </c:numCache>
            </c:numRef>
          </c:yVal>
          <c:bubbleSize>
            <c:numRef>
              <c:f>'1 ЮЛ'!$B$14</c:f>
              <c:numCache>
                <c:formatCode>_ * #,##0.0_ ;_ * \-#,##0.0_ ;_ * "-"??_ ;_ @_ </c:formatCode>
                <c:ptCount val="1"/>
                <c:pt idx="0">
                  <c:v>280343.5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12-D345-4FDA-A3DB-2294A3564453}"/>
            </c:ext>
          </c:extLst>
        </c:ser>
        <c:ser>
          <c:idx val="12"/>
          <c:order val="12"/>
          <c:tx>
            <c:strRef>
              <c:f>'1 ЮЛ'!$A$15</c:f>
              <c:strCache>
                <c:ptCount val="1"/>
                <c:pt idx="0">
                  <c:v>АО "Нордеа Банк"</c:v>
                </c:pt>
              </c:strCache>
            </c:strRef>
          </c:tx>
          <c:invertIfNegative val="0"/>
          <c:xVal>
            <c:numRef>
              <c:f>'1 ЮЛ'!$C$15</c:f>
              <c:numCache>
                <c:formatCode>0.00%</c:formatCode>
                <c:ptCount val="1"/>
                <c:pt idx="0">
                  <c:v>4.6999999999999993E-3</c:v>
                </c:pt>
              </c:numCache>
            </c:numRef>
          </c:xVal>
          <c:yVal>
            <c:numRef>
              <c:f>'1 ЮЛ'!$D$15</c:f>
              <c:numCache>
                <c:formatCode>0%</c:formatCode>
                <c:ptCount val="1"/>
                <c:pt idx="0">
                  <c:v>0.92989999999999995</c:v>
                </c:pt>
              </c:numCache>
            </c:numRef>
          </c:yVal>
          <c:bubbleSize>
            <c:numRef>
              <c:f>'1 ЮЛ'!$B$15</c:f>
              <c:numCache>
                <c:formatCode>_ * #,##0.0_ ;_ * \-#,##0.0_ ;_ * "-"??_ ;_ @_ </c:formatCode>
                <c:ptCount val="1"/>
                <c:pt idx="0">
                  <c:v>279140.7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13-D345-4FDA-A3DB-2294A3564453}"/>
            </c:ext>
          </c:extLst>
        </c:ser>
        <c:ser>
          <c:idx val="13"/>
          <c:order val="13"/>
          <c:tx>
            <c:strRef>
              <c:f>'1 ЮЛ'!$A$16</c:f>
              <c:strCache>
                <c:ptCount val="1"/>
                <c:pt idx="0">
                  <c:v>ПАО РОСБАНК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7.3453153227229836E-3"/>
                  <c:y val="2.2243809668780597E-2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D345-4FDA-A3DB-2294A3564453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'1 ЮЛ'!$C$16</c:f>
              <c:numCache>
                <c:formatCode>0%</c:formatCode>
                <c:ptCount val="1"/>
                <c:pt idx="0">
                  <c:v>6.2199999999999998E-2</c:v>
                </c:pt>
              </c:numCache>
            </c:numRef>
          </c:xVal>
          <c:yVal>
            <c:numRef>
              <c:f>'1 ЮЛ'!$D$16</c:f>
              <c:numCache>
                <c:formatCode>0%</c:formatCode>
                <c:ptCount val="1"/>
                <c:pt idx="0">
                  <c:v>0.61299999999999999</c:v>
                </c:pt>
              </c:numCache>
            </c:numRef>
          </c:yVal>
          <c:bubbleSize>
            <c:numRef>
              <c:f>'1 ЮЛ'!$B$16</c:f>
              <c:numCache>
                <c:formatCode>_ * #,##0.0_ ;_ * \-#,##0.0_ ;_ * "-"??_ ;_ @_ </c:formatCode>
                <c:ptCount val="1"/>
                <c:pt idx="0">
                  <c:v>277452.5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15-D345-4FDA-A3DB-2294A3564453}"/>
            </c:ext>
          </c:extLst>
        </c:ser>
        <c:ser>
          <c:idx val="14"/>
          <c:order val="14"/>
          <c:tx>
            <c:strRef>
              <c:f>'1 ЮЛ'!$A$17</c:f>
              <c:strCache>
                <c:ptCount val="1"/>
                <c:pt idx="0">
                  <c:v>ОАО "АБ "РОССИЯ"</c:v>
                </c:pt>
              </c:strCache>
            </c:strRef>
          </c:tx>
          <c:invertIfNegative val="0"/>
          <c:xVal>
            <c:numRef>
              <c:f>'1 ЮЛ'!$C$17</c:f>
              <c:numCache>
                <c:formatCode>0%</c:formatCode>
                <c:ptCount val="1"/>
                <c:pt idx="0">
                  <c:v>1.3600000000000001E-2</c:v>
                </c:pt>
              </c:numCache>
            </c:numRef>
          </c:xVal>
          <c:yVal>
            <c:numRef>
              <c:f>'1 ЮЛ'!$D$17</c:f>
              <c:numCache>
                <c:formatCode>0%</c:formatCode>
                <c:ptCount val="1"/>
                <c:pt idx="0">
                  <c:v>0.97129999999999994</c:v>
                </c:pt>
              </c:numCache>
            </c:numRef>
          </c:yVal>
          <c:bubbleSize>
            <c:numRef>
              <c:f>'1 ЮЛ'!$B$17</c:f>
              <c:numCache>
                <c:formatCode>_ * #,##0.0_ ;_ * \-#,##0.0_ ;_ * "-"??_ ;_ @_ </c:formatCode>
                <c:ptCount val="1"/>
                <c:pt idx="0">
                  <c:v>248312.9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16-D345-4FDA-A3DB-2294A3564453}"/>
            </c:ext>
          </c:extLst>
        </c:ser>
        <c:ser>
          <c:idx val="15"/>
          <c:order val="15"/>
          <c:tx>
            <c:strRef>
              <c:f>'1 ЮЛ'!$A$18</c:f>
              <c:strCache>
                <c:ptCount val="1"/>
                <c:pt idx="0">
                  <c:v>АО "РОСТ БАНК"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rgbClr val="FFC000"/>
              </a:solidFill>
            </c:spPr>
            <c:extLst>
              <c:ext xmlns:c16="http://schemas.microsoft.com/office/drawing/2014/chart" uri="{C3380CC4-5D6E-409C-BE32-E72D297353CC}">
                <c16:uniqueId val="{00000018-D345-4FDA-A3DB-2294A3564453}"/>
              </c:ext>
            </c:extLst>
          </c:dPt>
          <c:dLbls>
            <c:dLbl>
              <c:idx val="0"/>
              <c:layout>
                <c:manualLayout>
                  <c:x val="-6.6107837904506847E-2"/>
                  <c:y val="-4.6509783852904885E-2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8-D345-4FDA-A3DB-2294A3564453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'1 ЮЛ'!$C$18</c:f>
              <c:numCache>
                <c:formatCode>0%</c:formatCode>
                <c:ptCount val="1"/>
                <c:pt idx="0">
                  <c:v>0.1313</c:v>
                </c:pt>
              </c:numCache>
            </c:numRef>
          </c:xVal>
          <c:yVal>
            <c:numRef>
              <c:f>'1 ЮЛ'!$D$18</c:f>
              <c:numCache>
                <c:formatCode>0%</c:formatCode>
                <c:ptCount val="1"/>
                <c:pt idx="0">
                  <c:v>0.97499999999999998</c:v>
                </c:pt>
              </c:numCache>
            </c:numRef>
          </c:yVal>
          <c:bubbleSize>
            <c:numRef>
              <c:f>'1 ЮЛ'!$B$18</c:f>
              <c:numCache>
                <c:formatCode>_ * #,##0.0_ ;_ * \-#,##0.0_ ;_ * "-"??_ ;_ @_ </c:formatCode>
                <c:ptCount val="1"/>
                <c:pt idx="0">
                  <c:v>247540.4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19-D345-4FDA-A3DB-2294A3564453}"/>
            </c:ext>
          </c:extLst>
        </c:ser>
        <c:ser>
          <c:idx val="16"/>
          <c:order val="16"/>
          <c:tx>
            <c:strRef>
              <c:f>'1 ЮЛ'!$A$19</c:f>
              <c:strCache>
                <c:ptCount val="1"/>
                <c:pt idx="0">
                  <c:v>ВТБ 24 (ПАО)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2.4484384409076613E-3"/>
                  <c:y val="-1.2132987092062144E-2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A-D345-4FDA-A3DB-2294A3564453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'1 ЮЛ'!$C$19</c:f>
              <c:numCache>
                <c:formatCode>0%</c:formatCode>
                <c:ptCount val="1"/>
                <c:pt idx="0">
                  <c:v>9.5299999999999996E-2</c:v>
                </c:pt>
              </c:numCache>
            </c:numRef>
          </c:xVal>
          <c:yVal>
            <c:numRef>
              <c:f>'1 ЮЛ'!$D$19</c:f>
              <c:numCache>
                <c:formatCode>0%</c:formatCode>
                <c:ptCount val="1"/>
                <c:pt idx="0">
                  <c:v>0.14510000000000001</c:v>
                </c:pt>
              </c:numCache>
            </c:numRef>
          </c:yVal>
          <c:bubbleSize>
            <c:numRef>
              <c:f>'1 ЮЛ'!$B$19</c:f>
              <c:numCache>
                <c:formatCode>_ * #,##0.0_ ;_ * \-#,##0.0_ ;_ * "-"??_ ;_ @_ </c:formatCode>
                <c:ptCount val="1"/>
                <c:pt idx="0">
                  <c:v>239538.5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1B-D345-4FDA-A3DB-2294A3564453}"/>
            </c:ext>
          </c:extLst>
        </c:ser>
        <c:ser>
          <c:idx val="17"/>
          <c:order val="17"/>
          <c:tx>
            <c:strRef>
              <c:f>'1 ЮЛ'!$A$20</c:f>
              <c:strCache>
                <c:ptCount val="1"/>
                <c:pt idx="0">
                  <c:v>ПАО МОСОБЛБАНК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4.5296111156791732E-2"/>
                  <c:y val="-5.2576277398935965E-2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C-D345-4FDA-A3DB-2294A3564453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'1 ЮЛ'!$C$20</c:f>
              <c:numCache>
                <c:formatCode>0%</c:formatCode>
                <c:ptCount val="1"/>
                <c:pt idx="0">
                  <c:v>0.47659999999999997</c:v>
                </c:pt>
              </c:numCache>
            </c:numRef>
          </c:xVal>
          <c:yVal>
            <c:numRef>
              <c:f>'1 ЮЛ'!$D$20</c:f>
              <c:numCache>
                <c:formatCode>0%</c:formatCode>
                <c:ptCount val="1"/>
                <c:pt idx="0">
                  <c:v>0.9788</c:v>
                </c:pt>
              </c:numCache>
            </c:numRef>
          </c:yVal>
          <c:bubbleSize>
            <c:numRef>
              <c:f>'1 ЮЛ'!$B$20</c:f>
              <c:numCache>
                <c:formatCode>_ * #,##0.0_ ;_ * \-#,##0.0_ ;_ * "-"??_ ;_ @_ </c:formatCode>
                <c:ptCount val="1"/>
                <c:pt idx="0">
                  <c:v>199112.3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1D-D345-4FDA-A3DB-2294A3564453}"/>
            </c:ext>
          </c:extLst>
        </c:ser>
        <c:ser>
          <c:idx val="18"/>
          <c:order val="18"/>
          <c:tx>
            <c:strRef>
              <c:f>'1 ЮЛ'!$A$21</c:f>
              <c:strCache>
                <c:ptCount val="1"/>
                <c:pt idx="0">
                  <c:v>ПАО "АК БАРС" БАНК</c:v>
                </c:pt>
              </c:strCache>
            </c:strRef>
          </c:tx>
          <c:invertIfNegative val="0"/>
          <c:xVal>
            <c:numRef>
              <c:f>'1 ЮЛ'!$C$21</c:f>
              <c:numCache>
                <c:formatCode>0%</c:formatCode>
                <c:ptCount val="1"/>
                <c:pt idx="0">
                  <c:v>1.49E-2</c:v>
                </c:pt>
              </c:numCache>
            </c:numRef>
          </c:xVal>
          <c:yVal>
            <c:numRef>
              <c:f>'1 ЮЛ'!$D$21</c:f>
              <c:numCache>
                <c:formatCode>0%</c:formatCode>
                <c:ptCount val="1"/>
                <c:pt idx="0">
                  <c:v>0.81469999999999998</c:v>
                </c:pt>
              </c:numCache>
            </c:numRef>
          </c:yVal>
          <c:bubbleSize>
            <c:numRef>
              <c:f>'1 ЮЛ'!$B$21</c:f>
              <c:numCache>
                <c:formatCode>_ * #,##0.0_ ;_ * \-#,##0.0_ ;_ * "-"??_ ;_ @_ </c:formatCode>
                <c:ptCount val="1"/>
                <c:pt idx="0">
                  <c:v>193722.6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1E-D345-4FDA-A3DB-2294A3564453}"/>
            </c:ext>
          </c:extLst>
        </c:ser>
        <c:ser>
          <c:idx val="19"/>
          <c:order val="19"/>
          <c:tx>
            <c:strRef>
              <c:f>'1 ЮЛ'!$A$22</c:f>
              <c:strCache>
                <c:ptCount val="1"/>
                <c:pt idx="0">
                  <c:v>АО "ГЛОБЭКСБАНК"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1.2242192204538307E-3"/>
                  <c:y val="-1.4155151607405835E-2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F-D345-4FDA-A3DB-2294A3564453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'1 ЮЛ'!$C$22</c:f>
              <c:numCache>
                <c:formatCode>0%</c:formatCode>
                <c:ptCount val="1"/>
                <c:pt idx="0">
                  <c:v>0.19149999999999998</c:v>
                </c:pt>
              </c:numCache>
            </c:numRef>
          </c:xVal>
          <c:yVal>
            <c:numRef>
              <c:f>'1 ЮЛ'!$D$22</c:f>
              <c:numCache>
                <c:formatCode>0%</c:formatCode>
                <c:ptCount val="1"/>
                <c:pt idx="0">
                  <c:v>0.94730000000000003</c:v>
                </c:pt>
              </c:numCache>
            </c:numRef>
          </c:yVal>
          <c:bubbleSize>
            <c:numRef>
              <c:f>'1 ЮЛ'!$B$22</c:f>
              <c:numCache>
                <c:formatCode>_ * #,##0.0_ ;_ * \-#,##0.0_ ;_ * "-"??_ ;_ @_ </c:formatCode>
                <c:ptCount val="1"/>
                <c:pt idx="0">
                  <c:v>157949.1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20-D345-4FDA-A3DB-2294A3564453}"/>
            </c:ext>
          </c:extLst>
        </c:ser>
        <c:ser>
          <c:idx val="20"/>
          <c:order val="20"/>
          <c:tx>
            <c:strRef>
              <c:f>'1 ЮЛ'!$A$23</c:f>
              <c:strCache>
                <c:ptCount val="1"/>
                <c:pt idx="0">
                  <c:v>ПАО "МИнБанк"</c:v>
                </c:pt>
              </c:strCache>
            </c:strRef>
          </c:tx>
          <c:spPr>
            <a:ln w="25400">
              <a:noFill/>
            </a:ln>
          </c:spPr>
          <c:invertIfNegative val="0"/>
          <c:xVal>
            <c:numRef>
              <c:f>'1 ЮЛ'!$C$23</c:f>
              <c:numCache>
                <c:formatCode>0%</c:formatCode>
                <c:ptCount val="1"/>
                <c:pt idx="0">
                  <c:v>4.9000000000000002E-2</c:v>
                </c:pt>
              </c:numCache>
            </c:numRef>
          </c:xVal>
          <c:yVal>
            <c:numRef>
              <c:f>'1 ЮЛ'!$D$23</c:f>
              <c:numCache>
                <c:formatCode>0%</c:formatCode>
                <c:ptCount val="1"/>
                <c:pt idx="0">
                  <c:v>0.93459999999999999</c:v>
                </c:pt>
              </c:numCache>
            </c:numRef>
          </c:yVal>
          <c:bubbleSize>
            <c:numRef>
              <c:f>'1 ЮЛ'!$B$23</c:f>
              <c:numCache>
                <c:formatCode>_ * #,##0.0_ ;_ * \-#,##0.0_ ;_ * "-"??_ ;_ @_ </c:formatCode>
                <c:ptCount val="1"/>
                <c:pt idx="0">
                  <c:v>151485.20000000001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21-D345-4FDA-A3DB-2294A3564453}"/>
            </c:ext>
          </c:extLst>
        </c:ser>
        <c:ser>
          <c:idx val="21"/>
          <c:order val="21"/>
          <c:tx>
            <c:strRef>
              <c:f>'1 ЮЛ'!$A$24</c:f>
              <c:strCache>
                <c:ptCount val="1"/>
                <c:pt idx="0">
                  <c:v>ПАО Банк ЗЕНИТ</c:v>
                </c:pt>
              </c:strCache>
            </c:strRef>
          </c:tx>
          <c:spPr>
            <a:ln w="25400">
              <a:noFill/>
            </a:ln>
          </c:spPr>
          <c:invertIfNegative val="0"/>
          <c:xVal>
            <c:numRef>
              <c:f>'1 ЮЛ'!$C$24</c:f>
              <c:numCache>
                <c:formatCode>0%</c:formatCode>
                <c:ptCount val="1"/>
                <c:pt idx="0">
                  <c:v>3.9300000000000002E-2</c:v>
                </c:pt>
              </c:numCache>
            </c:numRef>
          </c:xVal>
          <c:yVal>
            <c:numRef>
              <c:f>'1 ЮЛ'!$D$24</c:f>
              <c:numCache>
                <c:formatCode>0%</c:formatCode>
                <c:ptCount val="1"/>
                <c:pt idx="0">
                  <c:v>0.83900000000000008</c:v>
                </c:pt>
              </c:numCache>
            </c:numRef>
          </c:yVal>
          <c:bubbleSize>
            <c:numRef>
              <c:f>'1 ЮЛ'!$B$24</c:f>
              <c:numCache>
                <c:formatCode>_ * #,##0.0_ ;_ * \-#,##0.0_ ;_ * "-"??_ ;_ @_ </c:formatCode>
                <c:ptCount val="1"/>
                <c:pt idx="0">
                  <c:v>147499.20000000001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22-D345-4FDA-A3DB-2294A3564453}"/>
            </c:ext>
          </c:extLst>
        </c:ser>
        <c:ser>
          <c:idx val="22"/>
          <c:order val="22"/>
          <c:tx>
            <c:strRef>
              <c:f>'1 ЮЛ'!$A$25</c:f>
              <c:strCache>
                <c:ptCount val="1"/>
                <c:pt idx="0">
                  <c:v>АО АКБ "НОВИКОМБАНК"</c:v>
                </c:pt>
              </c:strCache>
            </c:strRef>
          </c:tx>
          <c:spPr>
            <a:ln w="25400">
              <a:noFill/>
            </a:ln>
          </c:spPr>
          <c:invertIfNegative val="0"/>
          <c:dLbls>
            <c:dLbl>
              <c:idx val="0"/>
              <c:layout>
                <c:manualLayout>
                  <c:x val="-1.2242288599752515E-2"/>
                  <c:y val="-2.6288138699467979E-2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3-D345-4FDA-A3DB-2294A3564453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'1 ЮЛ'!$C$25</c:f>
              <c:numCache>
                <c:formatCode>0%</c:formatCode>
                <c:ptCount val="1"/>
                <c:pt idx="0">
                  <c:v>0.15810000000000002</c:v>
                </c:pt>
              </c:numCache>
            </c:numRef>
          </c:xVal>
          <c:yVal>
            <c:numRef>
              <c:f>'1 ЮЛ'!$D$25</c:f>
              <c:numCache>
                <c:formatCode>0%</c:formatCode>
                <c:ptCount val="1"/>
                <c:pt idx="0">
                  <c:v>0.98370000000000002</c:v>
                </c:pt>
              </c:numCache>
            </c:numRef>
          </c:yVal>
          <c:bubbleSize>
            <c:numRef>
              <c:f>'1 ЮЛ'!$B$25</c:f>
              <c:numCache>
                <c:formatCode>_ * #,##0.0_ ;_ * \-#,##0.0_ ;_ * "-"??_ ;_ @_ </c:formatCode>
                <c:ptCount val="1"/>
                <c:pt idx="0">
                  <c:v>144319.5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24-D345-4FDA-A3DB-2294A3564453}"/>
            </c:ext>
          </c:extLst>
        </c:ser>
        <c:ser>
          <c:idx val="23"/>
          <c:order val="23"/>
          <c:tx>
            <c:strRef>
              <c:f>'1 ЮЛ'!$A$26</c:f>
              <c:strCache>
                <c:ptCount val="1"/>
                <c:pt idx="0">
                  <c:v>ПАО АКБ "Связь-Банк"</c:v>
                </c:pt>
              </c:strCache>
            </c:strRef>
          </c:tx>
          <c:spPr>
            <a:ln w="25400">
              <a:noFill/>
            </a:ln>
          </c:spPr>
          <c:invertIfNegative val="0"/>
          <c:dLbls>
            <c:dLbl>
              <c:idx val="0"/>
              <c:layout>
                <c:manualLayout>
                  <c:x val="-1.2242192204538307E-3"/>
                  <c:y val="1.0110822576718454E-2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5-D345-4FDA-A3DB-2294A3564453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'1 ЮЛ'!$C$26</c:f>
              <c:numCache>
                <c:formatCode>0%</c:formatCode>
                <c:ptCount val="1"/>
                <c:pt idx="0">
                  <c:v>5.9500000000000004E-2</c:v>
                </c:pt>
              </c:numCache>
            </c:numRef>
          </c:xVal>
          <c:yVal>
            <c:numRef>
              <c:f>'1 ЮЛ'!$D$26</c:f>
              <c:numCache>
                <c:formatCode>0%</c:formatCode>
                <c:ptCount val="1"/>
                <c:pt idx="0">
                  <c:v>0.64</c:v>
                </c:pt>
              </c:numCache>
            </c:numRef>
          </c:yVal>
          <c:bubbleSize>
            <c:numRef>
              <c:f>'1 ЮЛ'!$B$26</c:f>
              <c:numCache>
                <c:formatCode>_ * #,##0.0_ ;_ * \-#,##0.0_ ;_ * "-"??_ ;_ @_ </c:formatCode>
                <c:ptCount val="1"/>
                <c:pt idx="0">
                  <c:v>139526.79999999999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26-D345-4FDA-A3DB-2294A3564453}"/>
            </c:ext>
          </c:extLst>
        </c:ser>
        <c:ser>
          <c:idx val="24"/>
          <c:order val="24"/>
          <c:tx>
            <c:strRef>
              <c:f>'1 ЮЛ'!$A$27</c:f>
              <c:strCache>
                <c:ptCount val="1"/>
                <c:pt idx="0">
                  <c:v>ПАО "ХМБ Открытие"</c:v>
                </c:pt>
              </c:strCache>
            </c:strRef>
          </c:tx>
          <c:spPr>
            <a:ln w="25400"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'1 ЮЛ'!$C$27</c:f>
              <c:numCache>
                <c:formatCode>0%</c:formatCode>
                <c:ptCount val="1"/>
                <c:pt idx="0">
                  <c:v>0.14410000000000001</c:v>
                </c:pt>
              </c:numCache>
            </c:numRef>
          </c:xVal>
          <c:yVal>
            <c:numRef>
              <c:f>'1 ЮЛ'!$D$27</c:f>
              <c:numCache>
                <c:formatCode>0%</c:formatCode>
                <c:ptCount val="1"/>
                <c:pt idx="0">
                  <c:v>0.5171</c:v>
                </c:pt>
              </c:numCache>
            </c:numRef>
          </c:yVal>
          <c:bubbleSize>
            <c:numRef>
              <c:f>'1 ЮЛ'!$B$27</c:f>
              <c:numCache>
                <c:formatCode>_ * #,##0.0_ ;_ * \-#,##0.0_ ;_ * "-"??_ ;_ @_ </c:formatCode>
                <c:ptCount val="1"/>
                <c:pt idx="0">
                  <c:v>128418.6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27-D345-4FDA-A3DB-2294A3564453}"/>
            </c:ext>
          </c:extLst>
        </c:ser>
        <c:ser>
          <c:idx val="25"/>
          <c:order val="25"/>
          <c:tx>
            <c:strRef>
              <c:f>'1 ЮЛ'!$A$28</c:f>
              <c:strCache>
                <c:ptCount val="1"/>
                <c:pt idx="0">
                  <c:v>Банк "Возрождение" (ПАО)</c:v>
                </c:pt>
              </c:strCache>
            </c:strRef>
          </c:tx>
          <c:spPr>
            <a:ln w="25400">
              <a:noFill/>
            </a:ln>
          </c:spPr>
          <c:invertIfNegative val="0"/>
          <c:xVal>
            <c:numRef>
              <c:f>'1 ЮЛ'!$C$28</c:f>
              <c:numCache>
                <c:formatCode>0%</c:formatCode>
                <c:ptCount val="1"/>
                <c:pt idx="0">
                  <c:v>0.1143</c:v>
                </c:pt>
              </c:numCache>
            </c:numRef>
          </c:xVal>
          <c:yVal>
            <c:numRef>
              <c:f>'1 ЮЛ'!$D$28</c:f>
              <c:numCache>
                <c:formatCode>0%</c:formatCode>
                <c:ptCount val="1"/>
                <c:pt idx="0">
                  <c:v>0.7319</c:v>
                </c:pt>
              </c:numCache>
            </c:numRef>
          </c:yVal>
          <c:bubbleSize>
            <c:numRef>
              <c:f>'1 ЮЛ'!$B$28</c:f>
              <c:numCache>
                <c:formatCode>_ * #,##0.0_ ;_ * \-#,##0.0_ ;_ * "-"??_ ;_ @_ </c:formatCode>
                <c:ptCount val="1"/>
                <c:pt idx="0">
                  <c:v>125852.3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28-D345-4FDA-A3DB-2294A3564453}"/>
            </c:ext>
          </c:extLst>
        </c:ser>
        <c:ser>
          <c:idx val="26"/>
          <c:order val="26"/>
          <c:tx>
            <c:strRef>
              <c:f>'1 ЮЛ'!$A$29</c:f>
              <c:strCache>
                <c:ptCount val="1"/>
                <c:pt idx="0">
                  <c:v>АКБ "ПЕРЕСВЕТ" (АО)</c:v>
                </c:pt>
              </c:strCache>
            </c:strRef>
          </c:tx>
          <c:spPr>
            <a:ln w="25400">
              <a:noFill/>
            </a:ln>
          </c:spPr>
          <c:invertIfNegative val="0"/>
          <c:xVal>
            <c:numRef>
              <c:f>'1 ЮЛ'!$C$29</c:f>
              <c:numCache>
                <c:formatCode>0%</c:formatCode>
                <c:ptCount val="1"/>
                <c:pt idx="0">
                  <c:v>6.7000000000000002E-3</c:v>
                </c:pt>
              </c:numCache>
            </c:numRef>
          </c:xVal>
          <c:yVal>
            <c:numRef>
              <c:f>'1 ЮЛ'!$D$29</c:f>
              <c:numCache>
                <c:formatCode>0%</c:formatCode>
                <c:ptCount val="1"/>
                <c:pt idx="0">
                  <c:v>0.95640000000000003</c:v>
                </c:pt>
              </c:numCache>
            </c:numRef>
          </c:yVal>
          <c:bubbleSize>
            <c:numRef>
              <c:f>'1 ЮЛ'!$B$29</c:f>
              <c:numCache>
                <c:formatCode>_ * #,##0.0_ ;_ * \-#,##0.0_ ;_ * "-"??_ ;_ @_ </c:formatCode>
                <c:ptCount val="1"/>
                <c:pt idx="0">
                  <c:v>125135.6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29-D345-4FDA-A3DB-2294A3564453}"/>
            </c:ext>
          </c:extLst>
        </c:ser>
        <c:ser>
          <c:idx val="27"/>
          <c:order val="27"/>
          <c:tx>
            <c:strRef>
              <c:f>'1 ЮЛ'!$A$30</c:f>
              <c:strCache>
                <c:ptCount val="1"/>
                <c:pt idx="0">
                  <c:v>КБ "Ситибанк"</c:v>
                </c:pt>
              </c:strCache>
            </c:strRef>
          </c:tx>
          <c:spPr>
            <a:ln w="25400">
              <a:noFill/>
            </a:ln>
          </c:spPr>
          <c:invertIfNegative val="0"/>
          <c:dLbls>
            <c:dLbl>
              <c:idx val="0"/>
              <c:layout>
                <c:manualLayout>
                  <c:x val="-2.326016518862278E-2"/>
                  <c:y val="4.0443290306873818E-2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A-D345-4FDA-A3DB-2294A3564453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'1 ЮЛ'!$C$30</c:f>
              <c:numCache>
                <c:formatCode>0.00%</c:formatCode>
                <c:ptCount val="1"/>
                <c:pt idx="0">
                  <c:v>1.1000000000000001E-3</c:v>
                </c:pt>
              </c:numCache>
            </c:numRef>
          </c:xVal>
          <c:yVal>
            <c:numRef>
              <c:f>'1 ЮЛ'!$D$30</c:f>
              <c:numCache>
                <c:formatCode>0%</c:formatCode>
                <c:ptCount val="1"/>
                <c:pt idx="0">
                  <c:v>0.73</c:v>
                </c:pt>
              </c:numCache>
            </c:numRef>
          </c:yVal>
          <c:bubbleSize>
            <c:numRef>
              <c:f>'1 ЮЛ'!$B$30</c:f>
              <c:numCache>
                <c:formatCode>_ * #,##0.0_ ;_ * \-#,##0.0_ ;_ * "-"??_ ;_ @_ </c:formatCode>
                <c:ptCount val="1"/>
                <c:pt idx="0">
                  <c:v>123423.3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2B-D345-4FDA-A3DB-2294A3564453}"/>
            </c:ext>
          </c:extLst>
        </c:ser>
        <c:ser>
          <c:idx val="28"/>
          <c:order val="28"/>
          <c:tx>
            <c:strRef>
              <c:f>'1 ЮЛ'!$A$31</c:f>
              <c:strCache>
                <c:ptCount val="1"/>
                <c:pt idx="0">
                  <c:v>ПАО "МДМ Банк"</c:v>
                </c:pt>
              </c:strCache>
            </c:strRef>
          </c:tx>
          <c:spPr>
            <a:ln w="25400">
              <a:noFill/>
            </a:ln>
          </c:spPr>
          <c:invertIfNegative val="0"/>
          <c:xVal>
            <c:numRef>
              <c:f>'1 ЮЛ'!$C$31</c:f>
              <c:numCache>
                <c:formatCode>0%</c:formatCode>
                <c:ptCount val="1"/>
                <c:pt idx="0">
                  <c:v>0.75</c:v>
                </c:pt>
              </c:numCache>
            </c:numRef>
          </c:xVal>
          <c:yVal>
            <c:numRef>
              <c:f>'1 ЮЛ'!$D$31</c:f>
              <c:numCache>
                <c:formatCode>0%</c:formatCode>
                <c:ptCount val="1"/>
                <c:pt idx="0">
                  <c:v>0.14000000000000001</c:v>
                </c:pt>
              </c:numCache>
            </c:numRef>
          </c:yVal>
          <c:bubbleSize>
            <c:numRef>
              <c:f>'1 ЮЛ'!$B$31</c:f>
              <c:numCache>
                <c:formatCode>_ * #,##0.0_ ;_ * \-#,##0.0_ ;_ * "-"??_ ;_ @_ </c:formatCode>
                <c:ptCount val="1"/>
                <c:pt idx="0">
                  <c:v>116323.5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2C-D345-4FDA-A3DB-2294A356445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100"/>
        <c:showNegBubbles val="0"/>
        <c:axId val="140908416"/>
        <c:axId val="140914688"/>
      </c:bubbleChart>
      <c:valAx>
        <c:axId val="140908416"/>
        <c:scaling>
          <c:orientation val="minMax"/>
          <c:max val="0.45"/>
          <c:min val="0"/>
        </c:scaling>
        <c:delete val="0"/>
        <c:axPos val="b"/>
        <c:title>
          <c:tx>
            <c:rich>
              <a:bodyPr/>
              <a:lstStyle/>
              <a:p>
                <a:pPr algn="r">
                  <a:defRPr/>
                </a:pPr>
                <a:r>
                  <a:rPr lang="ru-RU" sz="1000" b="0" i="0" kern="1200" baseline="0" dirty="0">
                    <a:solidFill>
                      <a:srgbClr val="000000"/>
                    </a:solidFill>
                    <a:effectLst/>
                  </a:rPr>
                  <a:t>Доля просроченных кредитов ЮЛ на 01.03.2016 (%)</a:t>
                </a:r>
              </a:p>
            </c:rich>
          </c:tx>
          <c:layout>
            <c:manualLayout>
              <c:xMode val="edge"/>
              <c:yMode val="edge"/>
              <c:x val="0.25638265982874725"/>
              <c:y val="0.86163852355467929"/>
            </c:manualLayout>
          </c:layout>
          <c:overlay val="0"/>
        </c:title>
        <c:numFmt formatCode="0%" sourceLinked="0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ru-RU"/>
          </a:p>
        </c:txPr>
        <c:crossAx val="140914688"/>
        <c:crosses val="autoZero"/>
        <c:crossBetween val="midCat"/>
      </c:valAx>
      <c:valAx>
        <c:axId val="140914688"/>
        <c:scaling>
          <c:orientation val="minMax"/>
          <c:max val="1.1500000000000001"/>
          <c:min val="0"/>
        </c:scaling>
        <c:delete val="0"/>
        <c:axPos val="l"/>
        <c:majorGridlines>
          <c:spPr>
            <a:ln>
              <a:solidFill>
                <a:schemeClr val="bg1">
                  <a:lumMod val="85000"/>
                </a:schemeClr>
              </a:solidFill>
            </a:ln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ru-RU" b="0"/>
                  <a:t>Доля кредитов ЮЛ в кредитном портфеле на 01.03.2016 (%)</a:t>
                </a:r>
              </a:p>
            </c:rich>
          </c:tx>
          <c:layout>
            <c:manualLayout>
              <c:xMode val="edge"/>
              <c:yMode val="edge"/>
              <c:x val="8.9961844694875504E-3"/>
              <c:y val="0.11849441483270805"/>
            </c:manualLayout>
          </c:layout>
          <c:overlay val="0"/>
        </c:title>
        <c:numFmt formatCode="0%" sourceLinked="0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ru-RU"/>
          </a:p>
        </c:txPr>
        <c:crossAx val="140908416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75318641515542839"/>
          <c:y val="7.6042170251878038E-2"/>
          <c:w val="0.21683312995549722"/>
          <c:h val="0.81640185400176657"/>
        </c:manualLayout>
      </c:layout>
      <c:overlay val="0"/>
    </c:legend>
    <c:plotVisOnly val="1"/>
    <c:dispBlanksAs val="gap"/>
    <c:showDLblsOverMax val="0"/>
  </c:chart>
  <c:externalData r:id="rId2">
    <c:autoUpdate val="0"/>
  </c:externalData>
  <c:userShapes r:id="rId3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8.2217094567114277E-2"/>
          <c:y val="3.563197179032733E-2"/>
          <c:w val="0.66367236148545827"/>
          <c:h val="0.79590582953890454"/>
        </c:manualLayout>
      </c:layout>
      <c:bubbleChart>
        <c:varyColors val="0"/>
        <c:ser>
          <c:idx val="2"/>
          <c:order val="0"/>
          <c:tx>
            <c:strRef>
              <c:f>'2 ЮЛ свыше 3 лет'!$A$3</c:f>
              <c:strCache>
                <c:ptCount val="1"/>
                <c:pt idx="0">
                  <c:v>Банк ВТБ (ПАО)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1.3466411424992136E-2"/>
                  <c:y val="-9.504173222115346E-2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2DDE-44CE-A99C-D4E3518FBC2A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'2 ЮЛ свыше 3 лет'!$C$3</c:f>
              <c:numCache>
                <c:formatCode>0%</c:formatCode>
                <c:ptCount val="1"/>
                <c:pt idx="0">
                  <c:v>2.7400000000000001E-2</c:v>
                </c:pt>
              </c:numCache>
            </c:numRef>
          </c:xVal>
          <c:yVal>
            <c:numRef>
              <c:f>'2 ЮЛ свыше 3 лет'!$D$3</c:f>
              <c:numCache>
                <c:formatCode>0%</c:formatCode>
                <c:ptCount val="1"/>
                <c:pt idx="0">
                  <c:v>0.60584875922601433</c:v>
                </c:pt>
              </c:numCache>
            </c:numRef>
          </c:yVal>
          <c:bubbleSize>
            <c:numRef>
              <c:f>'2 ЮЛ свыше 3 лет'!$B$3</c:f>
              <c:numCache>
                <c:formatCode>_ * #,##0.0_ ;_ * \-#,##0.0_ ;_ * "-"??_ ;_ @_ </c:formatCode>
                <c:ptCount val="1"/>
                <c:pt idx="0">
                  <c:v>4459482.5999999996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01-2DDE-44CE-A99C-D4E3518FBC2A}"/>
            </c:ext>
          </c:extLst>
        </c:ser>
        <c:ser>
          <c:idx val="0"/>
          <c:order val="1"/>
          <c:tx>
            <c:strRef>
              <c:f>'2 ЮЛ свыше 3 лет'!$A$4</c:f>
              <c:strCache>
                <c:ptCount val="1"/>
                <c:pt idx="0">
                  <c:v>Банк ГПБ (АО)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8.3246906990860459E-2"/>
                  <c:y val="-0.14155151607405836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2DDE-44CE-A99C-D4E3518FBC2A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'2 ЮЛ свыше 3 лет'!$C$4</c:f>
              <c:numCache>
                <c:formatCode>0%</c:formatCode>
                <c:ptCount val="1"/>
                <c:pt idx="0">
                  <c:v>1.72E-2</c:v>
                </c:pt>
              </c:numCache>
            </c:numRef>
          </c:xVal>
          <c:yVal>
            <c:numRef>
              <c:f>'2 ЮЛ свыше 3 лет'!$D$4</c:f>
              <c:numCache>
                <c:formatCode>0%</c:formatCode>
                <c:ptCount val="1"/>
                <c:pt idx="0">
                  <c:v>0.60155593830564491</c:v>
                </c:pt>
              </c:numCache>
            </c:numRef>
          </c:yVal>
          <c:bubbleSize>
            <c:numRef>
              <c:f>'2 ЮЛ свыше 3 лет'!$B$4</c:f>
              <c:numCache>
                <c:formatCode>_ * #,##0.0_ ;_ * \-#,##0.0_ ;_ * "-"??_ ;_ @_ </c:formatCode>
                <c:ptCount val="1"/>
                <c:pt idx="0">
                  <c:v>3254923.4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03-2DDE-44CE-A99C-D4E3518FBC2A}"/>
            </c:ext>
          </c:extLst>
        </c:ser>
        <c:ser>
          <c:idx val="1"/>
          <c:order val="2"/>
          <c:tx>
            <c:strRef>
              <c:f>'2 ЮЛ свыше 3 лет'!$A$5</c:f>
              <c:strCache>
                <c:ptCount val="1"/>
                <c:pt idx="0">
                  <c:v>ПАО Банк "ФК Открытие"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'2 ЮЛ свыше 3 лет'!$C$5</c:f>
              <c:numCache>
                <c:formatCode>0%</c:formatCode>
                <c:ptCount val="1"/>
                <c:pt idx="0">
                  <c:v>3.4000000000000002E-2</c:v>
                </c:pt>
              </c:numCache>
            </c:numRef>
          </c:xVal>
          <c:yVal>
            <c:numRef>
              <c:f>'2 ЮЛ свыше 3 лет'!$D$5</c:f>
              <c:numCache>
                <c:formatCode>0%</c:formatCode>
                <c:ptCount val="1"/>
                <c:pt idx="0">
                  <c:v>0.14389995725211815</c:v>
                </c:pt>
              </c:numCache>
            </c:numRef>
          </c:yVal>
          <c:bubbleSize>
            <c:numRef>
              <c:f>'2 ЮЛ свыше 3 лет'!$B$5</c:f>
              <c:numCache>
                <c:formatCode>_ * #,##0.0_ ;_ * \-#,##0.0_ ;_ * "-"??_ ;_ @_ </c:formatCode>
                <c:ptCount val="1"/>
                <c:pt idx="0">
                  <c:v>2125251.5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04-2DDE-44CE-A99C-D4E3518FBC2A}"/>
            </c:ext>
          </c:extLst>
        </c:ser>
        <c:ser>
          <c:idx val="3"/>
          <c:order val="3"/>
          <c:tx>
            <c:strRef>
              <c:f>'2 ЮЛ свыше 3 лет'!$A$6</c:f>
              <c:strCache>
                <c:ptCount val="1"/>
                <c:pt idx="0">
                  <c:v>АО "Россельхозбанк"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dLbls>
            <c:dLbl>
              <c:idx val="0"/>
              <c:layout>
                <c:manualLayout>
                  <c:x val="-3.6726576613614918E-3"/>
                  <c:y val="-3.8421285017082515E-2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2DDE-44CE-A99C-D4E3518FBC2A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'2 ЮЛ свыше 3 лет'!$C$6</c:f>
              <c:numCache>
                <c:formatCode>0%</c:formatCode>
                <c:ptCount val="1"/>
                <c:pt idx="0">
                  <c:v>0.1338</c:v>
                </c:pt>
              </c:numCache>
            </c:numRef>
          </c:xVal>
          <c:yVal>
            <c:numRef>
              <c:f>'2 ЮЛ свыше 3 лет'!$D$6</c:f>
              <c:numCache>
                <c:formatCode>0%</c:formatCode>
                <c:ptCount val="1"/>
                <c:pt idx="0">
                  <c:v>0.51426032034810987</c:v>
                </c:pt>
              </c:numCache>
            </c:numRef>
          </c:yVal>
          <c:bubbleSize>
            <c:numRef>
              <c:f>'2 ЮЛ свыше 3 лет'!$B$6</c:f>
              <c:numCache>
                <c:formatCode>_ * #,##0.0_ ;_ * \-#,##0.0_ ;_ * "-"??_ ;_ @_ </c:formatCode>
                <c:ptCount val="1"/>
                <c:pt idx="0">
                  <c:v>1461653.7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06-2DDE-44CE-A99C-D4E3518FBC2A}"/>
            </c:ext>
          </c:extLst>
        </c:ser>
        <c:ser>
          <c:idx val="4"/>
          <c:order val="4"/>
          <c:tx>
            <c:strRef>
              <c:f>'2 ЮЛ свыше 3 лет'!$A$7</c:f>
              <c:strCache>
                <c:ptCount val="1"/>
                <c:pt idx="0">
                  <c:v>АО "АЛЬФА-БАНК"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4.4071891936337898E-2"/>
                  <c:y val="-8.2908745129091327E-2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2DDE-44CE-A99C-D4E3518FBC2A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'2 ЮЛ свыше 3 лет'!$C$7</c:f>
              <c:numCache>
                <c:formatCode>0%</c:formatCode>
                <c:ptCount val="1"/>
                <c:pt idx="0">
                  <c:v>7.8600000000000003E-2</c:v>
                </c:pt>
              </c:numCache>
            </c:numRef>
          </c:xVal>
          <c:yVal>
            <c:numRef>
              <c:f>'2 ЮЛ свыше 3 лет'!$D$7</c:f>
              <c:numCache>
                <c:formatCode>0%</c:formatCode>
                <c:ptCount val="1"/>
                <c:pt idx="0">
                  <c:v>0.4750045172216083</c:v>
                </c:pt>
              </c:numCache>
            </c:numRef>
          </c:yVal>
          <c:bubbleSize>
            <c:numRef>
              <c:f>'2 ЮЛ свыше 3 лет'!$B$7</c:f>
              <c:numCache>
                <c:formatCode>_ * #,##0.0_ ;_ * \-#,##0.0_ ;_ * "-"??_ ;_ @_ </c:formatCode>
                <c:ptCount val="1"/>
                <c:pt idx="0">
                  <c:v>1316627.8999999999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08-2DDE-44CE-A99C-D4E3518FBC2A}"/>
            </c:ext>
          </c:extLst>
        </c:ser>
        <c:ser>
          <c:idx val="5"/>
          <c:order val="5"/>
          <c:tx>
            <c:strRef>
              <c:f>'2 ЮЛ свыше 3 лет'!$A$8</c:f>
              <c:strCache>
                <c:ptCount val="1"/>
                <c:pt idx="0">
                  <c:v>ОАО "Банк Москвы"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0.10528285295902944"/>
                  <c:y val="-7.6842410808612635E-2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2DDE-44CE-A99C-D4E3518FBC2A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'2 ЮЛ свыше 3 лет'!$C$8</c:f>
              <c:numCache>
                <c:formatCode>0%</c:formatCode>
                <c:ptCount val="1"/>
                <c:pt idx="0">
                  <c:v>0.4224</c:v>
                </c:pt>
              </c:numCache>
            </c:numRef>
          </c:xVal>
          <c:yVal>
            <c:numRef>
              <c:f>'2 ЮЛ свыше 3 лет'!$D$8</c:f>
              <c:numCache>
                <c:formatCode>0%</c:formatCode>
                <c:ptCount val="1"/>
                <c:pt idx="0">
                  <c:v>0.40477344876926558</c:v>
                </c:pt>
              </c:numCache>
            </c:numRef>
          </c:yVal>
          <c:bubbleSize>
            <c:numRef>
              <c:f>'2 ЮЛ свыше 3 лет'!$B$8</c:f>
              <c:numCache>
                <c:formatCode>_ * #,##0.0_ ;_ * \-#,##0.0_ ;_ * "-"??_ ;_ @_ </c:formatCode>
                <c:ptCount val="1"/>
                <c:pt idx="0">
                  <c:v>827887.8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0A-2DDE-44CE-A99C-D4E3518FBC2A}"/>
            </c:ext>
          </c:extLst>
        </c:ser>
        <c:ser>
          <c:idx val="6"/>
          <c:order val="6"/>
          <c:tx>
            <c:strRef>
              <c:f>'2 ЮЛ свыше 3 лет'!$A$9</c:f>
              <c:strCache>
                <c:ptCount val="1"/>
                <c:pt idx="0">
                  <c:v>ОАО "МКБ"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'2 ЮЛ свыше 3 лет'!$C$9</c:f>
              <c:numCache>
                <c:formatCode>0%</c:formatCode>
                <c:ptCount val="1"/>
                <c:pt idx="0">
                  <c:v>3.4700000000000002E-2</c:v>
                </c:pt>
              </c:numCache>
            </c:numRef>
          </c:xVal>
          <c:yVal>
            <c:numRef>
              <c:f>'2 ЮЛ свыше 3 лет'!$D$9</c:f>
              <c:numCache>
                <c:formatCode>0%</c:formatCode>
                <c:ptCount val="1"/>
                <c:pt idx="0">
                  <c:v>0.22331778686600129</c:v>
                </c:pt>
              </c:numCache>
            </c:numRef>
          </c:yVal>
          <c:bubbleSize>
            <c:numRef>
              <c:f>'2 ЮЛ свыше 3 лет'!$B$9</c:f>
              <c:numCache>
                <c:formatCode>_ * #,##0.0_ ;_ * \-#,##0.0_ ;_ * "-"??_ ;_ @_ </c:formatCode>
                <c:ptCount val="1"/>
                <c:pt idx="0">
                  <c:v>825439.4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0B-2DDE-44CE-A99C-D4E3518FBC2A}"/>
            </c:ext>
          </c:extLst>
        </c:ser>
        <c:ser>
          <c:idx val="7"/>
          <c:order val="7"/>
          <c:tx>
            <c:strRef>
              <c:f>'2 ЮЛ свыше 3 лет'!$A$10</c:f>
              <c:strCache>
                <c:ptCount val="1"/>
                <c:pt idx="0">
                  <c:v>АО ЮниКредит Банк</c:v>
                </c:pt>
              </c:strCache>
            </c:strRef>
          </c:tx>
          <c:invertIfNegative val="0"/>
          <c:xVal>
            <c:numRef>
              <c:f>'2 ЮЛ свыше 3 лет'!$C$10</c:f>
              <c:numCache>
                <c:formatCode>0%</c:formatCode>
                <c:ptCount val="1"/>
                <c:pt idx="0">
                  <c:v>3.6699999999999997E-2</c:v>
                </c:pt>
              </c:numCache>
            </c:numRef>
          </c:xVal>
          <c:yVal>
            <c:numRef>
              <c:f>'2 ЮЛ свыше 3 лет'!$D$10</c:f>
              <c:numCache>
                <c:formatCode>0%</c:formatCode>
                <c:ptCount val="1"/>
                <c:pt idx="0">
                  <c:v>0.60778394485049425</c:v>
                </c:pt>
              </c:numCache>
            </c:numRef>
          </c:yVal>
          <c:bubbleSize>
            <c:numRef>
              <c:f>'2 ЮЛ свыше 3 лет'!$B$10</c:f>
              <c:numCache>
                <c:formatCode>_ * #,##0.0_ ;_ * \-#,##0.0_ ;_ * "-"??_ ;_ @_ </c:formatCode>
                <c:ptCount val="1"/>
                <c:pt idx="0">
                  <c:v>736978.5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0C-2DDE-44CE-A99C-D4E3518FBC2A}"/>
            </c:ext>
          </c:extLst>
        </c:ser>
        <c:ser>
          <c:idx val="8"/>
          <c:order val="8"/>
          <c:tx>
            <c:strRef>
              <c:f>'2 ЮЛ свыше 3 лет'!$A$11</c:f>
              <c:strCache>
                <c:ptCount val="1"/>
                <c:pt idx="0">
                  <c:v>ПАО "Промсвязьбанк"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dLbls>
            <c:dLbl>
              <c:idx val="0"/>
              <c:layout>
                <c:manualLayout>
                  <c:x val="-1.4690630645445967E-2"/>
                  <c:y val="3.6398961276186359E-2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2DDE-44CE-A99C-D4E3518FBC2A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'2 ЮЛ свыше 3 лет'!$C$11</c:f>
              <c:numCache>
                <c:formatCode>0%</c:formatCode>
                <c:ptCount val="1"/>
                <c:pt idx="0">
                  <c:v>9.2799999999999994E-2</c:v>
                </c:pt>
              </c:numCache>
            </c:numRef>
          </c:xVal>
          <c:yVal>
            <c:numRef>
              <c:f>'2 ЮЛ свыше 3 лет'!$D$11</c:f>
              <c:numCache>
                <c:formatCode>0%</c:formatCode>
                <c:ptCount val="1"/>
                <c:pt idx="0">
                  <c:v>0.40752719849790087</c:v>
                </c:pt>
              </c:numCache>
            </c:numRef>
          </c:yVal>
          <c:bubbleSize>
            <c:numRef>
              <c:f>'2 ЮЛ свыше 3 лет'!$B$11</c:f>
              <c:numCache>
                <c:formatCode>_ * #,##0.0_ ;_ * \-#,##0.0_ ;_ * "-"??_ ;_ @_ </c:formatCode>
                <c:ptCount val="1"/>
                <c:pt idx="0">
                  <c:v>717236.3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0E-2DDE-44CE-A99C-D4E3518FBC2A}"/>
            </c:ext>
          </c:extLst>
        </c:ser>
        <c:ser>
          <c:idx val="9"/>
          <c:order val="9"/>
          <c:tx>
            <c:strRef>
              <c:f>'2 ЮЛ свыше 3 лет'!$A$12</c:f>
              <c:strCache>
                <c:ptCount val="1"/>
                <c:pt idx="0">
                  <c:v>АО "Райффайзенбанк"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4.8968768818153227E-3"/>
                  <c:y val="-3.4376796760842702E-2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2DDE-44CE-A99C-D4E3518FBC2A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'2 ЮЛ свыше 3 лет'!$C$12</c:f>
              <c:numCache>
                <c:formatCode>0%</c:formatCode>
                <c:ptCount val="1"/>
                <c:pt idx="0">
                  <c:v>6.0899999999999996E-2</c:v>
                </c:pt>
              </c:numCache>
            </c:numRef>
          </c:xVal>
          <c:yVal>
            <c:numRef>
              <c:f>'2 ЮЛ свыше 3 лет'!$D$12</c:f>
              <c:numCache>
                <c:formatCode>0%</c:formatCode>
                <c:ptCount val="1"/>
                <c:pt idx="0">
                  <c:v>0.57922677109364618</c:v>
                </c:pt>
              </c:numCache>
            </c:numRef>
          </c:yVal>
          <c:bubbleSize>
            <c:numRef>
              <c:f>'2 ЮЛ свыше 3 лет'!$B$12</c:f>
              <c:numCache>
                <c:formatCode>_ * #,##0.0_ ;_ * \-#,##0.0_ ;_ * "-"??_ ;_ @_ </c:formatCode>
                <c:ptCount val="1"/>
                <c:pt idx="0">
                  <c:v>389835.4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10-2DDE-44CE-A99C-D4E3518FBC2A}"/>
            </c:ext>
          </c:extLst>
        </c:ser>
        <c:ser>
          <c:idx val="10"/>
          <c:order val="10"/>
          <c:tx>
            <c:strRef>
              <c:f>'2 ЮЛ свыше 3 лет'!$A$13</c:f>
              <c:strCache>
                <c:ptCount val="1"/>
                <c:pt idx="0">
                  <c:v>ПАО БАНК "ЮГРА"</c:v>
                </c:pt>
              </c:strCache>
            </c:strRef>
          </c:tx>
          <c:invertIfNegative val="0"/>
          <c:xVal>
            <c:numRef>
              <c:f>'2 ЮЛ свыше 3 лет'!$C$13</c:f>
              <c:numCache>
                <c:formatCode>0%</c:formatCode>
                <c:ptCount val="1"/>
                <c:pt idx="0">
                  <c:v>2.8000000000000004E-3</c:v>
                </c:pt>
              </c:numCache>
            </c:numRef>
          </c:xVal>
          <c:yVal>
            <c:numRef>
              <c:f>'2 ЮЛ свыше 3 лет'!$D$13</c:f>
              <c:numCache>
                <c:formatCode>0%</c:formatCode>
                <c:ptCount val="1"/>
                <c:pt idx="0">
                  <c:v>0.64034654362210341</c:v>
                </c:pt>
              </c:numCache>
            </c:numRef>
          </c:yVal>
          <c:bubbleSize>
            <c:numRef>
              <c:f>'2 ЮЛ свыше 3 лет'!$B$13</c:f>
              <c:numCache>
                <c:formatCode>_ * #,##0.0_ ;_ * \-#,##0.0_ ;_ * "-"??_ ;_ @_ </c:formatCode>
                <c:ptCount val="1"/>
                <c:pt idx="0">
                  <c:v>287028.8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11-2DDE-44CE-A99C-D4E3518FBC2A}"/>
            </c:ext>
          </c:extLst>
        </c:ser>
        <c:ser>
          <c:idx val="11"/>
          <c:order val="11"/>
          <c:tx>
            <c:strRef>
              <c:f>'2 ЮЛ свыше 3 лет'!$A$14</c:f>
              <c:strCache>
                <c:ptCount val="1"/>
                <c:pt idx="0">
                  <c:v>ПАО "Банк "Санкт-Петербург"</c:v>
                </c:pt>
              </c:strCache>
            </c:strRef>
          </c:tx>
          <c:invertIfNegative val="0"/>
          <c:xVal>
            <c:numRef>
              <c:f>'2 ЮЛ свыше 3 лет'!$C$14</c:f>
              <c:numCache>
                <c:formatCode>0%</c:formatCode>
                <c:ptCount val="1"/>
                <c:pt idx="0">
                  <c:v>4.0899999999999999E-2</c:v>
                </c:pt>
              </c:numCache>
            </c:numRef>
          </c:xVal>
          <c:yVal>
            <c:numRef>
              <c:f>'2 ЮЛ свыше 3 лет'!$D$14</c:f>
              <c:numCache>
                <c:formatCode>0%</c:formatCode>
                <c:ptCount val="1"/>
                <c:pt idx="0">
                  <c:v>0.51302134702605917</c:v>
                </c:pt>
              </c:numCache>
            </c:numRef>
          </c:yVal>
          <c:bubbleSize>
            <c:numRef>
              <c:f>'2 ЮЛ свыше 3 лет'!$B$14</c:f>
              <c:numCache>
                <c:formatCode>_ * #,##0.0_ ;_ * \-#,##0.0_ ;_ * "-"??_ ;_ @_ </c:formatCode>
                <c:ptCount val="1"/>
                <c:pt idx="0">
                  <c:v>280343.5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12-2DDE-44CE-A99C-D4E3518FBC2A}"/>
            </c:ext>
          </c:extLst>
        </c:ser>
        <c:ser>
          <c:idx val="12"/>
          <c:order val="12"/>
          <c:tx>
            <c:strRef>
              <c:f>'2 ЮЛ свыше 3 лет'!$A$15</c:f>
              <c:strCache>
                <c:ptCount val="1"/>
                <c:pt idx="0">
                  <c:v>АО "Нордеа Банк"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'2 ЮЛ свыше 3 лет'!$C$15</c:f>
              <c:numCache>
                <c:formatCode>0.00%</c:formatCode>
                <c:ptCount val="1"/>
                <c:pt idx="0">
                  <c:v>4.6999999999999993E-3</c:v>
                </c:pt>
              </c:numCache>
            </c:numRef>
          </c:xVal>
          <c:yVal>
            <c:numRef>
              <c:f>'2 ЮЛ свыше 3 лет'!$D$15</c:f>
              <c:numCache>
                <c:formatCode>0%</c:formatCode>
                <c:ptCount val="1"/>
                <c:pt idx="0">
                  <c:v>0.90008802012748412</c:v>
                </c:pt>
              </c:numCache>
            </c:numRef>
          </c:yVal>
          <c:bubbleSize>
            <c:numRef>
              <c:f>'2 ЮЛ свыше 3 лет'!$B$15</c:f>
              <c:numCache>
                <c:formatCode>_ * #,##0.0_ ;_ * \-#,##0.0_ ;_ * "-"??_ ;_ @_ </c:formatCode>
                <c:ptCount val="1"/>
                <c:pt idx="0">
                  <c:v>279140.7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13-2DDE-44CE-A99C-D4E3518FBC2A}"/>
            </c:ext>
          </c:extLst>
        </c:ser>
        <c:ser>
          <c:idx val="13"/>
          <c:order val="13"/>
          <c:tx>
            <c:strRef>
              <c:f>'2 ЮЛ свыше 3 лет'!$A$16</c:f>
              <c:strCache>
                <c:ptCount val="1"/>
                <c:pt idx="0">
                  <c:v>ПАО РОСБАНК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3.6726576613614918E-3"/>
                  <c:y val="6.066493546031072E-3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2DDE-44CE-A99C-D4E3518FBC2A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'2 ЮЛ свыше 3 лет'!$C$16</c:f>
              <c:numCache>
                <c:formatCode>0%</c:formatCode>
                <c:ptCount val="1"/>
                <c:pt idx="0">
                  <c:v>6.2199999999999998E-2</c:v>
                </c:pt>
              </c:numCache>
            </c:numRef>
          </c:xVal>
          <c:yVal>
            <c:numRef>
              <c:f>'2 ЮЛ свыше 3 лет'!$D$16</c:f>
              <c:numCache>
                <c:formatCode>0%</c:formatCode>
                <c:ptCount val="1"/>
                <c:pt idx="0">
                  <c:v>0.31014245681693264</c:v>
                </c:pt>
              </c:numCache>
            </c:numRef>
          </c:yVal>
          <c:bubbleSize>
            <c:numRef>
              <c:f>'2 ЮЛ свыше 3 лет'!$B$16</c:f>
              <c:numCache>
                <c:formatCode>_ * #,##0.0_ ;_ * \-#,##0.0_ ;_ * "-"??_ ;_ @_ </c:formatCode>
                <c:ptCount val="1"/>
                <c:pt idx="0">
                  <c:v>277452.5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15-2DDE-44CE-A99C-D4E3518FBC2A}"/>
            </c:ext>
          </c:extLst>
        </c:ser>
        <c:ser>
          <c:idx val="14"/>
          <c:order val="14"/>
          <c:tx>
            <c:strRef>
              <c:f>'2 ЮЛ свыше 3 лет'!$A$17</c:f>
              <c:strCache>
                <c:ptCount val="1"/>
                <c:pt idx="0">
                  <c:v>"АБ "РОССИЯ"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4.4071891936337898E-2"/>
                  <c:y val="-3.6398961276186359E-2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6-2DDE-44CE-A99C-D4E3518FBC2A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'2 ЮЛ свыше 3 лет'!$C$17</c:f>
              <c:numCache>
                <c:formatCode>0%</c:formatCode>
                <c:ptCount val="1"/>
                <c:pt idx="0">
                  <c:v>1.3600000000000001E-2</c:v>
                </c:pt>
              </c:numCache>
            </c:numRef>
          </c:xVal>
          <c:yVal>
            <c:numRef>
              <c:f>'2 ЮЛ свыше 3 лет'!$D$17</c:f>
              <c:numCache>
                <c:formatCode>0%</c:formatCode>
                <c:ptCount val="1"/>
                <c:pt idx="0">
                  <c:v>0.32539912344465394</c:v>
                </c:pt>
              </c:numCache>
            </c:numRef>
          </c:yVal>
          <c:bubbleSize>
            <c:numRef>
              <c:f>'2 ЮЛ свыше 3 лет'!$B$17</c:f>
              <c:numCache>
                <c:formatCode>_ * #,##0.0_ ;_ * \-#,##0.0_ ;_ * "-"??_ ;_ @_ </c:formatCode>
                <c:ptCount val="1"/>
                <c:pt idx="0">
                  <c:v>248312.9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17-2DDE-44CE-A99C-D4E3518FBC2A}"/>
            </c:ext>
          </c:extLst>
        </c:ser>
        <c:ser>
          <c:idx val="15"/>
          <c:order val="15"/>
          <c:tx>
            <c:strRef>
              <c:f>'2 ЮЛ свыше 3 лет'!$A$18</c:f>
              <c:strCache>
                <c:ptCount val="1"/>
                <c:pt idx="0">
                  <c:v>АО "РОСТ БАНК"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7.3453153227229836E-3"/>
                  <c:y val="1.0110822576718454E-2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8-2DDE-44CE-A99C-D4E3518FBC2A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'2 ЮЛ свыше 3 лет'!$C$18</c:f>
              <c:numCache>
                <c:formatCode>0%</c:formatCode>
                <c:ptCount val="1"/>
                <c:pt idx="0">
                  <c:v>0.1313</c:v>
                </c:pt>
              </c:numCache>
            </c:numRef>
          </c:xVal>
          <c:yVal>
            <c:numRef>
              <c:f>'2 ЮЛ свыше 3 лет'!$D$18</c:f>
              <c:numCache>
                <c:formatCode>0%</c:formatCode>
                <c:ptCount val="1"/>
                <c:pt idx="0">
                  <c:v>0.41306913942128237</c:v>
                </c:pt>
              </c:numCache>
            </c:numRef>
          </c:yVal>
          <c:bubbleSize>
            <c:numRef>
              <c:f>'2 ЮЛ свыше 3 лет'!$B$18</c:f>
              <c:numCache>
                <c:formatCode>_ * #,##0.0_ ;_ * \-#,##0.0_ ;_ * "-"??_ ;_ @_ </c:formatCode>
                <c:ptCount val="1"/>
                <c:pt idx="0">
                  <c:v>247540.4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19-2DDE-44CE-A99C-D4E3518FBC2A}"/>
            </c:ext>
          </c:extLst>
        </c:ser>
        <c:ser>
          <c:idx val="16"/>
          <c:order val="16"/>
          <c:tx>
            <c:strRef>
              <c:f>'2 ЮЛ свыше 3 лет'!$A$19</c:f>
              <c:strCache>
                <c:ptCount val="1"/>
                <c:pt idx="0">
                  <c:v>ВТБ 24 (ПАО)</c:v>
                </c:pt>
              </c:strCache>
            </c:strRef>
          </c:tx>
          <c:invertIfNegative val="0"/>
          <c:xVal>
            <c:numRef>
              <c:f>'2 ЮЛ свыше 3 лет'!$C$19</c:f>
              <c:numCache>
                <c:formatCode>0%</c:formatCode>
                <c:ptCount val="1"/>
                <c:pt idx="0">
                  <c:v>9.5299999999999996E-2</c:v>
                </c:pt>
              </c:numCache>
            </c:numRef>
          </c:xVal>
          <c:yVal>
            <c:numRef>
              <c:f>'2 ЮЛ свыше 3 лет'!$D$19</c:f>
              <c:numCache>
                <c:formatCode>0%</c:formatCode>
                <c:ptCount val="1"/>
                <c:pt idx="0">
                  <c:v>0.49783187253823497</c:v>
                </c:pt>
              </c:numCache>
            </c:numRef>
          </c:yVal>
          <c:bubbleSize>
            <c:numRef>
              <c:f>'2 ЮЛ свыше 3 лет'!$B$19</c:f>
              <c:numCache>
                <c:formatCode>_ * #,##0.0_ ;_ * \-#,##0.0_ ;_ * "-"??_ ;_ @_ </c:formatCode>
                <c:ptCount val="1"/>
                <c:pt idx="0">
                  <c:v>239538.5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1A-2DDE-44CE-A99C-D4E3518FBC2A}"/>
            </c:ext>
          </c:extLst>
        </c:ser>
        <c:ser>
          <c:idx val="17"/>
          <c:order val="17"/>
          <c:tx>
            <c:strRef>
              <c:f>'2 ЮЛ свыше 3 лет'!$A$20</c:f>
              <c:strCache>
                <c:ptCount val="1"/>
                <c:pt idx="0">
                  <c:v>ПАО МОСОБЛБАНК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4.5296111156791732E-2"/>
                  <c:y val="-5.2576277398935965E-2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B-2DDE-44CE-A99C-D4E3518FBC2A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'2 ЮЛ свыше 3 лет'!$C$20</c:f>
              <c:numCache>
                <c:formatCode>0%</c:formatCode>
                <c:ptCount val="1"/>
                <c:pt idx="0">
                  <c:v>0.47659999999999997</c:v>
                </c:pt>
              </c:numCache>
            </c:numRef>
          </c:xVal>
          <c:yVal>
            <c:numRef>
              <c:f>'2 ЮЛ свыше 3 лет'!$D$20</c:f>
              <c:numCache>
                <c:formatCode>0%</c:formatCode>
                <c:ptCount val="1"/>
                <c:pt idx="0">
                  <c:v>0.20875305041426373</c:v>
                </c:pt>
              </c:numCache>
            </c:numRef>
          </c:yVal>
          <c:bubbleSize>
            <c:numRef>
              <c:f>'2 ЮЛ свыше 3 лет'!$B$20</c:f>
              <c:numCache>
                <c:formatCode>_ * #,##0.0_ ;_ * \-#,##0.0_ ;_ * "-"??_ ;_ @_ </c:formatCode>
                <c:ptCount val="1"/>
                <c:pt idx="0">
                  <c:v>199112.3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1C-2DDE-44CE-A99C-D4E3518FBC2A}"/>
            </c:ext>
          </c:extLst>
        </c:ser>
        <c:ser>
          <c:idx val="18"/>
          <c:order val="18"/>
          <c:tx>
            <c:strRef>
              <c:f>'2 ЮЛ свыше 3 лет'!$A$21</c:f>
              <c:strCache>
                <c:ptCount val="1"/>
                <c:pt idx="0">
                  <c:v>ПАО "АК БАРС" БАНК</c:v>
                </c:pt>
              </c:strCache>
            </c:strRef>
          </c:tx>
          <c:invertIfNegative val="0"/>
          <c:xVal>
            <c:numRef>
              <c:f>'2 ЮЛ свыше 3 лет'!$C$21</c:f>
              <c:numCache>
                <c:formatCode>0%</c:formatCode>
                <c:ptCount val="1"/>
                <c:pt idx="0">
                  <c:v>1.49E-2</c:v>
                </c:pt>
              </c:numCache>
            </c:numRef>
          </c:xVal>
          <c:yVal>
            <c:numRef>
              <c:f>'2 ЮЛ свыше 3 лет'!$D$21</c:f>
              <c:numCache>
                <c:formatCode>0%</c:formatCode>
                <c:ptCount val="1"/>
                <c:pt idx="0">
                  <c:v>0.54679681152328119</c:v>
                </c:pt>
              </c:numCache>
            </c:numRef>
          </c:yVal>
          <c:bubbleSize>
            <c:numRef>
              <c:f>'2 ЮЛ свыше 3 лет'!$B$21</c:f>
              <c:numCache>
                <c:formatCode>_ * #,##0.0_ ;_ * \-#,##0.0_ ;_ * "-"??_ ;_ @_ </c:formatCode>
                <c:ptCount val="1"/>
                <c:pt idx="0">
                  <c:v>193722.6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1D-2DDE-44CE-A99C-D4E3518FBC2A}"/>
            </c:ext>
          </c:extLst>
        </c:ser>
        <c:ser>
          <c:idx val="19"/>
          <c:order val="19"/>
          <c:tx>
            <c:strRef>
              <c:f>'2 ЮЛ свыше 3 лет'!$A$22</c:f>
              <c:strCache>
                <c:ptCount val="1"/>
                <c:pt idx="0">
                  <c:v>АО "ГЛОБЭКСБАНК"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1.2242192204538307E-3"/>
                  <c:y val="-1.4155151607405835E-2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E-2DDE-44CE-A99C-D4E3518FBC2A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'2 ЮЛ свыше 3 лет'!$C$22</c:f>
              <c:numCache>
                <c:formatCode>0%</c:formatCode>
                <c:ptCount val="1"/>
                <c:pt idx="0">
                  <c:v>0.19149999999999998</c:v>
                </c:pt>
              </c:numCache>
            </c:numRef>
          </c:xVal>
          <c:yVal>
            <c:numRef>
              <c:f>'2 ЮЛ свыше 3 лет'!$D$22</c:f>
              <c:numCache>
                <c:formatCode>0%</c:formatCode>
                <c:ptCount val="1"/>
                <c:pt idx="0">
                  <c:v>0.31076973531346491</c:v>
                </c:pt>
              </c:numCache>
            </c:numRef>
          </c:yVal>
          <c:bubbleSize>
            <c:numRef>
              <c:f>'2 ЮЛ свыше 3 лет'!$B$22</c:f>
              <c:numCache>
                <c:formatCode>_ * #,##0.0_ ;_ * \-#,##0.0_ ;_ * "-"??_ ;_ @_ </c:formatCode>
                <c:ptCount val="1"/>
                <c:pt idx="0">
                  <c:v>157949.1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1F-2DDE-44CE-A99C-D4E3518FBC2A}"/>
            </c:ext>
          </c:extLst>
        </c:ser>
        <c:ser>
          <c:idx val="20"/>
          <c:order val="20"/>
          <c:tx>
            <c:strRef>
              <c:f>'2 ЮЛ свыше 3 лет'!$A$23</c:f>
              <c:strCache>
                <c:ptCount val="1"/>
                <c:pt idx="0">
                  <c:v>ПАО "МИнБанк"</c:v>
                </c:pt>
              </c:strCache>
            </c:strRef>
          </c:tx>
          <c:spPr>
            <a:ln w="25400">
              <a:noFill/>
            </a:ln>
          </c:spPr>
          <c:invertIfNegative val="0"/>
          <c:xVal>
            <c:numRef>
              <c:f>'2 ЮЛ свыше 3 лет'!$C$23</c:f>
              <c:numCache>
                <c:formatCode>0%</c:formatCode>
                <c:ptCount val="1"/>
                <c:pt idx="0">
                  <c:v>4.9000000000000002E-2</c:v>
                </c:pt>
              </c:numCache>
            </c:numRef>
          </c:xVal>
          <c:yVal>
            <c:numRef>
              <c:f>'2 ЮЛ свыше 3 лет'!$D$23</c:f>
              <c:numCache>
                <c:formatCode>0%</c:formatCode>
                <c:ptCount val="1"/>
                <c:pt idx="0">
                  <c:v>0.43667962282784056</c:v>
                </c:pt>
              </c:numCache>
            </c:numRef>
          </c:yVal>
          <c:bubbleSize>
            <c:numRef>
              <c:f>'2 ЮЛ свыше 3 лет'!$B$23</c:f>
              <c:numCache>
                <c:formatCode>_ * #,##0.0_ ;_ * \-#,##0.0_ ;_ * "-"??_ ;_ @_ </c:formatCode>
                <c:ptCount val="1"/>
                <c:pt idx="0">
                  <c:v>151485.20000000001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20-2DDE-44CE-A99C-D4E3518FBC2A}"/>
            </c:ext>
          </c:extLst>
        </c:ser>
        <c:ser>
          <c:idx val="21"/>
          <c:order val="21"/>
          <c:tx>
            <c:strRef>
              <c:f>'2 ЮЛ свыше 3 лет'!$A$24</c:f>
              <c:strCache>
                <c:ptCount val="1"/>
                <c:pt idx="0">
                  <c:v>ПАО Банк ЗЕНИТ</c:v>
                </c:pt>
              </c:strCache>
            </c:strRef>
          </c:tx>
          <c:spPr>
            <a:ln w="25400">
              <a:noFill/>
            </a:ln>
          </c:spPr>
          <c:invertIfNegative val="0"/>
          <c:xVal>
            <c:numRef>
              <c:f>'2 ЮЛ свыше 3 лет'!$C$24</c:f>
              <c:numCache>
                <c:formatCode>0%</c:formatCode>
                <c:ptCount val="1"/>
                <c:pt idx="0">
                  <c:v>3.9300000000000002E-2</c:v>
                </c:pt>
              </c:numCache>
            </c:numRef>
          </c:xVal>
          <c:yVal>
            <c:numRef>
              <c:f>'2 ЮЛ свыше 3 лет'!$D$24</c:f>
              <c:numCache>
                <c:formatCode>0%</c:formatCode>
                <c:ptCount val="1"/>
                <c:pt idx="0">
                  <c:v>0.51322447850564612</c:v>
                </c:pt>
              </c:numCache>
            </c:numRef>
          </c:yVal>
          <c:bubbleSize>
            <c:numRef>
              <c:f>'2 ЮЛ свыше 3 лет'!$B$24</c:f>
              <c:numCache>
                <c:formatCode>_ * #,##0.0_ ;_ * \-#,##0.0_ ;_ * "-"??_ ;_ @_ </c:formatCode>
                <c:ptCount val="1"/>
                <c:pt idx="0">
                  <c:v>147499.20000000001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21-2DDE-44CE-A99C-D4E3518FBC2A}"/>
            </c:ext>
          </c:extLst>
        </c:ser>
        <c:ser>
          <c:idx val="22"/>
          <c:order val="22"/>
          <c:tx>
            <c:strRef>
              <c:f>'2 ЮЛ свыше 3 лет'!$A$25</c:f>
              <c:strCache>
                <c:ptCount val="1"/>
                <c:pt idx="0">
                  <c:v>АО АКБ "НОВИКОМБАНК"</c:v>
                </c:pt>
              </c:strCache>
            </c:strRef>
          </c:tx>
          <c:spPr>
            <a:ln w="25400">
              <a:noFill/>
            </a:ln>
          </c:spPr>
          <c:invertIfNegative val="0"/>
          <c:dLbls>
            <c:dLbl>
              <c:idx val="0"/>
              <c:layout>
                <c:manualLayout>
                  <c:x val="-1.2242192204538756E-3"/>
                  <c:y val="4.0443290306874553E-3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2-2DDE-44CE-A99C-D4E3518FBC2A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'2 ЮЛ свыше 3 лет'!$C$25</c:f>
              <c:numCache>
                <c:formatCode>0%</c:formatCode>
                <c:ptCount val="1"/>
                <c:pt idx="0">
                  <c:v>0.15810000000000002</c:v>
                </c:pt>
              </c:numCache>
            </c:numRef>
          </c:xVal>
          <c:yVal>
            <c:numRef>
              <c:f>'2 ЮЛ свыше 3 лет'!$D$25</c:f>
              <c:numCache>
                <c:formatCode>0%</c:formatCode>
                <c:ptCount val="1"/>
                <c:pt idx="0">
                  <c:v>0.25680659924680999</c:v>
                </c:pt>
              </c:numCache>
            </c:numRef>
          </c:yVal>
          <c:bubbleSize>
            <c:numRef>
              <c:f>'2 ЮЛ свыше 3 лет'!$B$25</c:f>
              <c:numCache>
                <c:formatCode>_ * #,##0.0_ ;_ * \-#,##0.0_ ;_ * "-"??_ ;_ @_ </c:formatCode>
                <c:ptCount val="1"/>
                <c:pt idx="0">
                  <c:v>144319.5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23-2DDE-44CE-A99C-D4E3518FBC2A}"/>
            </c:ext>
          </c:extLst>
        </c:ser>
        <c:ser>
          <c:idx val="23"/>
          <c:order val="23"/>
          <c:tx>
            <c:strRef>
              <c:f>'2 ЮЛ свыше 3 лет'!$A$26</c:f>
              <c:strCache>
                <c:ptCount val="1"/>
                <c:pt idx="0">
                  <c:v>ПАО АКБ "Связь-Банк"</c:v>
                </c:pt>
              </c:strCache>
            </c:strRef>
          </c:tx>
          <c:spPr>
            <a:ln w="25400">
              <a:noFill/>
            </a:ln>
          </c:spPr>
          <c:invertIfNegative val="0"/>
          <c:xVal>
            <c:numRef>
              <c:f>'2 ЮЛ свыше 3 лет'!$C$26</c:f>
              <c:numCache>
                <c:formatCode>0%</c:formatCode>
                <c:ptCount val="1"/>
                <c:pt idx="0">
                  <c:v>5.9500000000000004E-2</c:v>
                </c:pt>
              </c:numCache>
            </c:numRef>
          </c:xVal>
          <c:yVal>
            <c:numRef>
              <c:f>'2 ЮЛ свыше 3 лет'!$D$26</c:f>
              <c:numCache>
                <c:formatCode>0%</c:formatCode>
                <c:ptCount val="1"/>
                <c:pt idx="0">
                  <c:v>0.37520175335491102</c:v>
                </c:pt>
              </c:numCache>
            </c:numRef>
          </c:yVal>
          <c:bubbleSize>
            <c:numRef>
              <c:f>'2 ЮЛ свыше 3 лет'!$B$26</c:f>
              <c:numCache>
                <c:formatCode>_ * #,##0.0_ ;_ * \-#,##0.0_ ;_ * "-"??_ ;_ @_ </c:formatCode>
                <c:ptCount val="1"/>
                <c:pt idx="0">
                  <c:v>139526.79999999999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24-2DDE-44CE-A99C-D4E3518FBC2A}"/>
            </c:ext>
          </c:extLst>
        </c:ser>
        <c:ser>
          <c:idx val="24"/>
          <c:order val="24"/>
          <c:tx>
            <c:strRef>
              <c:f>'2 ЮЛ свыше 3 лет'!$A$27</c:f>
              <c:strCache>
                <c:ptCount val="1"/>
                <c:pt idx="0">
                  <c:v>ПАО "ХМБ Открытие"</c:v>
                </c:pt>
              </c:strCache>
            </c:strRef>
          </c:tx>
          <c:spPr>
            <a:ln w="25400">
              <a:noFill/>
            </a:ln>
          </c:spPr>
          <c:invertIfNegative val="0"/>
          <c:dLbls>
            <c:dLbl>
              <c:idx val="0"/>
              <c:layout>
                <c:manualLayout>
                  <c:x val="3.672561266147283E-3"/>
                  <c:y val="4.0443290306873816E-3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5-2DDE-44CE-A99C-D4E3518FBC2A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'2 ЮЛ свыше 3 лет'!$C$27</c:f>
              <c:numCache>
                <c:formatCode>0%</c:formatCode>
                <c:ptCount val="1"/>
                <c:pt idx="0">
                  <c:v>0.14410000000000001</c:v>
                </c:pt>
              </c:numCache>
            </c:numRef>
          </c:xVal>
          <c:yVal>
            <c:numRef>
              <c:f>'2 ЮЛ свыше 3 лет'!$D$27</c:f>
              <c:numCache>
                <c:formatCode>0%</c:formatCode>
                <c:ptCount val="1"/>
                <c:pt idx="0">
                  <c:v>0.47901316475962202</c:v>
                </c:pt>
              </c:numCache>
            </c:numRef>
          </c:yVal>
          <c:bubbleSize>
            <c:numRef>
              <c:f>'2 ЮЛ свыше 3 лет'!$B$27</c:f>
              <c:numCache>
                <c:formatCode>_ * #,##0.0_ ;_ * \-#,##0.0_ ;_ * "-"??_ ;_ @_ </c:formatCode>
                <c:ptCount val="1"/>
                <c:pt idx="0">
                  <c:v>128418.6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26-2DDE-44CE-A99C-D4E3518FBC2A}"/>
            </c:ext>
          </c:extLst>
        </c:ser>
        <c:ser>
          <c:idx val="25"/>
          <c:order val="25"/>
          <c:tx>
            <c:strRef>
              <c:f>'2 ЮЛ свыше 3 лет'!$A$28</c:f>
              <c:strCache>
                <c:ptCount val="1"/>
                <c:pt idx="0">
                  <c:v>Банк "Возрождение" (ПАО)</c:v>
                </c:pt>
              </c:strCache>
            </c:strRef>
          </c:tx>
          <c:spPr>
            <a:ln w="25400">
              <a:noFill/>
            </a:ln>
          </c:spPr>
          <c:invertIfNegative val="0"/>
          <c:dLbls>
            <c:dLbl>
              <c:idx val="0"/>
              <c:layout>
                <c:manualLayout>
                  <c:x val="-7.3453153227229836E-3"/>
                  <c:y val="2.0221645153436982E-2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7-2DDE-44CE-A99C-D4E3518FBC2A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'2 ЮЛ свыше 3 лет'!$C$28</c:f>
              <c:numCache>
                <c:formatCode>0%</c:formatCode>
                <c:ptCount val="1"/>
                <c:pt idx="0">
                  <c:v>0.1143</c:v>
                </c:pt>
              </c:numCache>
            </c:numRef>
          </c:xVal>
          <c:yVal>
            <c:numRef>
              <c:f>'2 ЮЛ свыше 3 лет'!$D$28</c:f>
              <c:numCache>
                <c:formatCode>0%</c:formatCode>
                <c:ptCount val="1"/>
                <c:pt idx="0">
                  <c:v>0.2423293018880068</c:v>
                </c:pt>
              </c:numCache>
            </c:numRef>
          </c:yVal>
          <c:bubbleSize>
            <c:numRef>
              <c:f>'2 ЮЛ свыше 3 лет'!$B$28</c:f>
              <c:numCache>
                <c:formatCode>_ * #,##0.0_ ;_ * \-#,##0.0_ ;_ * "-"??_ ;_ @_ </c:formatCode>
                <c:ptCount val="1"/>
                <c:pt idx="0">
                  <c:v>125852.3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28-2DDE-44CE-A99C-D4E3518FBC2A}"/>
            </c:ext>
          </c:extLst>
        </c:ser>
        <c:ser>
          <c:idx val="26"/>
          <c:order val="26"/>
          <c:tx>
            <c:strRef>
              <c:f>'2 ЮЛ свыше 3 лет'!$A$29</c:f>
              <c:strCache>
                <c:ptCount val="1"/>
                <c:pt idx="0">
                  <c:v>АКБ "ПЕРЕСВЕТ" (АО)</c:v>
                </c:pt>
              </c:strCache>
            </c:strRef>
          </c:tx>
          <c:spPr>
            <a:ln w="25400">
              <a:noFill/>
            </a:ln>
          </c:spPr>
          <c:invertIfNegative val="0"/>
          <c:xVal>
            <c:numRef>
              <c:f>'2 ЮЛ свыше 3 лет'!$C$29</c:f>
              <c:numCache>
                <c:formatCode>0%</c:formatCode>
                <c:ptCount val="1"/>
                <c:pt idx="0">
                  <c:v>6.7000000000000002E-3</c:v>
                </c:pt>
              </c:numCache>
            </c:numRef>
          </c:xVal>
          <c:yVal>
            <c:numRef>
              <c:f>'2 ЮЛ свыше 3 лет'!$D$29</c:f>
              <c:numCache>
                <c:formatCode>0%</c:formatCode>
                <c:ptCount val="1"/>
                <c:pt idx="0">
                  <c:v>0.23362576277254435</c:v>
                </c:pt>
              </c:numCache>
            </c:numRef>
          </c:yVal>
          <c:bubbleSize>
            <c:numRef>
              <c:f>'2 ЮЛ свыше 3 лет'!$B$29</c:f>
              <c:numCache>
                <c:formatCode>_ * #,##0.0_ ;_ * \-#,##0.0_ ;_ * "-"??_ ;_ @_ </c:formatCode>
                <c:ptCount val="1"/>
                <c:pt idx="0">
                  <c:v>125135.6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29-2DDE-44CE-A99C-D4E3518FBC2A}"/>
            </c:ext>
          </c:extLst>
        </c:ser>
        <c:ser>
          <c:idx val="27"/>
          <c:order val="27"/>
          <c:tx>
            <c:strRef>
              <c:f>'2 ЮЛ свыше 3 лет'!$A$30</c:f>
              <c:strCache>
                <c:ptCount val="1"/>
                <c:pt idx="0">
                  <c:v>КБ "Ситибанк"</c:v>
                </c:pt>
              </c:strCache>
            </c:strRef>
          </c:tx>
          <c:spPr>
            <a:ln w="25400">
              <a:noFill/>
            </a:ln>
          </c:spPr>
          <c:invertIfNegative val="0"/>
          <c:xVal>
            <c:numRef>
              <c:f>'2 ЮЛ свыше 3 лет'!$C$30</c:f>
              <c:numCache>
                <c:formatCode>0.00%</c:formatCode>
                <c:ptCount val="1"/>
                <c:pt idx="0">
                  <c:v>1.1000000000000001E-3</c:v>
                </c:pt>
              </c:numCache>
            </c:numRef>
          </c:xVal>
          <c:yVal>
            <c:numRef>
              <c:f>'2 ЮЛ свыше 3 лет'!$D$30</c:f>
              <c:numCache>
                <c:formatCode>0%</c:formatCode>
                <c:ptCount val="1"/>
                <c:pt idx="0">
                  <c:v>4.4186146375927403E-2</c:v>
                </c:pt>
              </c:numCache>
            </c:numRef>
          </c:yVal>
          <c:bubbleSize>
            <c:numRef>
              <c:f>'2 ЮЛ свыше 3 лет'!$B$30</c:f>
              <c:numCache>
                <c:formatCode>_ * #,##0.0_ ;_ * \-#,##0.0_ ;_ * "-"??_ ;_ @_ </c:formatCode>
                <c:ptCount val="1"/>
                <c:pt idx="0">
                  <c:v>123423.3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2A-2DDE-44CE-A99C-D4E3518FBC2A}"/>
            </c:ext>
          </c:extLst>
        </c:ser>
        <c:ser>
          <c:idx val="28"/>
          <c:order val="28"/>
          <c:tx>
            <c:strRef>
              <c:f>'2 ЮЛ свыше 3 лет'!$A$31</c:f>
              <c:strCache>
                <c:ptCount val="1"/>
                <c:pt idx="0">
                  <c:v>ПАО "МДМ Банк"</c:v>
                </c:pt>
              </c:strCache>
            </c:strRef>
          </c:tx>
          <c:spPr>
            <a:ln w="25400">
              <a:noFill/>
            </a:ln>
          </c:spPr>
          <c:invertIfNegative val="0"/>
          <c:xVal>
            <c:numRef>
              <c:f>'2 ЮЛ свыше 3 лет'!$C$31</c:f>
              <c:numCache>
                <c:formatCode>0%</c:formatCode>
                <c:ptCount val="1"/>
                <c:pt idx="0">
                  <c:v>0.75</c:v>
                </c:pt>
              </c:numCache>
            </c:numRef>
          </c:xVal>
          <c:yVal>
            <c:numRef>
              <c:f>'2 ЮЛ свыше 3 лет'!$D$31</c:f>
              <c:numCache>
                <c:formatCode>0%</c:formatCode>
                <c:ptCount val="1"/>
                <c:pt idx="0">
                  <c:v>0.46022686731399931</c:v>
                </c:pt>
              </c:numCache>
            </c:numRef>
          </c:yVal>
          <c:bubbleSize>
            <c:numRef>
              <c:f>'2 ЮЛ свыше 3 лет'!$B$31</c:f>
              <c:numCache>
                <c:formatCode>_ * #,##0.0_ ;_ * \-#,##0.0_ ;_ * "-"??_ ;_ @_ </c:formatCode>
                <c:ptCount val="1"/>
                <c:pt idx="0">
                  <c:v>116323.5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2B-2DDE-44CE-A99C-D4E3518FBC2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100"/>
        <c:showNegBubbles val="0"/>
        <c:axId val="146252544"/>
        <c:axId val="146254848"/>
      </c:bubbleChart>
      <c:valAx>
        <c:axId val="146252544"/>
        <c:scaling>
          <c:orientation val="minMax"/>
          <c:max val="0.45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ru-RU" sz="1000" b="0" i="0" kern="1200" baseline="0">
                    <a:solidFill>
                      <a:srgbClr val="000000"/>
                    </a:solidFill>
                    <a:effectLst/>
                  </a:rPr>
                  <a:t>Доля просроченных кредитов ЮЛ на 01.03.2016 (%)</a:t>
                </a:r>
              </a:p>
            </c:rich>
          </c:tx>
          <c:layout>
            <c:manualLayout>
              <c:xMode val="edge"/>
              <c:yMode val="edge"/>
              <c:x val="0.282488261286372"/>
              <c:y val="0.88294806753615318"/>
            </c:manualLayout>
          </c:layout>
          <c:overlay val="0"/>
        </c:title>
        <c:numFmt formatCode="0%" sourceLinked="0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ru-RU"/>
          </a:p>
        </c:txPr>
        <c:crossAx val="146254848"/>
        <c:crosses val="autoZero"/>
        <c:crossBetween val="midCat"/>
      </c:valAx>
      <c:valAx>
        <c:axId val="146254848"/>
        <c:scaling>
          <c:orientation val="minMax"/>
          <c:max val="1"/>
          <c:min val="0"/>
        </c:scaling>
        <c:delete val="0"/>
        <c:axPos val="l"/>
        <c:majorGridlines>
          <c:spPr>
            <a:ln>
              <a:solidFill>
                <a:schemeClr val="bg1">
                  <a:lumMod val="85000"/>
                </a:schemeClr>
              </a:solidFill>
            </a:ln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ru-RU" b="0"/>
                  <a:t>Доля кредитов ЮЛ свыше 3 лет в кредитном портфеле ЮЛ на 01.03.2016 (%)</a:t>
                </a:r>
              </a:p>
            </c:rich>
          </c:tx>
          <c:layout>
            <c:manualLayout>
              <c:xMode val="edge"/>
              <c:yMode val="edge"/>
              <c:x val="1.3118373762133666E-2"/>
              <c:y val="8.416873154992581E-2"/>
            </c:manualLayout>
          </c:layout>
          <c:overlay val="0"/>
        </c:title>
        <c:numFmt formatCode="0%" sourceLinked="0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ru-RU"/>
          </a:p>
        </c:txPr>
        <c:crossAx val="146252544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74410433040073543"/>
          <c:y val="4.7430273146882085E-2"/>
          <c:w val="0.21683312995549722"/>
          <c:h val="0.90739919549697401"/>
        </c:manualLayout>
      </c:layout>
      <c:overlay val="0"/>
    </c:legend>
    <c:plotVisOnly val="1"/>
    <c:dispBlanksAs val="gap"/>
    <c:showDLblsOverMax val="0"/>
  </c:chart>
  <c:externalData r:id="rId2">
    <c:autoUpdate val="0"/>
  </c:externalData>
  <c:userShapes r:id="rId3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6.0841983552755309E-2"/>
          <c:y val="3.967620906162235E-2"/>
          <c:w val="0.63603213390874236"/>
          <c:h val="0.78745516465267618"/>
        </c:manualLayout>
      </c:layout>
      <c:bubbleChart>
        <c:varyColors val="0"/>
        <c:ser>
          <c:idx val="2"/>
          <c:order val="0"/>
          <c:tx>
            <c:strRef>
              <c:f>'3 ФЛ'!$A$3</c:f>
              <c:strCache>
                <c:ptCount val="1"/>
                <c:pt idx="0">
                  <c:v>ВТБ 24 (ПАО)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2.0882095254087664E-2"/>
                  <c:y val="8.6736527408529301E-2"/>
                </c:manualLayout>
              </c:layout>
              <c:dLblPos val="r"/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294C-431A-BBD4-1E43FEE2E4A7}"/>
                </c:ext>
              </c:extLst>
            </c:dLbl>
            <c:spPr>
              <a:noFill/>
              <a:ln>
                <a:noFill/>
              </a:ln>
              <a:effectLst/>
            </c:spPr>
            <c:dLblPos val="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'3 ФЛ'!$C$3</c:f>
              <c:numCache>
                <c:formatCode>0%</c:formatCode>
                <c:ptCount val="1"/>
                <c:pt idx="0">
                  <c:v>8.539999999999999E-2</c:v>
                </c:pt>
              </c:numCache>
            </c:numRef>
          </c:xVal>
          <c:yVal>
            <c:numRef>
              <c:f>'3 ФЛ'!$D$3</c:f>
              <c:numCache>
                <c:formatCode>0%</c:formatCode>
                <c:ptCount val="1"/>
                <c:pt idx="0">
                  <c:v>0.85489999999999999</c:v>
                </c:pt>
              </c:numCache>
            </c:numRef>
          </c:yVal>
          <c:bubbleSize>
            <c:numRef>
              <c:f>'3 ФЛ'!$B$3</c:f>
              <c:numCache>
                <c:formatCode>_ * #,##0.0_ ;_ * \-#,##0.0_ ;_ * "-"??_ ;_ @_ </c:formatCode>
                <c:ptCount val="1"/>
                <c:pt idx="0">
                  <c:v>1411227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01-294C-431A-BBD4-1E43FEE2E4A7}"/>
            </c:ext>
          </c:extLst>
        </c:ser>
        <c:ser>
          <c:idx val="0"/>
          <c:order val="1"/>
          <c:tx>
            <c:strRef>
              <c:f>'3 ФЛ'!$A$4</c:f>
              <c:strCache>
                <c:ptCount val="1"/>
                <c:pt idx="0">
                  <c:v>АО "Россельхозбанк"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8.5695345431768145E-3"/>
                  <c:y val="2.6288138699467979E-2"/>
                </c:manualLayout>
              </c:layout>
              <c:tx>
                <c:rich>
                  <a:bodyPr/>
                  <a:lstStyle/>
                  <a:p>
                    <a:r>
                      <a:rPr lang="ru-RU"/>
                      <a:t>"РСХБ"</a:t>
                    </a:r>
                  </a:p>
                </c:rich>
              </c:tx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294C-431A-BBD4-1E43FEE2E4A7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'3 ФЛ'!$C$4</c:f>
              <c:numCache>
                <c:formatCode>0%</c:formatCode>
                <c:ptCount val="1"/>
                <c:pt idx="0">
                  <c:v>4.4199999999999996E-2</c:v>
                </c:pt>
              </c:numCache>
            </c:numRef>
          </c:xVal>
          <c:yVal>
            <c:numRef>
              <c:f>'3 ФЛ'!$D$4</c:f>
              <c:numCache>
                <c:formatCode>0%</c:formatCode>
                <c:ptCount val="1"/>
                <c:pt idx="0">
                  <c:v>0.17010000000000003</c:v>
                </c:pt>
              </c:numCache>
            </c:numRef>
          </c:yVal>
          <c:bubbleSize>
            <c:numRef>
              <c:f>'3 ФЛ'!$B$4</c:f>
              <c:numCache>
                <c:formatCode>_ * #,##0.0_ ;_ * \-#,##0.0_ ;_ * "-"??_ ;_ @_ </c:formatCode>
                <c:ptCount val="1"/>
                <c:pt idx="0">
                  <c:v>299568.8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03-294C-431A-BBD4-1E43FEE2E4A7}"/>
            </c:ext>
          </c:extLst>
        </c:ser>
        <c:ser>
          <c:idx val="1"/>
          <c:order val="2"/>
          <c:tx>
            <c:strRef>
              <c:f>'3 ФЛ'!$A$5</c:f>
              <c:strCache>
                <c:ptCount val="1"/>
                <c:pt idx="0">
                  <c:v>Банк ГПБ (АО)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9.7937537636306228E-3"/>
                  <c:y val="3.0332467730155362E-2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294C-431A-BBD4-1E43FEE2E4A7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'3 ФЛ'!$C$5</c:f>
              <c:numCache>
                <c:formatCode>0%</c:formatCode>
                <c:ptCount val="1"/>
                <c:pt idx="0">
                  <c:v>2.3700000000000002E-2</c:v>
                </c:pt>
              </c:numCache>
            </c:numRef>
          </c:xVal>
          <c:yVal>
            <c:numRef>
              <c:f>'3 ФЛ'!$D$5</c:f>
              <c:numCache>
                <c:formatCode>0%</c:formatCode>
                <c:ptCount val="1"/>
                <c:pt idx="0">
                  <c:v>8.1300000000000011E-2</c:v>
                </c:pt>
              </c:numCache>
            </c:numRef>
          </c:yVal>
          <c:bubbleSize>
            <c:numRef>
              <c:f>'3 ФЛ'!$B$5</c:f>
              <c:numCache>
                <c:formatCode>_ * #,##0.0_ ;_ * \-#,##0.0_ ;_ * "-"??_ ;_ @_ </c:formatCode>
                <c:ptCount val="1"/>
                <c:pt idx="0">
                  <c:v>287897.8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05-294C-431A-BBD4-1E43FEE2E4A7}"/>
            </c:ext>
          </c:extLst>
        </c:ser>
        <c:ser>
          <c:idx val="3"/>
          <c:order val="3"/>
          <c:tx>
            <c:strRef>
              <c:f>'3 ФЛ'!$A$6</c:f>
              <c:strCache>
                <c:ptCount val="1"/>
                <c:pt idx="0">
                  <c:v>АО "АЛЬФА-БАНК"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1.7139069086353629E-2"/>
                  <c:y val="-5.459844191427965E-2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294C-431A-BBD4-1E43FEE2E4A7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'3 ФЛ'!$C$6</c:f>
              <c:numCache>
                <c:formatCode>0%</c:formatCode>
                <c:ptCount val="1"/>
                <c:pt idx="0">
                  <c:v>0.25340000000000001</c:v>
                </c:pt>
              </c:numCache>
            </c:numRef>
          </c:xVal>
          <c:yVal>
            <c:numRef>
              <c:f>'3 ФЛ'!$D$6</c:f>
              <c:numCache>
                <c:formatCode>0%</c:formatCode>
                <c:ptCount val="1"/>
                <c:pt idx="0">
                  <c:v>0.15439999999999998</c:v>
                </c:pt>
              </c:numCache>
            </c:numRef>
          </c:yVal>
          <c:bubbleSize>
            <c:numRef>
              <c:f>'3 ФЛ'!$B$6</c:f>
              <c:numCache>
                <c:formatCode>_ * #,##0.0_ ;_ * \-#,##0.0_ ;_ * "-"??_ ;_ @_ </c:formatCode>
                <c:ptCount val="1"/>
                <c:pt idx="0">
                  <c:v>240474.2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07-294C-431A-BBD4-1E43FEE2E4A7}"/>
            </c:ext>
          </c:extLst>
        </c:ser>
        <c:ser>
          <c:idx val="4"/>
          <c:order val="4"/>
          <c:tx>
            <c:strRef>
              <c:f>'3 ФЛ'!$A$7</c:f>
              <c:strCache>
                <c:ptCount val="1"/>
                <c:pt idx="0">
                  <c:v>ОАО "Банк Москвы"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3.672657661361492E-2"/>
                  <c:y val="-5.2576277398935958E-2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294C-431A-BBD4-1E43FEE2E4A7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'3 ФЛ'!$C$7</c:f>
              <c:numCache>
                <c:formatCode>0%</c:formatCode>
                <c:ptCount val="1"/>
                <c:pt idx="0">
                  <c:v>9.7799999999999998E-2</c:v>
                </c:pt>
              </c:numCache>
            </c:numRef>
          </c:xVal>
          <c:yVal>
            <c:numRef>
              <c:f>'3 ФЛ'!$D$7</c:f>
              <c:numCache>
                <c:formatCode>0%</c:formatCode>
                <c:ptCount val="1"/>
                <c:pt idx="0">
                  <c:v>0.21600000000000003</c:v>
                </c:pt>
              </c:numCache>
            </c:numRef>
          </c:yVal>
          <c:bubbleSize>
            <c:numRef>
              <c:f>'3 ФЛ'!$B$7</c:f>
              <c:numCache>
                <c:formatCode>_ * #,##0.0_ ;_ * \-#,##0.0_ ;_ * "-"??_ ;_ @_ </c:formatCode>
                <c:ptCount val="1"/>
                <c:pt idx="0">
                  <c:v>228065.9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09-294C-431A-BBD4-1E43FEE2E4A7}"/>
            </c:ext>
          </c:extLst>
        </c:ser>
        <c:ser>
          <c:idx val="5"/>
          <c:order val="5"/>
          <c:tx>
            <c:strRef>
              <c:f>'3 ФЛ'!$A$8</c:f>
              <c:strCache>
                <c:ptCount val="1"/>
                <c:pt idx="0">
                  <c:v>ПАО РОСБАНК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6.1211924974833619E-3"/>
                  <c:y val="-1.2132987092062071E-2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294C-431A-BBD4-1E43FEE2E4A7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'3 ФЛ'!$C$8</c:f>
              <c:numCache>
                <c:formatCode>0%</c:formatCode>
                <c:ptCount val="1"/>
                <c:pt idx="0">
                  <c:v>0.13539999999999999</c:v>
                </c:pt>
              </c:numCache>
            </c:numRef>
          </c:xVal>
          <c:yVal>
            <c:numRef>
              <c:f>'3 ФЛ'!$D$8</c:f>
              <c:numCache>
                <c:formatCode>0%</c:formatCode>
                <c:ptCount val="1"/>
                <c:pt idx="0">
                  <c:v>0.38700000000000001</c:v>
                </c:pt>
              </c:numCache>
            </c:numRef>
          </c:yVal>
          <c:bubbleSize>
            <c:numRef>
              <c:f>'3 ФЛ'!$B$8</c:f>
              <c:numCache>
                <c:formatCode>_ * #,##0.0_ ;_ * \-#,##0.0_ ;_ * "-"??_ ;_ @_ </c:formatCode>
                <c:ptCount val="1"/>
                <c:pt idx="0">
                  <c:v>175169.2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0B-294C-431A-BBD4-1E43FEE2E4A7}"/>
            </c:ext>
          </c:extLst>
        </c:ser>
        <c:ser>
          <c:idx val="6"/>
          <c:order val="6"/>
          <c:tx>
            <c:strRef>
              <c:f>'3 ФЛ'!$A$9</c:f>
              <c:strCache>
                <c:ptCount val="1"/>
                <c:pt idx="0">
                  <c:v>АО "Райффайзенбанк"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4.652033037724556E-2"/>
                  <c:y val="-5.4598441914279573E-2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294C-431A-BBD4-1E43FEE2E4A7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'3 ФЛ'!$C$9</c:f>
              <c:numCache>
                <c:formatCode>0%</c:formatCode>
                <c:ptCount val="1"/>
                <c:pt idx="0">
                  <c:v>5.2499999999999998E-2</c:v>
                </c:pt>
              </c:numCache>
            </c:numRef>
          </c:xVal>
          <c:yVal>
            <c:numRef>
              <c:f>'3 ФЛ'!$D$9</c:f>
              <c:numCache>
                <c:formatCode>0%</c:formatCode>
                <c:ptCount val="1"/>
                <c:pt idx="0">
                  <c:v>0.30659999999999998</c:v>
                </c:pt>
              </c:numCache>
            </c:numRef>
          </c:yVal>
          <c:bubbleSize>
            <c:numRef>
              <c:f>'3 ФЛ'!$B$9</c:f>
              <c:numCache>
                <c:formatCode>_ * #,##0.0_ ;_ * \-#,##0.0_ ;_ * "-"??_ ;_ @_ </c:formatCode>
                <c:ptCount val="1"/>
                <c:pt idx="0">
                  <c:v>172360.2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0D-294C-431A-BBD4-1E43FEE2E4A7}"/>
            </c:ext>
          </c:extLst>
        </c:ser>
        <c:ser>
          <c:idx val="7"/>
          <c:order val="7"/>
          <c:tx>
            <c:strRef>
              <c:f>'3 ФЛ'!$A$10</c:f>
              <c:strCache>
                <c:ptCount val="1"/>
                <c:pt idx="0">
                  <c:v>АО "Банк Русский Стандарт"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0.13354727929809632"/>
                  <c:y val="-6.1368234725214112E-2"/>
                </c:manualLayout>
              </c:layout>
              <c:dLblPos val="r"/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294C-431A-BBD4-1E43FEE2E4A7}"/>
                </c:ext>
              </c:extLst>
            </c:dLbl>
            <c:spPr>
              <a:noFill/>
              <a:ln>
                <a:noFill/>
              </a:ln>
              <a:effectLst/>
            </c:spPr>
            <c:dLblPos val="r"/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'3 ФЛ'!$C$10</c:f>
              <c:numCache>
                <c:formatCode>0%</c:formatCode>
                <c:ptCount val="1"/>
                <c:pt idx="0">
                  <c:v>0.41189999999999999</c:v>
                </c:pt>
              </c:numCache>
            </c:numRef>
          </c:xVal>
          <c:yVal>
            <c:numRef>
              <c:f>'3 ФЛ'!$D$10</c:f>
              <c:numCache>
                <c:formatCode>0%</c:formatCode>
                <c:ptCount val="1"/>
                <c:pt idx="0">
                  <c:v>0.85450000000000004</c:v>
                </c:pt>
              </c:numCache>
            </c:numRef>
          </c:yVal>
          <c:bubbleSize>
            <c:numRef>
              <c:f>'3 ФЛ'!$B$10</c:f>
              <c:numCache>
                <c:formatCode>_ * #,##0.0_ ;_ * \-#,##0.0_ ;_ * "-"??_ ;_ @_ </c:formatCode>
                <c:ptCount val="1"/>
                <c:pt idx="0">
                  <c:v>168843.9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0F-294C-431A-BBD4-1E43FEE2E4A7}"/>
            </c:ext>
          </c:extLst>
        </c:ser>
        <c:ser>
          <c:idx val="8"/>
          <c:order val="8"/>
          <c:tx>
            <c:strRef>
              <c:f>'3 ФЛ'!$A$11</c:f>
              <c:strCache>
                <c:ptCount val="1"/>
                <c:pt idx="0">
                  <c:v>ООО "ХКФ Банк"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dLbls>
            <c:dLbl>
              <c:idx val="0"/>
              <c:layout>
                <c:manualLayout>
                  <c:x val="-8.5695345431767694E-3"/>
                  <c:y val="2.831030321481167E-2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294C-431A-BBD4-1E43FEE2E4A7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'3 ФЛ'!$C$11</c:f>
              <c:numCache>
                <c:formatCode>0%</c:formatCode>
                <c:ptCount val="1"/>
                <c:pt idx="0">
                  <c:v>0.1414</c:v>
                </c:pt>
              </c:numCache>
            </c:numRef>
          </c:xVal>
          <c:yVal>
            <c:numRef>
              <c:f>'3 ФЛ'!$D$11</c:f>
              <c:numCache>
                <c:formatCode>0%</c:formatCode>
                <c:ptCount val="1"/>
                <c:pt idx="0">
                  <c:v>0.89239999999999997</c:v>
                </c:pt>
              </c:numCache>
            </c:numRef>
          </c:yVal>
          <c:bubbleSize>
            <c:numRef>
              <c:f>'3 ФЛ'!$B$11</c:f>
              <c:numCache>
                <c:formatCode>_ * #,##0.0_ ;_ * \-#,##0.0_ ;_ * "-"??_ ;_ @_ </c:formatCode>
                <c:ptCount val="1"/>
                <c:pt idx="0">
                  <c:v>162189.4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11-294C-431A-BBD4-1E43FEE2E4A7}"/>
            </c:ext>
          </c:extLst>
        </c:ser>
        <c:ser>
          <c:idx val="9"/>
          <c:order val="9"/>
          <c:tx>
            <c:strRef>
              <c:f>'3 ФЛ'!$A$12</c:f>
              <c:strCache>
                <c:ptCount val="1"/>
                <c:pt idx="0">
                  <c:v>ПАО КБ "Восточный"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1.101797298408452E-2"/>
                  <c:y val="-2.0221645153436926E-2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2-294C-431A-BBD4-1E43FEE2E4A7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'3 ФЛ'!$C$12</c:f>
              <c:numCache>
                <c:formatCode>0%</c:formatCode>
                <c:ptCount val="1"/>
                <c:pt idx="0">
                  <c:v>0.19159999999999999</c:v>
                </c:pt>
              </c:numCache>
            </c:numRef>
          </c:xVal>
          <c:yVal>
            <c:numRef>
              <c:f>'3 ФЛ'!$D$12</c:f>
              <c:numCache>
                <c:formatCode>0%</c:formatCode>
                <c:ptCount val="1"/>
                <c:pt idx="0">
                  <c:v>0.92059999999999997</c:v>
                </c:pt>
              </c:numCache>
            </c:numRef>
          </c:yVal>
          <c:bubbleSize>
            <c:numRef>
              <c:f>'3 ФЛ'!$B$12</c:f>
              <c:numCache>
                <c:formatCode>_ * #,##0.0_ ;_ * \-#,##0.0_ ;_ * "-"??_ ;_ @_ </c:formatCode>
                <c:ptCount val="1"/>
                <c:pt idx="0">
                  <c:v>137390.20000000001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13-294C-431A-BBD4-1E43FEE2E4A7}"/>
            </c:ext>
          </c:extLst>
        </c:ser>
        <c:ser>
          <c:idx val="10"/>
          <c:order val="10"/>
          <c:tx>
            <c:strRef>
              <c:f>'3 ФЛ'!$A$13</c:f>
              <c:strCache>
                <c:ptCount val="1"/>
                <c:pt idx="0">
                  <c:v>АО ЮниКредит Банк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1.7139165481567839E-2"/>
                  <c:y val="-3.8421125791530127E-2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294C-431A-BBD4-1E43FEE2E4A7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'3 ФЛ'!$C$13</c:f>
              <c:numCache>
                <c:formatCode>0%</c:formatCode>
                <c:ptCount val="1"/>
                <c:pt idx="0">
                  <c:v>0.1326</c:v>
                </c:pt>
              </c:numCache>
            </c:numRef>
          </c:xVal>
          <c:yVal>
            <c:numRef>
              <c:f>'3 ФЛ'!$D$13</c:f>
              <c:numCache>
                <c:formatCode>0%</c:formatCode>
                <c:ptCount val="1"/>
                <c:pt idx="0">
                  <c:v>0.1429</c:v>
                </c:pt>
              </c:numCache>
            </c:numRef>
          </c:yVal>
          <c:bubbleSize>
            <c:numRef>
              <c:f>'3 ФЛ'!$B$13</c:f>
              <c:numCache>
                <c:formatCode>_ * #,##0.0_ ;_ * \-#,##0.0_ ;_ * "-"??_ ;_ @_ </c:formatCode>
                <c:ptCount val="1"/>
                <c:pt idx="0">
                  <c:v>122832.9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15-294C-431A-BBD4-1E43FEE2E4A7}"/>
            </c:ext>
          </c:extLst>
        </c:ser>
        <c:ser>
          <c:idx val="11"/>
          <c:order val="11"/>
          <c:tx>
            <c:strRef>
              <c:f>'3 ФЛ'!$A$14</c:f>
              <c:strCache>
                <c:ptCount val="1"/>
                <c:pt idx="0">
                  <c:v>ПАО "ХМБ Открытие"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4.8968768818152776E-3"/>
                  <c:y val="-8.0886580613747632E-3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6-294C-431A-BBD4-1E43FEE2E4A7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'3 ФЛ'!$C$14</c:f>
              <c:numCache>
                <c:formatCode>0%</c:formatCode>
                <c:ptCount val="1"/>
                <c:pt idx="0">
                  <c:v>0.17859999999999998</c:v>
                </c:pt>
              </c:numCache>
            </c:numRef>
          </c:xVal>
          <c:yVal>
            <c:numRef>
              <c:f>'3 ФЛ'!$D$14</c:f>
              <c:numCache>
                <c:formatCode>0%</c:formatCode>
                <c:ptCount val="1"/>
                <c:pt idx="0">
                  <c:v>0.4829</c:v>
                </c:pt>
              </c:numCache>
            </c:numRef>
          </c:yVal>
          <c:bubbleSize>
            <c:numRef>
              <c:f>'3 ФЛ'!$B$14</c:f>
              <c:numCache>
                <c:formatCode>_ * #,##0.0_ ;_ * \-#,##0.0_ ;_ * "-"??_ ;_ @_ </c:formatCode>
                <c:ptCount val="1"/>
                <c:pt idx="0">
                  <c:v>119920.4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17-294C-431A-BBD4-1E43FEE2E4A7}"/>
            </c:ext>
          </c:extLst>
        </c:ser>
        <c:ser>
          <c:idx val="12"/>
          <c:order val="12"/>
          <c:tx>
            <c:strRef>
              <c:f>'3 ФЛ'!$A$15</c:f>
              <c:strCache>
                <c:ptCount val="1"/>
                <c:pt idx="0">
                  <c:v>ОАО "МКБ"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9.7937537636306454E-3"/>
                  <c:y val="2.6288138699467979E-2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8-294C-431A-BBD4-1E43FEE2E4A7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'3 ФЛ'!$C$15</c:f>
              <c:numCache>
                <c:formatCode>0%</c:formatCode>
                <c:ptCount val="1"/>
                <c:pt idx="0">
                  <c:v>4.1500000000000002E-2</c:v>
                </c:pt>
              </c:numCache>
            </c:numRef>
          </c:xVal>
          <c:yVal>
            <c:numRef>
              <c:f>'3 ФЛ'!$D$15</c:f>
              <c:numCache>
                <c:formatCode>0%</c:formatCode>
                <c:ptCount val="1"/>
                <c:pt idx="0">
                  <c:v>0.1255</c:v>
                </c:pt>
              </c:numCache>
            </c:numRef>
          </c:yVal>
          <c:bubbleSize>
            <c:numRef>
              <c:f>'3 ФЛ'!$B$15</c:f>
              <c:numCache>
                <c:formatCode>_ * #,##0.0_ ;_ * \-#,##0.0_ ;_ * "-"??_ ;_ @_ </c:formatCode>
                <c:ptCount val="1"/>
                <c:pt idx="0">
                  <c:v>118466.7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19-294C-431A-BBD4-1E43FEE2E4A7}"/>
            </c:ext>
          </c:extLst>
        </c:ser>
        <c:ser>
          <c:idx val="13"/>
          <c:order val="13"/>
          <c:tx>
            <c:strRef>
              <c:f>'3 ФЛ'!$A$16</c:f>
              <c:strCache>
                <c:ptCount val="1"/>
                <c:pt idx="0">
                  <c:v>АО "КБ ДельтаКредит"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2.5708700024744652E-2"/>
                  <c:y val="-7.6842251583060253E-2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A-294C-431A-BBD4-1E43FEE2E4A7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'3 ФЛ'!$C$16</c:f>
              <c:numCache>
                <c:formatCode>0%</c:formatCode>
                <c:ptCount val="1"/>
                <c:pt idx="0">
                  <c:v>2.8999999999999998E-3</c:v>
                </c:pt>
              </c:numCache>
            </c:numRef>
          </c:xVal>
          <c:yVal>
            <c:numRef>
              <c:f>'3 ФЛ'!$D$16</c:f>
              <c:numCache>
                <c:formatCode>0%</c:formatCode>
                <c:ptCount val="1"/>
                <c:pt idx="0">
                  <c:v>0.99919999999999998</c:v>
                </c:pt>
              </c:numCache>
            </c:numRef>
          </c:yVal>
          <c:bubbleSize>
            <c:numRef>
              <c:f>'3 ФЛ'!$B$16</c:f>
              <c:numCache>
                <c:formatCode>_ * #,##0.0_ ;_ * \-#,##0.0_ ;_ * "-"??_ ;_ @_ </c:formatCode>
                <c:ptCount val="1"/>
                <c:pt idx="0">
                  <c:v>111494.1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1B-294C-431A-BBD4-1E43FEE2E4A7}"/>
            </c:ext>
          </c:extLst>
        </c:ser>
        <c:ser>
          <c:idx val="14"/>
          <c:order val="14"/>
          <c:tx>
            <c:strRef>
              <c:f>'3 ФЛ'!$A$17</c:f>
              <c:strCache>
                <c:ptCount val="1"/>
                <c:pt idx="0">
                  <c:v>Банк "ТРАСТ" (ПАО)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4.8968768818153227E-3"/>
                  <c:y val="-3.8421125791530127E-2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C-294C-431A-BBD4-1E43FEE2E4A7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'3 ФЛ'!$C$17</c:f>
              <c:numCache>
                <c:formatCode>0%</c:formatCode>
                <c:ptCount val="1"/>
                <c:pt idx="0">
                  <c:v>0.30159999999999998</c:v>
                </c:pt>
              </c:numCache>
            </c:numRef>
          </c:xVal>
          <c:yVal>
            <c:numRef>
              <c:f>'3 ФЛ'!$D$17</c:f>
              <c:numCache>
                <c:formatCode>0%</c:formatCode>
                <c:ptCount val="1"/>
                <c:pt idx="0">
                  <c:v>0.50509999999999999</c:v>
                </c:pt>
              </c:numCache>
            </c:numRef>
          </c:yVal>
          <c:bubbleSize>
            <c:numRef>
              <c:f>'3 ФЛ'!$B$17</c:f>
              <c:numCache>
                <c:formatCode>_ * #,##0.0_ ;_ * \-#,##0.0_ ;_ * "-"??_ ;_ @_ </c:formatCode>
                <c:ptCount val="1"/>
                <c:pt idx="0">
                  <c:v>107436.4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1D-294C-431A-BBD4-1E43FEE2E4A7}"/>
            </c:ext>
          </c:extLst>
        </c:ser>
        <c:ser>
          <c:idx val="15"/>
          <c:order val="15"/>
          <c:tx>
            <c:strRef>
              <c:f>'3 ФЛ'!$A$18</c:f>
              <c:strCache>
                <c:ptCount val="1"/>
                <c:pt idx="0">
                  <c:v>АО "Тинькофф Банк"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2.9381261290891934E-2"/>
                  <c:y val="-4.2465454822217509E-2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E-294C-431A-BBD4-1E43FEE2E4A7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'3 ФЛ'!$C$18</c:f>
              <c:numCache>
                <c:formatCode>0%</c:formatCode>
                <c:ptCount val="1"/>
                <c:pt idx="0">
                  <c:v>0.1232</c:v>
                </c:pt>
              </c:numCache>
            </c:numRef>
          </c:xVal>
          <c:yVal>
            <c:numRef>
              <c:f>'3 ФЛ'!$D$18</c:f>
              <c:numCache>
                <c:formatCode>0%</c:formatCode>
                <c:ptCount val="1"/>
                <c:pt idx="0">
                  <c:v>0.92510000000000003</c:v>
                </c:pt>
              </c:numCache>
            </c:numRef>
          </c:yVal>
          <c:bubbleSize>
            <c:numRef>
              <c:f>'3 ФЛ'!$B$18</c:f>
              <c:numCache>
                <c:formatCode>_ * #,##0.0_ ;_ * \-#,##0.0_ ;_ * "-"??_ ;_ @_ </c:formatCode>
                <c:ptCount val="1"/>
                <c:pt idx="0">
                  <c:v>100569.1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1F-294C-431A-BBD4-1E43FEE2E4A7}"/>
            </c:ext>
          </c:extLst>
        </c:ser>
        <c:ser>
          <c:idx val="16"/>
          <c:order val="16"/>
          <c:tx>
            <c:strRef>
              <c:f>'3 ФЛ'!$A$19</c:f>
              <c:strCache>
                <c:ptCount val="1"/>
                <c:pt idx="0">
                  <c:v>ООО "Русфинанс Банк"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1.4690630645445967E-2"/>
                  <c:y val="-3.8421125791530127E-2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0-294C-431A-BBD4-1E43FEE2E4A7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'3 ФЛ'!$C$19</c:f>
              <c:numCache>
                <c:formatCode>0%</c:formatCode>
                <c:ptCount val="1"/>
                <c:pt idx="0">
                  <c:v>0.1057</c:v>
                </c:pt>
              </c:numCache>
            </c:numRef>
          </c:xVal>
          <c:yVal>
            <c:numRef>
              <c:f>'3 ФЛ'!$D$19</c:f>
              <c:numCache>
                <c:formatCode>0%</c:formatCode>
                <c:ptCount val="1"/>
                <c:pt idx="0">
                  <c:v>0.98730000000000007</c:v>
                </c:pt>
              </c:numCache>
            </c:numRef>
          </c:yVal>
          <c:bubbleSize>
            <c:numRef>
              <c:f>'3 ФЛ'!$B$19</c:f>
              <c:numCache>
                <c:formatCode>_ * #,##0.0_ ;_ * \-#,##0.0_ ;_ * "-"??_ ;_ @_ </c:formatCode>
                <c:ptCount val="1"/>
                <c:pt idx="0">
                  <c:v>94373.7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21-294C-431A-BBD4-1E43FEE2E4A7}"/>
            </c:ext>
          </c:extLst>
        </c:ser>
        <c:ser>
          <c:idx val="17"/>
          <c:order val="17"/>
          <c:tx>
            <c:strRef>
              <c:f>'3 ФЛ'!$A$20</c:f>
              <c:strCache>
                <c:ptCount val="1"/>
                <c:pt idx="0">
                  <c:v>"Сетелем Банк" 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4.8968768818153222E-2"/>
                  <c:y val="-4.8531948368248569E-2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2-294C-431A-BBD4-1E43FEE2E4A7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'3 ФЛ'!$C$20</c:f>
              <c:numCache>
                <c:formatCode>0%</c:formatCode>
                <c:ptCount val="1"/>
                <c:pt idx="0">
                  <c:v>5.5999999999999994E-2</c:v>
                </c:pt>
              </c:numCache>
            </c:numRef>
          </c:xVal>
          <c:yVal>
            <c:numRef>
              <c:f>'3 ФЛ'!$D$20</c:f>
              <c:numCache>
                <c:formatCode>0%</c:formatCode>
                <c:ptCount val="1"/>
                <c:pt idx="0">
                  <c:v>0.99459999999999993</c:v>
                </c:pt>
              </c:numCache>
            </c:numRef>
          </c:yVal>
          <c:bubbleSize>
            <c:numRef>
              <c:f>'3 ФЛ'!$B$20</c:f>
              <c:numCache>
                <c:formatCode>_ * #,##0.0_ ;_ * \-#,##0.0_ ;_ * "-"??_ ;_ @_ </c:formatCode>
                <c:ptCount val="1"/>
                <c:pt idx="0">
                  <c:v>94224.8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23-294C-431A-BBD4-1E43FEE2E4A7}"/>
            </c:ext>
          </c:extLst>
        </c:ser>
        <c:ser>
          <c:idx val="18"/>
          <c:order val="18"/>
          <c:tx>
            <c:strRef>
              <c:f>'3 ФЛ'!$A$21</c:f>
              <c:strCache>
                <c:ptCount val="1"/>
                <c:pt idx="0">
                  <c:v>АО "ОТП Банк"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8.5695345431768145E-3"/>
                  <c:y val="2.6288138699467979E-2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4-294C-431A-BBD4-1E43FEE2E4A7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'3 ФЛ'!$C$21</c:f>
              <c:numCache>
                <c:formatCode>0%</c:formatCode>
                <c:ptCount val="1"/>
                <c:pt idx="0">
                  <c:v>0.1232</c:v>
                </c:pt>
              </c:numCache>
            </c:numRef>
          </c:xVal>
          <c:yVal>
            <c:numRef>
              <c:f>'3 ФЛ'!$D$21</c:f>
              <c:numCache>
                <c:formatCode>0%</c:formatCode>
                <c:ptCount val="1"/>
                <c:pt idx="0">
                  <c:v>0.8448</c:v>
                </c:pt>
              </c:numCache>
            </c:numRef>
          </c:yVal>
          <c:bubbleSize>
            <c:numRef>
              <c:f>'3 ФЛ'!$B$21</c:f>
              <c:numCache>
                <c:formatCode>_ * #,##0.0_ ;_ * \-#,##0.0_ ;_ * "-"??_ ;_ @_ </c:formatCode>
                <c:ptCount val="1"/>
                <c:pt idx="0">
                  <c:v>89470.5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25-294C-431A-BBD4-1E43FEE2E4A7}"/>
            </c:ext>
          </c:extLst>
        </c:ser>
        <c:ser>
          <c:idx val="19"/>
          <c:order val="19"/>
          <c:tx>
            <c:strRef>
              <c:f>'3 ФЛ'!$A$22</c:f>
              <c:strCache>
                <c:ptCount val="1"/>
                <c:pt idx="0">
                  <c:v>ПАО "Промсвязьбанк"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1.2242192204538305E-2"/>
                  <c:y val="2.831030321481167E-2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6-294C-431A-BBD4-1E43FEE2E4A7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'3 ФЛ'!$C$22</c:f>
              <c:numCache>
                <c:formatCode>0%</c:formatCode>
                <c:ptCount val="1"/>
                <c:pt idx="0">
                  <c:v>0.11810000000000001</c:v>
                </c:pt>
              </c:numCache>
            </c:numRef>
          </c:xVal>
          <c:yVal>
            <c:numRef>
              <c:f>'3 ФЛ'!$D$22</c:f>
              <c:numCache>
                <c:formatCode>0%</c:formatCode>
                <c:ptCount val="1"/>
                <c:pt idx="0">
                  <c:v>0.1056</c:v>
                </c:pt>
              </c:numCache>
            </c:numRef>
          </c:yVal>
          <c:bubbleSize>
            <c:numRef>
              <c:f>'3 ФЛ'!$B$22</c:f>
              <c:numCache>
                <c:formatCode>_ * #,##0.0_ ;_ * \-#,##0.0_ ;_ * "-"??_ ;_ @_ </c:formatCode>
                <c:ptCount val="1"/>
                <c:pt idx="0">
                  <c:v>84692.4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27-294C-431A-BBD4-1E43FEE2E4A7}"/>
            </c:ext>
          </c:extLst>
        </c:ser>
        <c:ser>
          <c:idx val="20"/>
          <c:order val="20"/>
          <c:tx>
            <c:strRef>
              <c:f>'3 ФЛ'!$A$23</c:f>
              <c:strCache>
                <c:ptCount val="1"/>
                <c:pt idx="0">
                  <c:v>ПАО АКБ "Связь-Банк"</c:v>
                </c:pt>
              </c:strCache>
            </c:strRef>
          </c:tx>
          <c:spPr>
            <a:ln w="25400">
              <a:noFill/>
            </a:ln>
          </c:spPr>
          <c:invertIfNegative val="0"/>
          <c:dLbls>
            <c:dLbl>
              <c:idx val="0"/>
              <c:layout>
                <c:manualLayout>
                  <c:x val="-3.1829699731799596E-2"/>
                  <c:y val="-4.4487619337561193E-2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8-294C-431A-BBD4-1E43FEE2E4A7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'3 ФЛ'!$C$23</c:f>
              <c:numCache>
                <c:formatCode>0%</c:formatCode>
                <c:ptCount val="1"/>
                <c:pt idx="0">
                  <c:v>2.69E-2</c:v>
                </c:pt>
              </c:numCache>
            </c:numRef>
          </c:xVal>
          <c:yVal>
            <c:numRef>
              <c:f>'3 ФЛ'!$D$23</c:f>
              <c:numCache>
                <c:formatCode>0%</c:formatCode>
                <c:ptCount val="1"/>
                <c:pt idx="0">
                  <c:v>0.36</c:v>
                </c:pt>
              </c:numCache>
            </c:numRef>
          </c:yVal>
          <c:bubbleSize>
            <c:numRef>
              <c:f>'3 ФЛ'!$B$23</c:f>
              <c:numCache>
                <c:formatCode>_ * #,##0.0_ ;_ * \-#,##0.0_ ;_ * "-"??_ ;_ @_ </c:formatCode>
                <c:ptCount val="1"/>
                <c:pt idx="0">
                  <c:v>78491.5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29-294C-431A-BBD4-1E43FEE2E4A7}"/>
            </c:ext>
          </c:extLst>
        </c:ser>
        <c:ser>
          <c:idx val="21"/>
          <c:order val="21"/>
          <c:tx>
            <c:strRef>
              <c:f>'3 ФЛ'!$A$24</c:f>
              <c:strCache>
                <c:ptCount val="1"/>
                <c:pt idx="0">
                  <c:v>КБ "Ренессанс Кредит" (ООО)</c:v>
                </c:pt>
              </c:strCache>
            </c:strRef>
          </c:tx>
          <c:spPr>
            <a:ln w="25400">
              <a:noFill/>
            </a:ln>
          </c:spPr>
          <c:invertIfNegative val="0"/>
          <c:dLbls>
            <c:dLbl>
              <c:idx val="0"/>
              <c:layout>
                <c:manualLayout>
                  <c:x val="6.1210961022691527E-3"/>
                  <c:y val="1.2132987092062144E-2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A-294C-431A-BBD4-1E43FEE2E4A7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'3 ФЛ'!$C$24</c:f>
              <c:numCache>
                <c:formatCode>0%</c:formatCode>
                <c:ptCount val="1"/>
                <c:pt idx="0">
                  <c:v>0.19109999999999999</c:v>
                </c:pt>
              </c:numCache>
            </c:numRef>
          </c:xVal>
          <c:yVal>
            <c:numRef>
              <c:f>'3 ФЛ'!$D$24</c:f>
              <c:numCache>
                <c:formatCode>0%</c:formatCode>
                <c:ptCount val="1"/>
                <c:pt idx="0">
                  <c:v>0.91150000000000009</c:v>
                </c:pt>
              </c:numCache>
            </c:numRef>
          </c:yVal>
          <c:bubbleSize>
            <c:numRef>
              <c:f>'3 ФЛ'!$B$24</c:f>
              <c:numCache>
                <c:formatCode>_ * #,##0.0_ ;_ * \-#,##0.0_ ;_ * "-"??_ ;_ @_ </c:formatCode>
                <c:ptCount val="1"/>
                <c:pt idx="0">
                  <c:v>78226.899999999994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2B-294C-431A-BBD4-1E43FEE2E4A7}"/>
            </c:ext>
          </c:extLst>
        </c:ser>
        <c:ser>
          <c:idx val="22"/>
          <c:order val="22"/>
          <c:tx>
            <c:strRef>
              <c:f>'3 ФЛ'!$A$25</c:f>
              <c:strCache>
                <c:ptCount val="1"/>
                <c:pt idx="0">
                  <c:v>ПАО "Почта Банк"</c:v>
                </c:pt>
              </c:strCache>
            </c:strRef>
          </c:tx>
          <c:spPr>
            <a:ln w="25400">
              <a:noFill/>
            </a:ln>
          </c:spPr>
          <c:invertIfNegative val="0"/>
          <c:dLbls>
            <c:dLbl>
              <c:idx val="0"/>
              <c:layout>
                <c:manualLayout>
                  <c:x val="-7.3453153227229836E-3"/>
                  <c:y val="-2.2243809668780597E-2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C-294C-431A-BBD4-1E43FEE2E4A7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'3 ФЛ'!$C$25</c:f>
              <c:numCache>
                <c:formatCode>0%</c:formatCode>
                <c:ptCount val="1"/>
                <c:pt idx="0">
                  <c:v>0.18870000000000001</c:v>
                </c:pt>
              </c:numCache>
            </c:numRef>
          </c:xVal>
          <c:yVal>
            <c:numRef>
              <c:f>'3 ФЛ'!$D$25</c:f>
              <c:numCache>
                <c:formatCode>0%</c:formatCode>
                <c:ptCount val="1"/>
                <c:pt idx="0">
                  <c:v>0.98260000000000003</c:v>
                </c:pt>
              </c:numCache>
            </c:numRef>
          </c:yVal>
          <c:bubbleSize>
            <c:numRef>
              <c:f>'3 ФЛ'!$B$25</c:f>
              <c:numCache>
                <c:formatCode>_ * #,##0.0_ ;_ * \-#,##0.0_ ;_ * "-"??_ ;_ @_ </c:formatCode>
                <c:ptCount val="1"/>
                <c:pt idx="0">
                  <c:v>70821.5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2D-294C-431A-BBD4-1E43FEE2E4A7}"/>
            </c:ext>
          </c:extLst>
        </c:ser>
        <c:ser>
          <c:idx val="23"/>
          <c:order val="23"/>
          <c:tx>
            <c:strRef>
              <c:f>'3 ФЛ'!$A$26</c:f>
              <c:strCache>
                <c:ptCount val="1"/>
                <c:pt idx="0">
                  <c:v>ОАО "СКБ-банк"</c:v>
                </c:pt>
              </c:strCache>
            </c:strRef>
          </c:tx>
          <c:spPr>
            <a:ln w="25400">
              <a:noFill/>
            </a:ln>
          </c:spPr>
          <c:invertIfNegative val="0"/>
          <c:dLbls>
            <c:dLbl>
              <c:idx val="0"/>
              <c:layout>
                <c:manualLayout>
                  <c:x val="-4.8968768818153222E-2"/>
                  <c:y val="5.459844191427965E-2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E-294C-431A-BBD4-1E43FEE2E4A7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'3 ФЛ'!$C$26</c:f>
              <c:numCache>
                <c:formatCode>0%</c:formatCode>
                <c:ptCount val="1"/>
                <c:pt idx="0">
                  <c:v>2.3799999999999998E-2</c:v>
                </c:pt>
              </c:numCache>
            </c:numRef>
          </c:xVal>
          <c:yVal>
            <c:numRef>
              <c:f>'3 ФЛ'!$D$26</c:f>
              <c:numCache>
                <c:formatCode>0%</c:formatCode>
                <c:ptCount val="1"/>
                <c:pt idx="0">
                  <c:v>0.82150000000000001</c:v>
                </c:pt>
              </c:numCache>
            </c:numRef>
          </c:yVal>
          <c:bubbleSize>
            <c:numRef>
              <c:f>'3 ФЛ'!$B$26</c:f>
              <c:numCache>
                <c:formatCode>_ * #,##0.0_ ;_ * \-#,##0.0_ ;_ * "-"??_ ;_ @_ </c:formatCode>
                <c:ptCount val="1"/>
                <c:pt idx="0">
                  <c:v>68905.5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2F-294C-431A-BBD4-1E43FEE2E4A7}"/>
            </c:ext>
          </c:extLst>
        </c:ser>
        <c:ser>
          <c:idx val="24"/>
          <c:order val="24"/>
          <c:tx>
            <c:strRef>
              <c:f>'3 ФЛ'!$A$27</c:f>
              <c:strCache>
                <c:ptCount val="1"/>
                <c:pt idx="0">
                  <c:v>ПАО "Совкомбанк"</c:v>
                </c:pt>
              </c:strCache>
            </c:strRef>
          </c:tx>
          <c:spPr>
            <a:ln w="25400">
              <a:noFill/>
            </a:ln>
          </c:spPr>
          <c:invertIfNegative val="0"/>
          <c:dLbls>
            <c:dLbl>
              <c:idx val="0"/>
              <c:layout>
                <c:manualLayout>
                  <c:x val="-4.8968768818153227E-3"/>
                  <c:y val="2.0221645153436908E-3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0-294C-431A-BBD4-1E43FEE2E4A7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'3 ФЛ'!$C$27</c:f>
              <c:numCache>
                <c:formatCode>0%</c:formatCode>
                <c:ptCount val="1"/>
                <c:pt idx="0">
                  <c:v>0.14230000000000001</c:v>
                </c:pt>
              </c:numCache>
            </c:numRef>
          </c:xVal>
          <c:yVal>
            <c:numRef>
              <c:f>'3 ФЛ'!$D$27</c:f>
              <c:numCache>
                <c:formatCode>0%</c:formatCode>
                <c:ptCount val="1"/>
                <c:pt idx="0">
                  <c:v>0.35969999999999996</c:v>
                </c:pt>
              </c:numCache>
            </c:numRef>
          </c:yVal>
          <c:bubbleSize>
            <c:numRef>
              <c:f>'3 ФЛ'!$B$27</c:f>
              <c:numCache>
                <c:formatCode>_ * #,##0.0_ ;_ * \-#,##0.0_ ;_ * "-"??_ ;_ @_ </c:formatCode>
                <c:ptCount val="1"/>
                <c:pt idx="0">
                  <c:v>58280.6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31-294C-431A-BBD4-1E43FEE2E4A7}"/>
            </c:ext>
          </c:extLst>
        </c:ser>
        <c:ser>
          <c:idx val="25"/>
          <c:order val="25"/>
          <c:tx>
            <c:strRef>
              <c:f>'3 ФЛ'!$A$28</c:f>
              <c:strCache>
                <c:ptCount val="1"/>
                <c:pt idx="0">
                  <c:v>ПАО "Банк "Санкт-Петербург"</c:v>
                </c:pt>
              </c:strCache>
            </c:strRef>
          </c:tx>
          <c:spPr>
            <a:ln w="25400">
              <a:noFill/>
            </a:ln>
          </c:spPr>
          <c:invertIfNegative val="0"/>
          <c:xVal>
            <c:numRef>
              <c:f>'3 ФЛ'!$C$28</c:f>
              <c:numCache>
                <c:formatCode>0%</c:formatCode>
                <c:ptCount val="1"/>
                <c:pt idx="0">
                  <c:v>1.3300000000000001E-2</c:v>
                </c:pt>
              </c:numCache>
            </c:numRef>
          </c:xVal>
          <c:yVal>
            <c:numRef>
              <c:f>'3 ФЛ'!$D$28</c:f>
              <c:numCache>
                <c:formatCode>0%</c:formatCode>
                <c:ptCount val="1"/>
                <c:pt idx="0">
                  <c:v>0.1696</c:v>
                </c:pt>
              </c:numCache>
            </c:numRef>
          </c:yVal>
          <c:bubbleSize>
            <c:numRef>
              <c:f>'3 ФЛ'!$B$28</c:f>
              <c:numCache>
                <c:formatCode>_ * #,##0.0_ ;_ * \-#,##0.0_ ;_ * "-"??_ ;_ @_ </c:formatCode>
                <c:ptCount val="1"/>
                <c:pt idx="0">
                  <c:v>57262.3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32-294C-431A-BBD4-1E43FEE2E4A7}"/>
            </c:ext>
          </c:extLst>
        </c:ser>
        <c:ser>
          <c:idx val="26"/>
          <c:order val="26"/>
          <c:tx>
            <c:strRef>
              <c:f>'3 ФЛ'!$A$29</c:f>
              <c:strCache>
                <c:ptCount val="1"/>
                <c:pt idx="0">
                  <c:v>АО "Кредит Европа Банк"</c:v>
                </c:pt>
              </c:strCache>
            </c:strRef>
          </c:tx>
          <c:spPr>
            <a:ln w="25400">
              <a:noFill/>
            </a:ln>
          </c:spPr>
          <c:invertIfNegative val="0"/>
          <c:dLbls>
            <c:dLbl>
              <c:idx val="0"/>
              <c:layout>
                <c:manualLayout>
                  <c:x val="-6.121096102269153E-2"/>
                  <c:y val="-4.6509783852904885E-2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3-294C-431A-BBD4-1E43FEE2E4A7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'3 ФЛ'!$C$29</c:f>
              <c:numCache>
                <c:formatCode>0%</c:formatCode>
                <c:ptCount val="1"/>
                <c:pt idx="0">
                  <c:v>0.1583</c:v>
                </c:pt>
              </c:numCache>
            </c:numRef>
          </c:xVal>
          <c:yVal>
            <c:numRef>
              <c:f>'3 ФЛ'!$D$29</c:f>
              <c:numCache>
                <c:formatCode>0%</c:formatCode>
                <c:ptCount val="1"/>
                <c:pt idx="0">
                  <c:v>0.48859999999999998</c:v>
                </c:pt>
              </c:numCache>
            </c:numRef>
          </c:yVal>
          <c:bubbleSize>
            <c:numRef>
              <c:f>'3 ФЛ'!$B$29</c:f>
              <c:numCache>
                <c:formatCode>_ * #,##0.0_ ;_ * \-#,##0.0_ ;_ * "-"??_ ;_ @_ </c:formatCode>
                <c:ptCount val="1"/>
                <c:pt idx="0">
                  <c:v>54856.9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34-294C-431A-BBD4-1E43FEE2E4A7}"/>
            </c:ext>
          </c:extLst>
        </c:ser>
        <c:ser>
          <c:idx val="27"/>
          <c:order val="27"/>
          <c:tx>
            <c:strRef>
              <c:f>'3 ФЛ'!$A$30</c:f>
              <c:strCache>
                <c:ptCount val="1"/>
                <c:pt idx="0">
                  <c:v>"АТБ" (ПАО)</c:v>
                </c:pt>
              </c:strCache>
            </c:strRef>
          </c:tx>
          <c:spPr>
            <a:ln w="25400">
              <a:noFill/>
            </a:ln>
          </c:spPr>
          <c:invertIfNegative val="0"/>
          <c:dLbls>
            <c:dLbl>
              <c:idx val="0"/>
              <c:layout>
                <c:manualLayout>
                  <c:x val="-2.5708603629530442E-2"/>
                  <c:y val="-2.6288138699467979E-2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5-294C-431A-BBD4-1E43FEE2E4A7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'3 ФЛ'!$C$30</c:f>
              <c:numCache>
                <c:formatCode>0%</c:formatCode>
                <c:ptCount val="1"/>
                <c:pt idx="0">
                  <c:v>0.1139</c:v>
                </c:pt>
              </c:numCache>
            </c:numRef>
          </c:xVal>
          <c:yVal>
            <c:numRef>
              <c:f>'3 ФЛ'!$D$30</c:f>
              <c:numCache>
                <c:formatCode>0%</c:formatCode>
                <c:ptCount val="1"/>
                <c:pt idx="0">
                  <c:v>0.57999999999999996</c:v>
                </c:pt>
              </c:numCache>
            </c:numRef>
          </c:yVal>
          <c:bubbleSize>
            <c:numRef>
              <c:f>'3 ФЛ'!$B$30</c:f>
              <c:numCache>
                <c:formatCode>_ * #,##0.0_ ;_ * \-#,##0.0_ ;_ * "-"??_ ;_ @_ </c:formatCode>
                <c:ptCount val="1"/>
                <c:pt idx="0">
                  <c:v>52049.9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36-294C-431A-BBD4-1E43FEE2E4A7}"/>
            </c:ext>
          </c:extLst>
        </c:ser>
        <c:ser>
          <c:idx val="28"/>
          <c:order val="28"/>
          <c:tx>
            <c:strRef>
              <c:f>'3 ФЛ'!$A$31</c:f>
              <c:strCache>
                <c:ptCount val="1"/>
                <c:pt idx="0">
                  <c:v>ПАО "МТС-Банк"</c:v>
                </c:pt>
              </c:strCache>
            </c:strRef>
          </c:tx>
          <c:spPr>
            <a:ln w="25400"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'3 ФЛ'!$C$31</c:f>
              <c:numCache>
                <c:formatCode>0%</c:formatCode>
                <c:ptCount val="1"/>
                <c:pt idx="0">
                  <c:v>0.37</c:v>
                </c:pt>
              </c:numCache>
            </c:numRef>
          </c:xVal>
          <c:yVal>
            <c:numRef>
              <c:f>'3 ФЛ'!$D$31</c:f>
              <c:numCache>
                <c:formatCode>0%</c:formatCode>
                <c:ptCount val="1"/>
                <c:pt idx="0">
                  <c:v>0.48</c:v>
                </c:pt>
              </c:numCache>
            </c:numRef>
          </c:yVal>
          <c:bubbleSize>
            <c:numRef>
              <c:f>'3 ФЛ'!$B$31</c:f>
              <c:numCache>
                <c:formatCode>_ * #,##0.0_ ;_ * \-#,##0.0_ ;_ * "-"??_ ;_ @_ </c:formatCode>
                <c:ptCount val="1"/>
                <c:pt idx="0">
                  <c:v>48892.4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37-294C-431A-BBD4-1E43FEE2E4A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100"/>
        <c:showNegBubbles val="0"/>
        <c:axId val="36343168"/>
        <c:axId val="36361728"/>
      </c:bubbleChart>
      <c:valAx>
        <c:axId val="36343168"/>
        <c:scaling>
          <c:orientation val="minMax"/>
          <c:max val="0.45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ru-RU" sz="1000" b="0" i="0" kern="1200" baseline="0" dirty="0">
                    <a:solidFill>
                      <a:srgbClr val="000000"/>
                    </a:solidFill>
                    <a:effectLst/>
                  </a:rPr>
                  <a:t>Доля просроченных кредитов ФЛ на 01.03.2016 (%)</a:t>
                </a:r>
              </a:p>
            </c:rich>
          </c:tx>
          <c:layout>
            <c:manualLayout>
              <c:xMode val="edge"/>
              <c:yMode val="edge"/>
              <c:x val="0.22698957817490986"/>
              <c:y val="0.87616224178844038"/>
            </c:manualLayout>
          </c:layout>
          <c:overlay val="0"/>
        </c:title>
        <c:numFmt formatCode="0%" sourceLinked="0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ru-RU"/>
          </a:p>
        </c:txPr>
        <c:crossAx val="36361728"/>
        <c:crosses val="autoZero"/>
        <c:crossBetween val="midCat"/>
      </c:valAx>
      <c:valAx>
        <c:axId val="36361728"/>
        <c:scaling>
          <c:orientation val="minMax"/>
          <c:max val="1.1500000000000001"/>
          <c:min val="0"/>
        </c:scaling>
        <c:delete val="0"/>
        <c:axPos val="l"/>
        <c:majorGridlines>
          <c:spPr>
            <a:ln>
              <a:solidFill>
                <a:schemeClr val="bg1">
                  <a:lumMod val="85000"/>
                </a:schemeClr>
              </a:solidFill>
            </a:ln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ru-RU" b="0" dirty="0"/>
                  <a:t>Доля кредитов ФЛ в кредитном портфеле на 01.03.2016 (%)</a:t>
                </a:r>
              </a:p>
            </c:rich>
          </c:tx>
          <c:layout>
            <c:manualLayout>
              <c:xMode val="edge"/>
              <c:yMode val="edge"/>
              <c:x val="0"/>
              <c:y val="8.6399101677365336E-2"/>
            </c:manualLayout>
          </c:layout>
          <c:overlay val="0"/>
        </c:title>
        <c:numFmt formatCode="0%" sourceLinked="0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ru-RU"/>
          </a:p>
        </c:txPr>
        <c:crossAx val="36343168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70181841116366139"/>
          <c:y val="1.133303791685847E-2"/>
          <c:w val="0.28266106801731383"/>
          <c:h val="0.98275157358632792"/>
        </c:manualLayout>
      </c:layout>
      <c:overlay val="0"/>
    </c:legend>
    <c:plotVisOnly val="1"/>
    <c:dispBlanksAs val="gap"/>
    <c:showDLblsOverMax val="0"/>
  </c:chart>
  <c:externalData r:id="rId2">
    <c:autoUpdate val="0"/>
  </c:externalData>
  <c:userShapes r:id="rId3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6.7825450386985273E-2"/>
          <c:y val="2.5686331536574021E-2"/>
          <c:w val="0.87658376821478445"/>
          <c:h val="0.64261040696089333"/>
        </c:manualLayout>
      </c:layout>
      <c:lineChart>
        <c:grouping val="standard"/>
        <c:varyColors val="0"/>
        <c:ser>
          <c:idx val="0"/>
          <c:order val="0"/>
          <c:tx>
            <c:strRef>
              <c:f>Лист1!$B$20</c:f>
              <c:strCache>
                <c:ptCount val="1"/>
                <c:pt idx="0">
                  <c:v>Просроченная задолженность по кредитам МСБ, %</c:v>
                </c:pt>
              </c:strCache>
            </c:strRef>
          </c:tx>
          <c:spPr>
            <a:ln w="41275">
              <a:solidFill>
                <a:srgbClr val="FF9900"/>
              </a:solidFill>
            </a:ln>
          </c:spPr>
          <c:marker>
            <c:symbol val="square"/>
            <c:size val="6"/>
            <c:spPr>
              <a:solidFill>
                <a:srgbClr val="FF9900"/>
              </a:solidFill>
              <a:ln>
                <a:noFill/>
              </a:ln>
            </c:spPr>
          </c:marker>
          <c:dLbls>
            <c:dLbl>
              <c:idx val="0"/>
              <c:layout>
                <c:manualLayout>
                  <c:x val="-1.5860261449879773E-2"/>
                  <c:y val="-3.989536491886786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A79A-483A-96EC-55D14662F511}"/>
                </c:ext>
              </c:extLst>
            </c:dLbl>
            <c:dLbl>
              <c:idx val="1"/>
              <c:layout>
                <c:manualLayout>
                  <c:x val="-9.3537411834544847E-3"/>
                  <c:y val="-3.705744274996465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79A-483A-96EC-55D14662F511}"/>
                </c:ext>
              </c:extLst>
            </c:dLbl>
            <c:dLbl>
              <c:idx val="2"/>
              <c:layout>
                <c:manualLayout>
                  <c:x val="-1.7419180427186688E-2"/>
                  <c:y val="-5.771040846502664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A79A-483A-96EC-55D14662F511}"/>
                </c:ext>
              </c:extLst>
            </c:dLbl>
            <c:dLbl>
              <c:idx val="3"/>
              <c:layout>
                <c:manualLayout>
                  <c:x val="-1.6809379226780885E-2"/>
                  <c:y val="-4.71639517695707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A79A-483A-96EC-55D14662F511}"/>
                </c:ext>
              </c:extLst>
            </c:dLbl>
            <c:dLbl>
              <c:idx val="4"/>
              <c:layout>
                <c:manualLayout>
                  <c:x val="-1.7724154409002105E-2"/>
                  <c:y val="-5.727057876007690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A79A-483A-96EC-55D14662F511}"/>
                </c:ext>
              </c:extLst>
            </c:dLbl>
            <c:dLbl>
              <c:idx val="5"/>
              <c:layout>
                <c:manualLayout>
                  <c:x val="-9.0144908137962804E-3"/>
                  <c:y val="-5.43414559216600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A79A-483A-96EC-55D14662F511}"/>
                </c:ext>
              </c:extLst>
            </c:dLbl>
            <c:dLbl>
              <c:idx val="6"/>
              <c:layout>
                <c:manualLayout>
                  <c:x val="-7.7947843195454031E-3"/>
                  <c:y val="-5.727059334085449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A79A-483A-96EC-55D14662F511}"/>
                </c:ext>
              </c:extLst>
            </c:dLbl>
            <c:dLbl>
              <c:idx val="7"/>
              <c:layout>
                <c:manualLayout>
                  <c:x val="-1.5589568639090806E-2"/>
                  <c:y val="-5.727059334085449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A79A-483A-96EC-55D14662F511}"/>
                </c:ext>
              </c:extLst>
            </c:dLbl>
            <c:dLbl>
              <c:idx val="8"/>
              <c:layout>
                <c:manualLayout>
                  <c:x val="-4.0621740258345265E-2"/>
                  <c:y val="-4.453096080060187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A79A-483A-96EC-55D14662F511}"/>
                </c:ext>
              </c:extLst>
            </c:dLbl>
            <c:dLbl>
              <c:idx val="9"/>
              <c:layout>
                <c:manualLayout>
                  <c:x val="-5.4799920630447849E-2"/>
                  <c:y val="-4.62845229992649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A79A-483A-96EC-55D14662F511}"/>
                </c:ext>
              </c:extLst>
            </c:dLbl>
            <c:dLbl>
              <c:idx val="10"/>
              <c:layout>
                <c:manualLayout>
                  <c:x val="-4.9868663349038611E-2"/>
                  <c:y val="-1.4602133584487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A79A-483A-96EC-55D14662F511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Лист1!$A$21:$A$32</c:f>
              <c:strCache>
                <c:ptCount val="12"/>
                <c:pt idx="0">
                  <c:v>01.01.2011</c:v>
                </c:pt>
                <c:pt idx="1">
                  <c:v>01.07.2011</c:v>
                </c:pt>
                <c:pt idx="2">
                  <c:v>01.01.2012</c:v>
                </c:pt>
                <c:pt idx="3">
                  <c:v>01.07.2012</c:v>
                </c:pt>
                <c:pt idx="4">
                  <c:v>01.01.2013</c:v>
                </c:pt>
                <c:pt idx="5">
                  <c:v>01.07.2013</c:v>
                </c:pt>
                <c:pt idx="6">
                  <c:v>01.01.2014</c:v>
                </c:pt>
                <c:pt idx="7">
                  <c:v>01.07.2014</c:v>
                </c:pt>
                <c:pt idx="8">
                  <c:v>01.01.2015</c:v>
                </c:pt>
                <c:pt idx="9">
                  <c:v>01.07.2015</c:v>
                </c:pt>
                <c:pt idx="10">
                  <c:v>01.01.2016</c:v>
                </c:pt>
                <c:pt idx="11">
                  <c:v>01.01.2017 (прогноз)</c:v>
                </c:pt>
              </c:strCache>
            </c:strRef>
          </c:cat>
          <c:val>
            <c:numRef>
              <c:f>Лист1!$B$21:$B$32</c:f>
              <c:numCache>
                <c:formatCode>0.0%</c:formatCode>
                <c:ptCount val="12"/>
                <c:pt idx="0">
                  <c:v>9.1999999999999998E-2</c:v>
                </c:pt>
                <c:pt idx="1">
                  <c:v>0.09</c:v>
                </c:pt>
                <c:pt idx="2">
                  <c:v>8.2000000000000003E-2</c:v>
                </c:pt>
                <c:pt idx="3">
                  <c:v>9.0999999999999998E-2</c:v>
                </c:pt>
                <c:pt idx="4">
                  <c:v>8.4000000000000005E-2</c:v>
                </c:pt>
                <c:pt idx="5">
                  <c:v>7.8E-2</c:v>
                </c:pt>
                <c:pt idx="6">
                  <c:v>7.0999999999999994E-2</c:v>
                </c:pt>
                <c:pt idx="7">
                  <c:v>7.5999999999999998E-2</c:v>
                </c:pt>
                <c:pt idx="8">
                  <c:v>7.6999999999999999E-2</c:v>
                </c:pt>
                <c:pt idx="9">
                  <c:v>0.11700000000000001</c:v>
                </c:pt>
                <c:pt idx="10">
                  <c:v>0.13815185415371867</c:v>
                </c:pt>
                <c:pt idx="11">
                  <c:v>0.155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B-A79A-483A-96EC-55D14662F511}"/>
            </c:ext>
          </c:extLst>
        </c:ser>
        <c:ser>
          <c:idx val="1"/>
          <c:order val="1"/>
          <c:tx>
            <c:strRef>
              <c:f>Лист1!$C$20</c:f>
              <c:strCache>
                <c:ptCount val="1"/>
                <c:pt idx="0">
                  <c:v>Просроченная задолженность по кредитам крупному бизнесу, %</c:v>
                </c:pt>
              </c:strCache>
            </c:strRef>
          </c:tx>
          <c:spPr>
            <a:ln w="41275">
              <a:solidFill>
                <a:srgbClr val="002060"/>
              </a:solidFill>
            </a:ln>
          </c:spPr>
          <c:marker>
            <c:symbol val="square"/>
            <c:size val="6"/>
            <c:spPr>
              <a:solidFill>
                <a:srgbClr val="002060"/>
              </a:solidFill>
              <a:ln>
                <a:noFill/>
              </a:ln>
            </c:spPr>
          </c:marker>
          <c:dLbls>
            <c:dLbl>
              <c:idx val="0"/>
              <c:layout>
                <c:manualLayout>
                  <c:x val="-1.2742310656699079E-2"/>
                  <c:y val="-4.725690560691547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A79A-483A-96EC-55D14662F511}"/>
                </c:ext>
              </c:extLst>
            </c:dLbl>
            <c:dLbl>
              <c:idx val="1"/>
              <c:layout>
                <c:manualLayout>
                  <c:x val="-1.8065403565350701E-2"/>
                  <c:y val="-4.906500772730797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A79A-483A-96EC-55D14662F511}"/>
                </c:ext>
              </c:extLst>
            </c:dLbl>
            <c:dLbl>
              <c:idx val="2"/>
              <c:layout>
                <c:manualLayout>
                  <c:x val="-2.6554837737249357E-2"/>
                  <c:y val="-4.3010484034094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A79A-483A-96EC-55D14662F511}"/>
                </c:ext>
              </c:extLst>
            </c:dLbl>
            <c:dLbl>
              <c:idx val="3"/>
              <c:layout>
                <c:manualLayout>
                  <c:x val="-3.3665284052410441E-2"/>
                  <c:y val="-4.174045519560522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A79A-483A-96EC-55D14662F511}"/>
                </c:ext>
              </c:extLst>
            </c:dLbl>
            <c:dLbl>
              <c:idx val="4"/>
              <c:layout>
                <c:manualLayout>
                  <c:x val="-5.3150126312439303E-2"/>
                  <c:y val="-2.8949821668283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A79A-483A-96EC-55D14662F511}"/>
                </c:ext>
              </c:extLst>
            </c:dLbl>
            <c:dLbl>
              <c:idx val="5"/>
              <c:layout>
                <c:manualLayout>
                  <c:x val="-2.2665524284892977E-2"/>
                  <c:y val="-3.744486347889561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A79A-483A-96EC-55D14662F511}"/>
                </c:ext>
              </c:extLst>
            </c:dLbl>
            <c:dLbl>
              <c:idx val="6"/>
              <c:layout>
                <c:manualLayout>
                  <c:x val="-2.12639868167851E-2"/>
                  <c:y val="-4.457313519231122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2-A79A-483A-96EC-55D14662F511}"/>
                </c:ext>
              </c:extLst>
            </c:dLbl>
            <c:dLbl>
              <c:idx val="7"/>
              <c:layout>
                <c:manualLayout>
                  <c:x val="-2.0272694032729879E-2"/>
                  <c:y val="-4.842879403626117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A79A-483A-96EC-55D14662F511}"/>
                </c:ext>
              </c:extLst>
            </c:dLbl>
            <c:dLbl>
              <c:idx val="8"/>
              <c:layout>
                <c:manualLayout>
                  <c:x val="-2.286738286737882E-2"/>
                  <c:y val="-4.598847579749575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A79A-483A-96EC-55D14662F511}"/>
                </c:ext>
              </c:extLst>
            </c:dLbl>
            <c:dLbl>
              <c:idx val="9"/>
              <c:layout>
                <c:manualLayout>
                  <c:x val="-2.7582823090683269E-2"/>
                  <c:y val="-3.539690699807077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5-A79A-483A-96EC-55D14662F511}"/>
                </c:ext>
              </c:extLst>
            </c:dLbl>
            <c:dLbl>
              <c:idx val="10"/>
              <c:layout>
                <c:manualLayout>
                  <c:x val="-1.0676290811917644E-2"/>
                  <c:y val="-3.722228094376266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6-A79A-483A-96EC-55D14662F511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Лист1!$A$21:$A$32</c:f>
              <c:strCache>
                <c:ptCount val="12"/>
                <c:pt idx="0">
                  <c:v>01.01.2011</c:v>
                </c:pt>
                <c:pt idx="1">
                  <c:v>01.07.2011</c:v>
                </c:pt>
                <c:pt idx="2">
                  <c:v>01.01.2012</c:v>
                </c:pt>
                <c:pt idx="3">
                  <c:v>01.07.2012</c:v>
                </c:pt>
                <c:pt idx="4">
                  <c:v>01.01.2013</c:v>
                </c:pt>
                <c:pt idx="5">
                  <c:v>01.07.2013</c:v>
                </c:pt>
                <c:pt idx="6">
                  <c:v>01.01.2014</c:v>
                </c:pt>
                <c:pt idx="7">
                  <c:v>01.07.2014</c:v>
                </c:pt>
                <c:pt idx="8">
                  <c:v>01.01.2015</c:v>
                </c:pt>
                <c:pt idx="9">
                  <c:v>01.07.2015</c:v>
                </c:pt>
                <c:pt idx="10">
                  <c:v>01.01.2016</c:v>
                </c:pt>
                <c:pt idx="11">
                  <c:v>01.01.2017 (прогноз)</c:v>
                </c:pt>
              </c:strCache>
            </c:strRef>
          </c:cat>
          <c:val>
            <c:numRef>
              <c:f>Лист1!$C$21:$C$32</c:f>
              <c:numCache>
                <c:formatCode>0.0%</c:formatCode>
                <c:ptCount val="12"/>
                <c:pt idx="0">
                  <c:v>4.2000000000000003E-2</c:v>
                </c:pt>
                <c:pt idx="1">
                  <c:v>4.02E-2</c:v>
                </c:pt>
                <c:pt idx="2">
                  <c:v>3.6999999999999998E-2</c:v>
                </c:pt>
                <c:pt idx="3">
                  <c:v>3.7999999999999999E-2</c:v>
                </c:pt>
                <c:pt idx="4">
                  <c:v>3.5000000000000003E-2</c:v>
                </c:pt>
                <c:pt idx="5">
                  <c:v>3.5000000000000003E-2</c:v>
                </c:pt>
                <c:pt idx="6">
                  <c:v>3.3000000000000002E-2</c:v>
                </c:pt>
                <c:pt idx="7">
                  <c:v>3.5000000000000003E-2</c:v>
                </c:pt>
                <c:pt idx="8">
                  <c:v>3.5000000000000003E-2</c:v>
                </c:pt>
                <c:pt idx="9">
                  <c:v>4.2000000000000003E-2</c:v>
                </c:pt>
                <c:pt idx="10">
                  <c:v>4.9000000000000002E-2</c:v>
                </c:pt>
                <c:pt idx="11">
                  <c:v>7.0000000000000007E-2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7-A79A-483A-96EC-55D14662F511}"/>
            </c:ext>
          </c:extLst>
        </c:ser>
        <c:ser>
          <c:idx val="2"/>
          <c:order val="2"/>
          <c:tx>
            <c:strRef>
              <c:f>Лист1!$D$20</c:f>
              <c:strCache>
                <c:ptCount val="1"/>
                <c:pt idx="0">
                  <c:v>Просроченная задолженность по кредитам ФЛ (кроме ипотеки), %</c:v>
                </c:pt>
              </c:strCache>
            </c:strRef>
          </c:tx>
          <c:spPr>
            <a:ln w="41275">
              <a:solidFill>
                <a:schemeClr val="tx2">
                  <a:lumMod val="60000"/>
                  <a:lumOff val="40000"/>
                </a:schemeClr>
              </a:solidFill>
            </a:ln>
          </c:spPr>
          <c:marker>
            <c:symbol val="square"/>
            <c:size val="6"/>
            <c:spPr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c:spPr>
          </c:marker>
          <c:dLbls>
            <c:dLbl>
              <c:idx val="0"/>
              <c:layout>
                <c:manualLayout>
                  <c:x val="-4.6597323978058311E-2"/>
                  <c:y val="-3.1582480461928221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noAutofit/>
                </a:bodyPr>
                <a:lstStyle/>
                <a:p>
                  <a:pPr>
                    <a:defRPr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6.1657579087766756E-2"/>
                      <c:h val="4.5252035706967245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18-A79A-483A-96EC-55D14662F511}"/>
                </c:ext>
              </c:extLst>
            </c:dLbl>
            <c:dLbl>
              <c:idx val="1"/>
              <c:layout>
                <c:manualLayout>
                  <c:x val="-3.7277859182446652E-2"/>
                  <c:y val="-5.317989059618353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9-A79A-483A-96EC-55D14662F511}"/>
                </c:ext>
              </c:extLst>
            </c:dLbl>
            <c:dLbl>
              <c:idx val="2"/>
              <c:layout>
                <c:manualLayout>
                  <c:x val="-4.2869538059813646E-2"/>
                  <c:y val="-2.343298270733519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A-A79A-483A-96EC-55D14662F511}"/>
                </c:ext>
              </c:extLst>
            </c:dLbl>
            <c:dLbl>
              <c:idx val="3"/>
              <c:layout>
                <c:manualLayout>
                  <c:x val="-2.6094501427712722E-2"/>
                  <c:y val="-1.757473703050139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B-A79A-483A-96EC-55D14662F511}"/>
                </c:ext>
              </c:extLst>
            </c:dLbl>
            <c:dLbl>
              <c:idx val="4"/>
              <c:layout>
                <c:manualLayout>
                  <c:x val="-2.9822287345957318E-2"/>
                  <c:y val="-2.343298270733519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C-A79A-483A-96EC-55D14662F511}"/>
                </c:ext>
              </c:extLst>
            </c:dLbl>
            <c:dLbl>
              <c:idx val="5"/>
              <c:layout>
                <c:manualLayout>
                  <c:x val="-2.7958394386834985E-2"/>
                  <c:y val="-2.636210554575209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D-A79A-483A-96EC-55D14662F511}"/>
                </c:ext>
              </c:extLst>
            </c:dLbl>
            <c:dLbl>
              <c:idx val="6"/>
              <c:layout>
                <c:manualLayout>
                  <c:x val="-2.6094501427712722E-2"/>
                  <c:y val="-4.650142648650357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E-A79A-483A-96EC-55D14662F511}"/>
                </c:ext>
              </c:extLst>
            </c:dLbl>
            <c:dLbl>
              <c:idx val="7"/>
              <c:layout>
                <c:manualLayout>
                  <c:x val="-9.8062127937593759E-3"/>
                  <c:y val="1.8352656267114607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 anchorCtr="0">
                  <a:spAutoFit/>
                </a:bodyPr>
                <a:lstStyle/>
                <a:p>
                  <a:pPr algn="r">
                    <a:defRPr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F-A79A-483A-96EC-55D14662F511}"/>
                </c:ext>
              </c:extLst>
            </c:dLbl>
            <c:dLbl>
              <c:idx val="8"/>
              <c:layout>
                <c:manualLayout>
                  <c:x val="1.600349875022735E-2"/>
                  <c:y val="-2.011538593765865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0-A79A-483A-96EC-55D14662F511}"/>
                </c:ext>
              </c:extLst>
            </c:dLbl>
            <c:dLbl>
              <c:idx val="9"/>
              <c:layout>
                <c:manualLayout>
                  <c:x val="-1.0900759061457483E-2"/>
                  <c:y val="3.221683793600525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1-A79A-483A-96EC-55D14662F511}"/>
                </c:ext>
              </c:extLst>
            </c:dLbl>
            <c:dLbl>
              <c:idx val="10"/>
              <c:layout>
                <c:manualLayout>
                  <c:x val="-3.4047935133075841E-3"/>
                  <c:y val="-3.779305205878990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2-A79A-483A-96EC-55D14662F511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Лист1!$A$21:$A$32</c:f>
              <c:strCache>
                <c:ptCount val="12"/>
                <c:pt idx="0">
                  <c:v>01.01.2011</c:v>
                </c:pt>
                <c:pt idx="1">
                  <c:v>01.07.2011</c:v>
                </c:pt>
                <c:pt idx="2">
                  <c:v>01.01.2012</c:v>
                </c:pt>
                <c:pt idx="3">
                  <c:v>01.07.2012</c:v>
                </c:pt>
                <c:pt idx="4">
                  <c:v>01.01.2013</c:v>
                </c:pt>
                <c:pt idx="5">
                  <c:v>01.07.2013</c:v>
                </c:pt>
                <c:pt idx="6">
                  <c:v>01.01.2014</c:v>
                </c:pt>
                <c:pt idx="7">
                  <c:v>01.07.2014</c:v>
                </c:pt>
                <c:pt idx="8">
                  <c:v>01.01.2015</c:v>
                </c:pt>
                <c:pt idx="9">
                  <c:v>01.07.2015</c:v>
                </c:pt>
                <c:pt idx="10">
                  <c:v>01.01.2016</c:v>
                </c:pt>
                <c:pt idx="11">
                  <c:v>01.01.2017 (прогноз)</c:v>
                </c:pt>
              </c:strCache>
            </c:strRef>
          </c:cat>
          <c:val>
            <c:numRef>
              <c:f>Лист1!$D$21:$D$32</c:f>
              <c:numCache>
                <c:formatCode>0.0%</c:formatCode>
                <c:ptCount val="12"/>
                <c:pt idx="0">
                  <c:v>8.1430994641226676E-2</c:v>
                </c:pt>
                <c:pt idx="1">
                  <c:v>7.452292410286325E-2</c:v>
                </c:pt>
                <c:pt idx="2">
                  <c:v>6.0346179623202718E-2</c:v>
                </c:pt>
                <c:pt idx="3">
                  <c:v>5.2748267438105331E-2</c:v>
                </c:pt>
                <c:pt idx="4">
                  <c:v>4.7280834381666491E-2</c:v>
                </c:pt>
                <c:pt idx="5">
                  <c:v>5.0988558519114525E-2</c:v>
                </c:pt>
                <c:pt idx="6">
                  <c:v>5.4838763650745789E-2</c:v>
                </c:pt>
                <c:pt idx="7">
                  <c:v>6.891390280513085E-2</c:v>
                </c:pt>
                <c:pt idx="8">
                  <c:v>7.9649247436764575E-2</c:v>
                </c:pt>
                <c:pt idx="9">
                  <c:v>0.10582656669698973</c:v>
                </c:pt>
                <c:pt idx="10">
                  <c:v>0.11794329074546561</c:v>
                </c:pt>
                <c:pt idx="11">
                  <c:v>0.13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23-A79A-483A-96EC-55D14662F511}"/>
            </c:ext>
          </c:extLst>
        </c:ser>
        <c:ser>
          <c:idx val="3"/>
          <c:order val="3"/>
          <c:tx>
            <c:strRef>
              <c:f>Лист1!$E$20</c:f>
              <c:strCache>
                <c:ptCount val="1"/>
                <c:pt idx="0">
                  <c:v>Просроченная задолженность ипотечным кредитам, %</c:v>
                </c:pt>
              </c:strCache>
            </c:strRef>
          </c:tx>
          <c:spPr>
            <a:ln w="41275">
              <a:solidFill>
                <a:srgbClr val="92D050"/>
              </a:solidFill>
            </a:ln>
          </c:spPr>
          <c:marker>
            <c:symbol val="square"/>
            <c:size val="6"/>
            <c:spPr>
              <a:solidFill>
                <a:srgbClr val="92D050"/>
              </a:solidFill>
              <a:ln w="41275">
                <a:noFill/>
              </a:ln>
            </c:spPr>
          </c:marker>
          <c:dLbls>
            <c:dLbl>
              <c:idx val="0"/>
              <c:layout>
                <c:manualLayout>
                  <c:x val="-7.5363174842862342E-3"/>
                  <c:y val="3.807687971863484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4-A79A-483A-96EC-55D14662F511}"/>
                </c:ext>
              </c:extLst>
            </c:dLbl>
            <c:dLbl>
              <c:idx val="1"/>
              <c:layout>
                <c:manualLayout>
                  <c:x val="-2.0096846624763316E-2"/>
                  <c:y val="6.09230075498157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5-A79A-483A-96EC-55D14662F511}"/>
                </c:ext>
              </c:extLst>
            </c:dLbl>
            <c:dLbl>
              <c:idx val="2"/>
              <c:layout>
                <c:manualLayout>
                  <c:x val="-2.8889217023097231E-2"/>
                  <c:y val="6.09230075498157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6-A79A-483A-96EC-55D14662F511}"/>
                </c:ext>
              </c:extLst>
            </c:dLbl>
            <c:dLbl>
              <c:idx val="3"/>
              <c:layout>
                <c:manualLayout>
                  <c:x val="-2.386500536690641E-2"/>
                  <c:y val="5.838454890190675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7-A79A-483A-96EC-55D14662F511}"/>
                </c:ext>
              </c:extLst>
            </c:dLbl>
            <c:dLbl>
              <c:idx val="4"/>
              <c:layout>
                <c:manualLayout>
                  <c:x val="-1.6328687882620173E-2"/>
                  <c:y val="3.299996242281686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8-A79A-483A-96EC-55D14662F511}"/>
                </c:ext>
              </c:extLst>
            </c:dLbl>
            <c:dLbl>
              <c:idx val="5"/>
              <c:layout>
                <c:manualLayout>
                  <c:x val="-1.2560529140477056E-2"/>
                  <c:y val="4.061533836654383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9-A79A-483A-96EC-55D14662F511}"/>
                </c:ext>
              </c:extLst>
            </c:dLbl>
            <c:dLbl>
              <c:idx val="6"/>
              <c:layout>
                <c:manualLayout>
                  <c:x val="-1.8840793710715585E-2"/>
                  <c:y val="3.299996242281686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A-A79A-483A-96EC-55D14662F511}"/>
                </c:ext>
              </c:extLst>
            </c:dLbl>
            <c:dLbl>
              <c:idx val="7"/>
              <c:layout>
                <c:manualLayout>
                  <c:x val="-8.7923703983339395E-3"/>
                  <c:y val="3.299996242281686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B-A79A-483A-96EC-55D14662F511}"/>
                </c:ext>
              </c:extLst>
            </c:dLbl>
            <c:dLbl>
              <c:idx val="8"/>
              <c:layout>
                <c:manualLayout>
                  <c:x val="-1.0048423312381646E-2"/>
                  <c:y val="2.792304512699888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C-A79A-483A-96EC-55D14662F511}"/>
                </c:ext>
              </c:extLst>
            </c:dLbl>
            <c:dLbl>
              <c:idx val="9"/>
              <c:layout>
                <c:manualLayout>
                  <c:x val="-2.5121058280954114E-3"/>
                  <c:y val="3.299996242281686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D-A79A-483A-96EC-55D14662F511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Лист1!$A$21:$A$32</c:f>
              <c:strCache>
                <c:ptCount val="12"/>
                <c:pt idx="0">
                  <c:v>01.01.2011</c:v>
                </c:pt>
                <c:pt idx="1">
                  <c:v>01.07.2011</c:v>
                </c:pt>
                <c:pt idx="2">
                  <c:v>01.01.2012</c:v>
                </c:pt>
                <c:pt idx="3">
                  <c:v>01.07.2012</c:v>
                </c:pt>
                <c:pt idx="4">
                  <c:v>01.01.2013</c:v>
                </c:pt>
                <c:pt idx="5">
                  <c:v>01.07.2013</c:v>
                </c:pt>
                <c:pt idx="6">
                  <c:v>01.01.2014</c:v>
                </c:pt>
                <c:pt idx="7">
                  <c:v>01.07.2014</c:v>
                </c:pt>
                <c:pt idx="8">
                  <c:v>01.01.2015</c:v>
                </c:pt>
                <c:pt idx="9">
                  <c:v>01.07.2015</c:v>
                </c:pt>
                <c:pt idx="10">
                  <c:v>01.01.2016</c:v>
                </c:pt>
                <c:pt idx="11">
                  <c:v>01.01.2017 (прогноз)</c:v>
                </c:pt>
              </c:strCache>
            </c:strRef>
          </c:cat>
          <c:val>
            <c:numRef>
              <c:f>Лист1!$E$21:$E$32</c:f>
              <c:numCache>
                <c:formatCode>0.0%</c:formatCode>
                <c:ptCount val="12"/>
                <c:pt idx="0">
                  <c:v>3.6862931910006697E-2</c:v>
                </c:pt>
                <c:pt idx="1">
                  <c:v>3.4779566692937448E-2</c:v>
                </c:pt>
                <c:pt idx="2">
                  <c:v>3.0647431814585978E-2</c:v>
                </c:pt>
                <c:pt idx="3">
                  <c:v>2.7419018338527164E-2</c:v>
                </c:pt>
                <c:pt idx="4">
                  <c:v>2.0856657607335054E-2</c:v>
                </c:pt>
                <c:pt idx="5">
                  <c:v>1.8373690113918813E-2</c:v>
                </c:pt>
                <c:pt idx="6">
                  <c:v>1.4916057058770445E-2</c:v>
                </c:pt>
                <c:pt idx="7">
                  <c:v>1.3329856276886654E-2</c:v>
                </c:pt>
                <c:pt idx="8">
                  <c:v>1.3064672922624329E-2</c:v>
                </c:pt>
                <c:pt idx="9">
                  <c:v>1.4686670867925826E-2</c:v>
                </c:pt>
                <c:pt idx="10">
                  <c:v>1.6856059156776172E-2</c:v>
                </c:pt>
                <c:pt idx="11">
                  <c:v>0.02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2E-A79A-483A-96EC-55D14662F51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91869968"/>
        <c:axId val="391869576"/>
      </c:lineChart>
      <c:catAx>
        <c:axId val="3918699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0"/>
          <a:lstStyle/>
          <a:p>
            <a:pPr>
              <a:defRPr sz="1000"/>
            </a:pPr>
            <a:endParaRPr lang="ru-RU"/>
          </a:p>
        </c:txPr>
        <c:crossAx val="391869576"/>
        <c:crosses val="autoZero"/>
        <c:auto val="1"/>
        <c:lblAlgn val="ctr"/>
        <c:lblOffset val="100"/>
        <c:noMultiLvlLbl val="0"/>
      </c:catAx>
      <c:valAx>
        <c:axId val="391869576"/>
        <c:scaling>
          <c:orientation val="minMax"/>
        </c:scaling>
        <c:delete val="0"/>
        <c:axPos val="l"/>
        <c:majorGridlines/>
        <c:numFmt formatCode="0%" sourceLinked="0"/>
        <c:majorTickMark val="out"/>
        <c:minorTickMark val="none"/>
        <c:tickLblPos val="nextTo"/>
        <c:crossAx val="39186996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9.0801086517508262E-2"/>
          <c:y val="0.81434758170926547"/>
          <c:w val="0.81037398827163076"/>
          <c:h val="0.18565247181911143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300">
          <a:latin typeface="Times New Roman" pitchFamily="18" charset="0"/>
          <a:cs typeface="Times New Roman" pitchFamily="18" charset="0"/>
        </a:defRPr>
      </a:pPr>
      <a:endParaRPr lang="ru-RU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6.7825450386985273E-2"/>
          <c:y val="2.5686331536574021E-2"/>
          <c:w val="0.87658376821478445"/>
          <c:h val="0.75225444153285748"/>
        </c:manualLayout>
      </c:layout>
      <c:lineChart>
        <c:grouping val="standard"/>
        <c:varyColors val="0"/>
        <c:ser>
          <c:idx val="0"/>
          <c:order val="0"/>
          <c:tx>
            <c:strRef>
              <c:f>Основной!$C$169</c:f>
              <c:strCache>
                <c:ptCount val="1"/>
                <c:pt idx="0">
                  <c:v>Просроченная задолженность по кредитам МСП (без ИП), %</c:v>
                </c:pt>
              </c:strCache>
            </c:strRef>
          </c:tx>
          <c:spPr>
            <a:ln w="41275">
              <a:solidFill>
                <a:srgbClr val="FF9900"/>
              </a:solidFill>
            </a:ln>
          </c:spPr>
          <c:marker>
            <c:symbol val="square"/>
            <c:size val="6"/>
            <c:spPr>
              <a:solidFill>
                <a:srgbClr val="FF9900"/>
              </a:solidFill>
              <a:ln>
                <a:noFill/>
              </a:ln>
            </c:spPr>
          </c:marker>
          <c:dLbls>
            <c:dLbl>
              <c:idx val="0"/>
              <c:layout>
                <c:manualLayout>
                  <c:x val="-2.0879378848186494E-2"/>
                  <c:y val="2.594500742413677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5543-474C-893B-321D53405C9A}"/>
                </c:ext>
              </c:extLst>
            </c:dLbl>
            <c:dLbl>
              <c:idx val="1"/>
              <c:layout>
                <c:manualLayout>
                  <c:x val="-9.3537411834544847E-3"/>
                  <c:y val="-3.705744274996465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543-474C-893B-321D53405C9A}"/>
                </c:ext>
              </c:extLst>
            </c:dLbl>
            <c:dLbl>
              <c:idx val="2"/>
              <c:layout>
                <c:manualLayout>
                  <c:x val="-1.7419180427186688E-2"/>
                  <c:y val="-5.771040846502664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5543-474C-893B-321D53405C9A}"/>
                </c:ext>
              </c:extLst>
            </c:dLbl>
            <c:dLbl>
              <c:idx val="3"/>
              <c:layout>
                <c:manualLayout>
                  <c:x val="-1.6809379226780885E-2"/>
                  <c:y val="-4.71639517695707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543-474C-893B-321D53405C9A}"/>
                </c:ext>
              </c:extLst>
            </c:dLbl>
            <c:dLbl>
              <c:idx val="4"/>
              <c:layout>
                <c:manualLayout>
                  <c:x val="-1.7724154409002105E-2"/>
                  <c:y val="-5.727057876007690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5543-474C-893B-321D53405C9A}"/>
                </c:ext>
              </c:extLst>
            </c:dLbl>
            <c:dLbl>
              <c:idx val="5"/>
              <c:layout>
                <c:manualLayout>
                  <c:x val="-9.0144908137962804E-3"/>
                  <c:y val="-5.43414559216600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5543-474C-893B-321D53405C9A}"/>
                </c:ext>
              </c:extLst>
            </c:dLbl>
            <c:dLbl>
              <c:idx val="6"/>
              <c:layout>
                <c:manualLayout>
                  <c:x val="-7.7947843195454031E-3"/>
                  <c:y val="-5.727059334085449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5543-474C-893B-321D53405C9A}"/>
                </c:ext>
              </c:extLst>
            </c:dLbl>
            <c:dLbl>
              <c:idx val="7"/>
              <c:layout>
                <c:manualLayout>
                  <c:x val="-1.5589568639090806E-2"/>
                  <c:y val="-5.727059334085449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5543-474C-893B-321D53405C9A}"/>
                </c:ext>
              </c:extLst>
            </c:dLbl>
            <c:dLbl>
              <c:idx val="8"/>
              <c:layout>
                <c:manualLayout>
                  <c:x val="2.0406417103845881E-3"/>
                  <c:y val="2.729504327820471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5543-474C-893B-321D53405C9A}"/>
                </c:ext>
              </c:extLst>
            </c:dLbl>
            <c:dLbl>
              <c:idx val="9"/>
              <c:layout>
                <c:manualLayout>
                  <c:x val="-5.8637573772447474E-3"/>
                  <c:y val="3.152683658722058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5543-474C-893B-321D53405C9A}"/>
                </c:ext>
              </c:extLst>
            </c:dLbl>
            <c:dLbl>
              <c:idx val="10"/>
              <c:layout>
                <c:manualLayout>
                  <c:x val="-1.4734927024383867E-2"/>
                  <c:y val="3.926745060963698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5543-474C-893B-321D53405C9A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Основной!$A$170:$A$180</c:f>
              <c:strCache>
                <c:ptCount val="11"/>
                <c:pt idx="0">
                  <c:v>01.01.2011</c:v>
                </c:pt>
                <c:pt idx="1">
                  <c:v>01.07.2011</c:v>
                </c:pt>
                <c:pt idx="2">
                  <c:v>01.01.2012</c:v>
                </c:pt>
                <c:pt idx="3">
                  <c:v>01.07.2012</c:v>
                </c:pt>
                <c:pt idx="4">
                  <c:v>01.01.2013</c:v>
                </c:pt>
                <c:pt idx="5">
                  <c:v>01.07.2013</c:v>
                </c:pt>
                <c:pt idx="6">
                  <c:v>01.01.2014</c:v>
                </c:pt>
                <c:pt idx="7">
                  <c:v>01.07.2014</c:v>
                </c:pt>
                <c:pt idx="8">
                  <c:v>01.01.2015</c:v>
                </c:pt>
                <c:pt idx="9">
                  <c:v>01.07.2015</c:v>
                </c:pt>
                <c:pt idx="10">
                  <c:v>01.01.2016</c:v>
                </c:pt>
              </c:strCache>
            </c:strRef>
          </c:cat>
          <c:val>
            <c:numRef>
              <c:f>Основной!$C$170:$C$180</c:f>
              <c:numCache>
                <c:formatCode>0.0%</c:formatCode>
                <c:ptCount val="11"/>
                <c:pt idx="0">
                  <c:v>8.7803808667828109E-2</c:v>
                </c:pt>
                <c:pt idx="1">
                  <c:v>9.057288319041687E-2</c:v>
                </c:pt>
                <c:pt idx="2">
                  <c:v>8.3946052858532488E-2</c:v>
                </c:pt>
                <c:pt idx="3">
                  <c:v>9.5362205224795216E-2</c:v>
                </c:pt>
                <c:pt idx="4">
                  <c:v>8.944712222606091E-2</c:v>
                </c:pt>
                <c:pt idx="5">
                  <c:v>8.2612570724525991E-2</c:v>
                </c:pt>
                <c:pt idx="6">
                  <c:v>7.3647440162077749E-2</c:v>
                </c:pt>
                <c:pt idx="7">
                  <c:v>7.8139388870097679E-2</c:v>
                </c:pt>
                <c:pt idx="8">
                  <c:v>7.6513999415294076E-2</c:v>
                </c:pt>
                <c:pt idx="9">
                  <c:v>0.11545550756996424</c:v>
                </c:pt>
                <c:pt idx="10">
                  <c:v>0.1369610392174101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B-5543-474C-893B-321D53405C9A}"/>
            </c:ext>
          </c:extLst>
        </c:ser>
        <c:ser>
          <c:idx val="1"/>
          <c:order val="1"/>
          <c:tx>
            <c:strRef>
              <c:f>Основной!$D$169</c:f>
              <c:strCache>
                <c:ptCount val="1"/>
                <c:pt idx="0">
                  <c:v>Просроченная задолженность по кредитам ИП, %</c:v>
                </c:pt>
              </c:strCache>
            </c:strRef>
          </c:tx>
          <c:spPr>
            <a:ln w="41275">
              <a:solidFill>
                <a:srgbClr val="002060"/>
              </a:solidFill>
            </a:ln>
          </c:spPr>
          <c:marker>
            <c:symbol val="square"/>
            <c:size val="6"/>
            <c:spPr>
              <a:solidFill>
                <a:srgbClr val="002060"/>
              </a:solidFill>
              <a:ln>
                <a:noFill/>
              </a:ln>
            </c:spPr>
          </c:marker>
          <c:dLbls>
            <c:dLbl>
              <c:idx val="0"/>
              <c:layout>
                <c:manualLayout>
                  <c:x val="-1.6506730442236522E-2"/>
                  <c:y val="-4.426416212118462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5543-474C-893B-321D53405C9A}"/>
                </c:ext>
              </c:extLst>
            </c:dLbl>
            <c:dLbl>
              <c:idx val="1"/>
              <c:layout>
                <c:manualLayout>
                  <c:x val="-2.9358406200926637E-2"/>
                  <c:y val="3.473190512469274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5543-474C-893B-321D53405C9A}"/>
                </c:ext>
              </c:extLst>
            </c:dLbl>
            <c:dLbl>
              <c:idx val="2"/>
              <c:layout>
                <c:manualLayout>
                  <c:x val="-2.6554837737249357E-2"/>
                  <c:y val="-4.3010484034094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5543-474C-893B-321D53405C9A}"/>
                </c:ext>
              </c:extLst>
            </c:dLbl>
            <c:dLbl>
              <c:idx val="3"/>
              <c:layout>
                <c:manualLayout>
                  <c:x val="-3.3665284052410441E-2"/>
                  <c:y val="-4.174045519560522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5543-474C-893B-321D53405C9A}"/>
                </c:ext>
              </c:extLst>
            </c:dLbl>
            <c:dLbl>
              <c:idx val="4"/>
              <c:layout>
                <c:manualLayout>
                  <c:x val="-4.3111940075835915E-2"/>
                  <c:y val="1.594145147352796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5543-474C-893B-321D53405C9A}"/>
                </c:ext>
              </c:extLst>
            </c:dLbl>
            <c:dLbl>
              <c:idx val="5"/>
              <c:layout>
                <c:manualLayout>
                  <c:x val="-2.2665524284892977E-2"/>
                  <c:y val="-3.744486347889561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5543-474C-893B-321D53405C9A}"/>
                </c:ext>
              </c:extLst>
            </c:dLbl>
            <c:dLbl>
              <c:idx val="6"/>
              <c:layout>
                <c:manualLayout>
                  <c:x val="-2.12639868167851E-2"/>
                  <c:y val="-4.457313519231122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2-5543-474C-893B-321D53405C9A}"/>
                </c:ext>
              </c:extLst>
            </c:dLbl>
            <c:dLbl>
              <c:idx val="7"/>
              <c:layout>
                <c:manualLayout>
                  <c:x val="-5.2154233546078841E-3"/>
                  <c:y val="4.13536554300355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5543-474C-893B-321D53405C9A}"/>
                </c:ext>
              </c:extLst>
            </c:dLbl>
            <c:dLbl>
              <c:idx val="8"/>
              <c:layout>
                <c:manualLayout>
                  <c:x val="-2.286738286737882E-2"/>
                  <c:y val="-4.598847579749575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5543-474C-893B-321D53405C9A}"/>
                </c:ext>
              </c:extLst>
            </c:dLbl>
            <c:dLbl>
              <c:idx val="9"/>
              <c:layout>
                <c:manualLayout>
                  <c:x val="-2.7582823090683269E-2"/>
                  <c:y val="-3.539690699807077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5-5543-474C-893B-321D53405C9A}"/>
                </c:ext>
              </c:extLst>
            </c:dLbl>
            <c:dLbl>
              <c:idx val="10"/>
              <c:layout>
                <c:manualLayout>
                  <c:x val="-1.0676290811917644E-2"/>
                  <c:y val="-3.722228094376266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6-5543-474C-893B-321D53405C9A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Основной!$A$170:$A$180</c:f>
              <c:strCache>
                <c:ptCount val="11"/>
                <c:pt idx="0">
                  <c:v>01.01.2011</c:v>
                </c:pt>
                <c:pt idx="1">
                  <c:v>01.07.2011</c:v>
                </c:pt>
                <c:pt idx="2">
                  <c:v>01.01.2012</c:v>
                </c:pt>
                <c:pt idx="3">
                  <c:v>01.07.2012</c:v>
                </c:pt>
                <c:pt idx="4">
                  <c:v>01.01.2013</c:v>
                </c:pt>
                <c:pt idx="5">
                  <c:v>01.07.2013</c:v>
                </c:pt>
                <c:pt idx="6">
                  <c:v>01.01.2014</c:v>
                </c:pt>
                <c:pt idx="7">
                  <c:v>01.07.2014</c:v>
                </c:pt>
                <c:pt idx="8">
                  <c:v>01.01.2015</c:v>
                </c:pt>
                <c:pt idx="9">
                  <c:v>01.07.2015</c:v>
                </c:pt>
                <c:pt idx="10">
                  <c:v>01.01.2016</c:v>
                </c:pt>
              </c:strCache>
            </c:strRef>
          </c:cat>
          <c:val>
            <c:numRef>
              <c:f>Основной!$D$170:$D$180</c:f>
              <c:numCache>
                <c:formatCode>0.0%</c:formatCode>
                <c:ptCount val="11"/>
                <c:pt idx="0">
                  <c:v>8.9961397591631312E-2</c:v>
                </c:pt>
                <c:pt idx="1">
                  <c:v>8.0943582546495807E-2</c:v>
                </c:pt>
                <c:pt idx="2">
                  <c:v>6.5027921173336653E-2</c:v>
                </c:pt>
                <c:pt idx="3">
                  <c:v>5.4923159157984937E-2</c:v>
                </c:pt>
                <c:pt idx="4">
                  <c:v>4.4607038410106437E-2</c:v>
                </c:pt>
                <c:pt idx="5">
                  <c:v>4.5684135543241473E-2</c:v>
                </c:pt>
                <c:pt idx="6">
                  <c:v>5.0985618646169108E-2</c:v>
                </c:pt>
                <c:pt idx="7">
                  <c:v>6.4235580867513464E-2</c:v>
                </c:pt>
                <c:pt idx="8">
                  <c:v>8.0992992980534681E-2</c:v>
                </c:pt>
                <c:pt idx="9">
                  <c:v>0.12727718590774093</c:v>
                </c:pt>
                <c:pt idx="10">
                  <c:v>0.14912371998971957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7-5543-474C-893B-321D53405C9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75346744"/>
        <c:axId val="575349488"/>
      </c:lineChart>
      <c:catAx>
        <c:axId val="5753467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0"/>
          <a:lstStyle/>
          <a:p>
            <a:pPr>
              <a:defRPr sz="1000"/>
            </a:pPr>
            <a:endParaRPr lang="ru-RU"/>
          </a:p>
        </c:txPr>
        <c:crossAx val="575349488"/>
        <c:crosses val="autoZero"/>
        <c:auto val="1"/>
        <c:lblAlgn val="ctr"/>
        <c:lblOffset val="100"/>
        <c:noMultiLvlLbl val="0"/>
      </c:catAx>
      <c:valAx>
        <c:axId val="575349488"/>
        <c:scaling>
          <c:orientation val="minMax"/>
        </c:scaling>
        <c:delete val="0"/>
        <c:axPos val="l"/>
        <c:majorGridlines/>
        <c:numFmt formatCode="0%" sourceLinked="0"/>
        <c:majorTickMark val="out"/>
        <c:minorTickMark val="none"/>
        <c:tickLblPos val="nextTo"/>
        <c:crossAx val="57534674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1155637347173315"/>
          <c:y val="0.86667758920591509"/>
          <c:w val="0.81037398827163076"/>
          <c:h val="0.11128030926577649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300">
          <a:latin typeface="Times New Roman" pitchFamily="18" charset="0"/>
          <a:cs typeface="Times New Roman" pitchFamily="18" charset="0"/>
        </a:defRPr>
      </a:pPr>
      <a:endParaRPr lang="ru-RU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1834164292497627E-2"/>
          <c:y val="3.7402695182210427E-2"/>
          <c:w val="0.87658376821478445"/>
          <c:h val="0.57128041395404272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Лист1!$C$43</c:f>
              <c:strCache>
                <c:ptCount val="1"/>
                <c:pt idx="0">
                  <c:v>Доля вынужденных реструктуризаций кредитов в портфеле ссуд ЮЛ, % </c:v>
                </c:pt>
              </c:strCache>
            </c:strRef>
          </c:tx>
          <c:spPr>
            <a:solidFill>
              <a:srgbClr val="FF9900"/>
            </a:solidFill>
            <a:ln w="12700">
              <a:noFill/>
            </a:ln>
            <a:effectLst>
              <a:outerShdw blurRad="50800" dist="25400" dir="5400000" algn="ctr" rotWithShape="0">
                <a:srgbClr val="000000">
                  <a:alpha val="43137"/>
                </a:srgbClr>
              </a:outerShdw>
              <a:softEdge rad="0"/>
            </a:effectLst>
            <a:scene3d>
              <a:camera prst="orthographicFront"/>
              <a:lightRig rig="threePt" dir="t"/>
            </a:scene3d>
            <a:sp3d>
              <a:bevelT w="50800" h="50800"/>
            </a:sp3d>
          </c:spPr>
          <c:invertIfNegative val="0"/>
          <c:dPt>
            <c:idx val="7"/>
            <c:invertIfNegative val="0"/>
            <c:bubble3D val="0"/>
            <c:spPr>
              <a:pattFill prst="pct70">
                <a:fgClr>
                  <a:srgbClr val="FF9900"/>
                </a:fgClr>
                <a:bgClr>
                  <a:schemeClr val="bg1"/>
                </a:bgClr>
              </a:pattFill>
              <a:ln w="12700">
                <a:noFill/>
              </a:ln>
              <a:effectLst>
                <a:outerShdw blurRad="50800" dist="25400" dir="5400000" algn="ctr" rotWithShape="0">
                  <a:srgbClr val="000000">
                    <a:alpha val="43137"/>
                  </a:srgbClr>
                </a:outerShdw>
                <a:softEdge rad="0"/>
              </a:effectLst>
              <a:scene3d>
                <a:camera prst="orthographicFront"/>
                <a:lightRig rig="threePt" dir="t"/>
              </a:scene3d>
              <a:sp3d>
                <a:bevelT w="50800" h="50800"/>
              </a:sp3d>
            </c:spPr>
            <c:extLst>
              <c:ext xmlns:c16="http://schemas.microsoft.com/office/drawing/2014/chart" uri="{C3380CC4-5D6E-409C-BE32-E72D297353CC}">
                <c16:uniqueId val="{00000001-3280-4A3C-8E4E-B6D4232226FC}"/>
              </c:ext>
            </c:extLst>
          </c:dPt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Лист1!$A$44:$A$51</c:f>
              <c:strCache>
                <c:ptCount val="8"/>
                <c:pt idx="0">
                  <c:v>01.01.2010</c:v>
                </c:pt>
                <c:pt idx="1">
                  <c:v>01.01.2011</c:v>
                </c:pt>
                <c:pt idx="2">
                  <c:v>01.01.2012</c:v>
                </c:pt>
                <c:pt idx="3">
                  <c:v>01.01.2013</c:v>
                </c:pt>
                <c:pt idx="4">
                  <c:v>01.01.2014</c:v>
                </c:pt>
                <c:pt idx="5">
                  <c:v>01.01.2015</c:v>
                </c:pt>
                <c:pt idx="6">
                  <c:v>01.01.2016 (оценка)</c:v>
                </c:pt>
                <c:pt idx="7">
                  <c:v>01.01.2017 (прогноз)</c:v>
                </c:pt>
              </c:strCache>
            </c:strRef>
          </c:cat>
          <c:val>
            <c:numRef>
              <c:f>Лист1!$C$44:$C$51</c:f>
              <c:numCache>
                <c:formatCode>0%</c:formatCode>
                <c:ptCount val="8"/>
                <c:pt idx="0">
                  <c:v>0.14000000000000001</c:v>
                </c:pt>
                <c:pt idx="1">
                  <c:v>0.11</c:v>
                </c:pt>
                <c:pt idx="2">
                  <c:v>0.08</c:v>
                </c:pt>
                <c:pt idx="3">
                  <c:v>0.06</c:v>
                </c:pt>
                <c:pt idx="4">
                  <c:v>7.0000000000000007E-2</c:v>
                </c:pt>
                <c:pt idx="5">
                  <c:v>0.09</c:v>
                </c:pt>
                <c:pt idx="6">
                  <c:v>0.15</c:v>
                </c:pt>
                <c:pt idx="7">
                  <c:v>0.2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280-4A3C-8E4E-B6D4232226FC}"/>
            </c:ext>
          </c:extLst>
        </c:ser>
        <c:ser>
          <c:idx val="1"/>
          <c:order val="1"/>
          <c:tx>
            <c:strRef>
              <c:f>Лист1!$D$43</c:f>
              <c:strCache>
                <c:ptCount val="1"/>
                <c:pt idx="0">
                  <c:v>Доля предусмотренных договором реструктуризаций кредитов в портфеле ссуд ЮЛ, % </c:v>
                </c:pt>
              </c:strCache>
            </c:strRef>
          </c:tx>
          <c:spPr>
            <a:solidFill>
              <a:srgbClr val="002060"/>
            </a:solidFill>
            <a:scene3d>
              <a:camera prst="orthographicFront"/>
              <a:lightRig rig="threePt" dir="t"/>
            </a:scene3d>
            <a:sp3d>
              <a:bevelT w="50800" h="50800"/>
            </a:sp3d>
          </c:spPr>
          <c:invertIfNegative val="0"/>
          <c:dPt>
            <c:idx val="7"/>
            <c:invertIfNegative val="0"/>
            <c:bubble3D val="0"/>
            <c:spPr>
              <a:pattFill prst="pct40">
                <a:fgClr>
                  <a:srgbClr val="002060"/>
                </a:fgClr>
                <a:bgClr>
                  <a:schemeClr val="bg1"/>
                </a:bgClr>
              </a:pattFill>
              <a:scene3d>
                <a:camera prst="orthographicFront"/>
                <a:lightRig rig="threePt" dir="t"/>
              </a:scene3d>
              <a:sp3d>
                <a:bevelT w="50800" h="50800"/>
              </a:sp3d>
            </c:spPr>
            <c:extLst>
              <c:ext xmlns:c16="http://schemas.microsoft.com/office/drawing/2014/chart" uri="{C3380CC4-5D6E-409C-BE32-E72D297353CC}">
                <c16:uniqueId val="{00000004-3280-4A3C-8E4E-B6D4232226FC}"/>
              </c:ext>
            </c:extLst>
          </c:dPt>
          <c:cat>
            <c:strRef>
              <c:f>Лист1!$A$44:$A$51</c:f>
              <c:strCache>
                <c:ptCount val="8"/>
                <c:pt idx="0">
                  <c:v>01.01.2010</c:v>
                </c:pt>
                <c:pt idx="1">
                  <c:v>01.01.2011</c:v>
                </c:pt>
                <c:pt idx="2">
                  <c:v>01.01.2012</c:v>
                </c:pt>
                <c:pt idx="3">
                  <c:v>01.01.2013</c:v>
                </c:pt>
                <c:pt idx="4">
                  <c:v>01.01.2014</c:v>
                </c:pt>
                <c:pt idx="5">
                  <c:v>01.01.2015</c:v>
                </c:pt>
                <c:pt idx="6">
                  <c:v>01.01.2016 (оценка)</c:v>
                </c:pt>
                <c:pt idx="7">
                  <c:v>01.01.2017 (прогноз)</c:v>
                </c:pt>
              </c:strCache>
            </c:strRef>
          </c:cat>
          <c:val>
            <c:numRef>
              <c:f>Лист1!$D$44:$D$51</c:f>
              <c:numCache>
                <c:formatCode>0%</c:formatCode>
                <c:ptCount val="8"/>
                <c:pt idx="0">
                  <c:v>3.999999999999998E-2</c:v>
                </c:pt>
                <c:pt idx="1">
                  <c:v>3.9999999999999994E-2</c:v>
                </c:pt>
                <c:pt idx="2">
                  <c:v>3.9999999999999994E-2</c:v>
                </c:pt>
                <c:pt idx="3">
                  <c:v>0.05</c:v>
                </c:pt>
                <c:pt idx="4">
                  <c:v>7.0000000000000007E-2</c:v>
                </c:pt>
                <c:pt idx="5">
                  <c:v>8.0000000000000016E-2</c:v>
                </c:pt>
                <c:pt idx="6">
                  <c:v>8.0000000000000016E-2</c:v>
                </c:pt>
                <c:pt idx="7">
                  <c:v>7.0000000000000007E-2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3280-4A3C-8E4E-B6D4232226F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5"/>
        <c:overlap val="100"/>
        <c:axId val="391875848"/>
        <c:axId val="391870360"/>
      </c:barChart>
      <c:catAx>
        <c:axId val="3918758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0"/>
          <a:lstStyle/>
          <a:p>
            <a:pPr>
              <a:defRPr sz="1200"/>
            </a:pPr>
            <a:endParaRPr lang="ru-RU"/>
          </a:p>
        </c:txPr>
        <c:crossAx val="391870360"/>
        <c:crosses val="autoZero"/>
        <c:auto val="1"/>
        <c:lblAlgn val="ctr"/>
        <c:lblOffset val="100"/>
        <c:noMultiLvlLbl val="0"/>
      </c:catAx>
      <c:valAx>
        <c:axId val="391870360"/>
        <c:scaling>
          <c:orientation val="minMax"/>
        </c:scaling>
        <c:delete val="0"/>
        <c:axPos val="l"/>
        <c:majorGridlines/>
        <c:numFmt formatCode="0%" sourceLinked="0"/>
        <c:majorTickMark val="out"/>
        <c:minorTickMark val="none"/>
        <c:tickLblPos val="nextTo"/>
        <c:crossAx val="39187584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3.834083528488845E-2"/>
          <c:y val="0.78521976758043655"/>
          <c:w val="0.93859983606109898"/>
          <c:h val="0.20070091709555923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300">
          <a:latin typeface="Times New Roman" pitchFamily="18" charset="0"/>
          <a:cs typeface="Times New Roman" pitchFamily="18" charset="0"/>
        </a:defRPr>
      </a:pPr>
      <a:endParaRPr lang="ru-RU"/>
    </a:p>
  </c:txPr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5.6551724137931032E-2"/>
          <c:y val="2.7965296526102166E-2"/>
          <c:w val="0.89103448275862074"/>
          <c:h val="0.76152850936678518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Лист1!$B$365</c:f>
              <c:strCache>
                <c:ptCount val="1"/>
                <c:pt idx="0">
                  <c:v>Доля проблемных и безнадежных ссуд в общем объеме ссуд, %</c:v>
                </c:pt>
              </c:strCache>
            </c:strRef>
          </c:tx>
          <c:spPr>
            <a:solidFill>
              <a:srgbClr val="FF9900"/>
            </a:soli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w="50800" h="50800"/>
            </a:sp3d>
          </c:spPr>
          <c:invertIfNegative val="0"/>
          <c:dPt>
            <c:idx val="6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50AB-4380-ABCF-BC9CFE38D346}"/>
              </c:ext>
            </c:extLst>
          </c:dPt>
          <c:dLbls>
            <c:dLbl>
              <c:idx val="4"/>
              <c:layout>
                <c:manualLayout>
                  <c:x val="0"/>
                  <c:y val="1.0821757697720756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0AB-4380-ABCF-BC9CFE38D346}"/>
                </c:ext>
              </c:extLst>
            </c:dLbl>
            <c:numFmt formatCode="#,##0.0" sourceLinked="0"/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Лист1!$A$367:$A$371</c:f>
              <c:numCache>
                <c:formatCode>m/d/yyyy</c:formatCode>
                <c:ptCount val="5"/>
                <c:pt idx="0">
                  <c:v>40909</c:v>
                </c:pt>
                <c:pt idx="1">
                  <c:v>41275</c:v>
                </c:pt>
                <c:pt idx="2">
                  <c:v>41640</c:v>
                </c:pt>
                <c:pt idx="3">
                  <c:v>42005</c:v>
                </c:pt>
                <c:pt idx="4">
                  <c:v>42370</c:v>
                </c:pt>
              </c:numCache>
            </c:numRef>
          </c:cat>
          <c:val>
            <c:numRef>
              <c:f>Лист1!$B$367:$B$371</c:f>
              <c:numCache>
                <c:formatCode>0.0</c:formatCode>
                <c:ptCount val="5"/>
                <c:pt idx="0">
                  <c:v>6.6</c:v>
                </c:pt>
                <c:pt idx="1">
                  <c:v>6</c:v>
                </c:pt>
                <c:pt idx="2">
                  <c:v>6</c:v>
                </c:pt>
                <c:pt idx="3">
                  <c:v>6.7</c:v>
                </c:pt>
                <c:pt idx="4">
                  <c:v>8.3000000000000007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0AB-4380-ABCF-BC9CFE38D346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391868792"/>
        <c:axId val="391870752"/>
      </c:barChart>
      <c:catAx>
        <c:axId val="391868792"/>
        <c:scaling>
          <c:orientation val="minMax"/>
        </c:scaling>
        <c:delete val="0"/>
        <c:axPos val="b"/>
        <c:numFmt formatCode="m/d/yyyy" sourceLinked="1"/>
        <c:majorTickMark val="cross"/>
        <c:minorTickMark val="none"/>
        <c:tickLblPos val="nextTo"/>
        <c:txPr>
          <a:bodyPr rot="0" vert="horz"/>
          <a:lstStyle/>
          <a:p>
            <a:pPr>
              <a:defRPr/>
            </a:pPr>
            <a:endParaRPr lang="ru-RU"/>
          </a:p>
        </c:txPr>
        <c:crossAx val="391870752"/>
        <c:crosses val="autoZero"/>
        <c:auto val="0"/>
        <c:lblAlgn val="ctr"/>
        <c:lblOffset val="100"/>
        <c:tickLblSkip val="1"/>
        <c:tickMarkSkip val="1"/>
        <c:noMultiLvlLbl val="0"/>
      </c:catAx>
      <c:valAx>
        <c:axId val="391870752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%</a:t>
                </a:r>
                <a:endParaRPr lang="ru-RU"/>
              </a:p>
            </c:rich>
          </c:tx>
          <c:overlay val="0"/>
        </c:title>
        <c:numFmt formatCode="#,##0" sourceLinked="0"/>
        <c:majorTickMark val="cross"/>
        <c:minorTickMark val="none"/>
        <c:tickLblPos val="nextTo"/>
        <c:txPr>
          <a:bodyPr rot="0" vert="horz"/>
          <a:lstStyle/>
          <a:p>
            <a:pPr>
              <a:defRPr/>
            </a:pPr>
            <a:endParaRPr lang="ru-RU"/>
          </a:p>
        </c:txPr>
        <c:crossAx val="391868792"/>
        <c:crosses val="autoZero"/>
        <c:crossBetween val="between"/>
      </c:valAx>
      <c:spPr>
        <a:ln>
          <a:solidFill>
            <a:schemeClr val="tx1"/>
          </a:solidFill>
        </a:ln>
      </c:spPr>
    </c:plotArea>
    <c:legend>
      <c:legendPos val="b"/>
      <c:overlay val="0"/>
    </c:legend>
    <c:plotVisOnly val="1"/>
    <c:dispBlanksAs val="gap"/>
    <c:showDLblsOverMax val="0"/>
  </c:chart>
  <c:txPr>
    <a:bodyPr/>
    <a:lstStyle/>
    <a:p>
      <a:pPr>
        <a:defRPr sz="1400">
          <a:latin typeface="Times New Roman" pitchFamily="18" charset="0"/>
          <a:cs typeface="Times New Roman" pitchFamily="18" charset="0"/>
        </a:defRPr>
      </a:pPr>
      <a:endParaRPr lang="ru-RU"/>
    </a:p>
  </c:txPr>
  <c:externalData r:id="rId2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5.6551724137931032E-2"/>
          <c:y val="6.3414634146341464E-2"/>
          <c:w val="0.89103448275862074"/>
          <c:h val="0.71463414634146338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Лист1!$B$183</c:f>
              <c:strCache>
                <c:ptCount val="1"/>
                <c:pt idx="0">
                  <c:v>Доля отчислений в резервы в совокупном кредитом портфеле банков, %</c:v>
                </c:pt>
              </c:strCache>
            </c:strRef>
          </c:tx>
          <c:spPr>
            <a:solidFill>
              <a:srgbClr val="FF9900"/>
            </a:soli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w="50800" h="50800"/>
            </a:sp3d>
          </c:spPr>
          <c:invertIfNegative val="0"/>
          <c:dPt>
            <c:idx val="6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A2D4-4C66-8FBD-4A39CCCD03D1}"/>
              </c:ext>
            </c:extLst>
          </c:dPt>
          <c:dLbls>
            <c:numFmt formatCode="0.0%" sourceLinked="0"/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Лист1!$A$184:$A$190</c:f>
              <c:numCache>
                <c:formatCode>m/d/yyyy</c:formatCode>
                <c:ptCount val="7"/>
                <c:pt idx="0">
                  <c:v>40179</c:v>
                </c:pt>
                <c:pt idx="1">
                  <c:v>40544</c:v>
                </c:pt>
                <c:pt idx="2">
                  <c:v>40909</c:v>
                </c:pt>
                <c:pt idx="3">
                  <c:v>41275</c:v>
                </c:pt>
                <c:pt idx="4">
                  <c:v>41640</c:v>
                </c:pt>
                <c:pt idx="5">
                  <c:v>42005</c:v>
                </c:pt>
                <c:pt idx="6">
                  <c:v>42370</c:v>
                </c:pt>
              </c:numCache>
            </c:numRef>
          </c:cat>
          <c:val>
            <c:numRef>
              <c:f>Лист1!$B$184:$B$190</c:f>
              <c:numCache>
                <c:formatCode>0.0%</c:formatCode>
                <c:ptCount val="7"/>
                <c:pt idx="0">
                  <c:v>9.1730709400595856E-2</c:v>
                </c:pt>
                <c:pt idx="1">
                  <c:v>8.6007164552713192E-2</c:v>
                </c:pt>
                <c:pt idx="2">
                  <c:v>6.9265154378578955E-2</c:v>
                </c:pt>
                <c:pt idx="3">
                  <c:v>6.2265154378578998E-2</c:v>
                </c:pt>
                <c:pt idx="4">
                  <c:v>5.9808863965758657E-2</c:v>
                </c:pt>
                <c:pt idx="5">
                  <c:v>6.6793067931063321E-2</c:v>
                </c:pt>
                <c:pt idx="6">
                  <c:v>7.918506044487085E-2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2D4-4C66-8FBD-4A39CCCD03D1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391873104"/>
        <c:axId val="391871928"/>
      </c:barChart>
      <c:catAx>
        <c:axId val="391873104"/>
        <c:scaling>
          <c:orientation val="minMax"/>
        </c:scaling>
        <c:delete val="0"/>
        <c:axPos val="b"/>
        <c:numFmt formatCode="m/d/yyyy" sourceLinked="1"/>
        <c:majorTickMark val="cross"/>
        <c:minorTickMark val="none"/>
        <c:tickLblPos val="nextTo"/>
        <c:txPr>
          <a:bodyPr rot="0" vert="horz"/>
          <a:lstStyle/>
          <a:p>
            <a:pPr>
              <a:defRPr/>
            </a:pPr>
            <a:endParaRPr lang="ru-RU"/>
          </a:p>
        </c:txPr>
        <c:crossAx val="391871928"/>
        <c:crosses val="autoZero"/>
        <c:auto val="0"/>
        <c:lblAlgn val="ctr"/>
        <c:lblOffset val="100"/>
        <c:tickLblSkip val="1"/>
        <c:tickMarkSkip val="1"/>
        <c:noMultiLvlLbl val="0"/>
      </c:catAx>
      <c:valAx>
        <c:axId val="391871928"/>
        <c:scaling>
          <c:orientation val="minMax"/>
        </c:scaling>
        <c:delete val="0"/>
        <c:axPos val="l"/>
        <c:numFmt formatCode="0%" sourceLinked="0"/>
        <c:majorTickMark val="cross"/>
        <c:minorTickMark val="none"/>
        <c:tickLblPos val="nextTo"/>
        <c:txPr>
          <a:bodyPr rot="0" vert="horz"/>
          <a:lstStyle/>
          <a:p>
            <a:pPr>
              <a:defRPr/>
            </a:pPr>
            <a:endParaRPr lang="ru-RU"/>
          </a:p>
        </c:txPr>
        <c:crossAx val="391873104"/>
        <c:crosses val="autoZero"/>
        <c:crossBetween val="between"/>
      </c:valAx>
      <c:spPr>
        <a:ln>
          <a:noFill/>
        </a:ln>
      </c:spPr>
    </c:plotArea>
    <c:legend>
      <c:legendPos val="b"/>
      <c:overlay val="0"/>
    </c:legend>
    <c:plotVisOnly val="1"/>
    <c:dispBlanksAs val="gap"/>
    <c:showDLblsOverMax val="0"/>
  </c:chart>
  <c:txPr>
    <a:bodyPr/>
    <a:lstStyle/>
    <a:p>
      <a:pPr>
        <a:defRPr sz="1400">
          <a:latin typeface="Times New Roman" pitchFamily="18" charset="0"/>
          <a:cs typeface="Times New Roman" pitchFamily="18" charset="0"/>
        </a:defRPr>
      </a:pPr>
      <a:endParaRPr lang="ru-RU"/>
    </a:p>
  </c:txPr>
  <c:externalData r:id="rId2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6551724137931032E-2"/>
          <c:y val="6.3414634146341464E-2"/>
          <c:w val="0.89946596207495677"/>
          <c:h val="0.71463414634146338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Лист1!$B$168</c:f>
              <c:strCache>
                <c:ptCount val="1"/>
                <c:pt idx="0">
                  <c:v>Показатель достаточности собственных средств (капитала) (H1.0) </c:v>
                </c:pt>
              </c:strCache>
            </c:strRef>
          </c:tx>
          <c:spPr>
            <a:solidFill>
              <a:srgbClr val="FF9900"/>
            </a:soli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w="50800" h="50800"/>
            </a:sp3d>
          </c:spPr>
          <c:invertIfNegative val="0"/>
          <c:dPt>
            <c:idx val="6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A69D-4DA8-93EA-F7F310EC7A99}"/>
              </c:ext>
            </c:extLst>
          </c:dPt>
          <c:dPt>
            <c:idx val="7"/>
            <c:invertIfNegative val="0"/>
            <c:bubble3D val="0"/>
            <c:spPr>
              <a:pattFill prst="wdUpDiag">
                <a:fgClr>
                  <a:srgbClr val="FF9900"/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50800" h="50800"/>
              </a:sp3d>
            </c:spPr>
            <c:extLst>
              <c:ext xmlns:c16="http://schemas.microsoft.com/office/drawing/2014/chart" uri="{C3380CC4-5D6E-409C-BE32-E72D297353CC}">
                <c16:uniqueId val="{00000002-A69D-4DA8-93EA-F7F310EC7A99}"/>
              </c:ext>
            </c:extLst>
          </c:dPt>
          <c:dLbls>
            <c:numFmt formatCode="0.0%" sourceLinked="0"/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Лист1!$A$169:$A$176</c:f>
              <c:strCache>
                <c:ptCount val="8"/>
                <c:pt idx="0">
                  <c:v>01.01.2010</c:v>
                </c:pt>
                <c:pt idx="1">
                  <c:v>01.01.2011</c:v>
                </c:pt>
                <c:pt idx="2">
                  <c:v>01.01.2012</c:v>
                </c:pt>
                <c:pt idx="3">
                  <c:v>01.01.2013</c:v>
                </c:pt>
                <c:pt idx="4">
                  <c:v>01.01.2014</c:v>
                </c:pt>
                <c:pt idx="5">
                  <c:v>01.01.2015</c:v>
                </c:pt>
                <c:pt idx="6">
                  <c:v>01.01.2016</c:v>
                </c:pt>
                <c:pt idx="7">
                  <c:v>01.01.2017 (прогноз)</c:v>
                </c:pt>
              </c:strCache>
            </c:strRef>
          </c:cat>
          <c:val>
            <c:numRef>
              <c:f>Лист1!$B$169:$B$176</c:f>
              <c:numCache>
                <c:formatCode>0.0%</c:formatCode>
                <c:ptCount val="8"/>
                <c:pt idx="0">
                  <c:v>0.20899999999999999</c:v>
                </c:pt>
                <c:pt idx="1">
                  <c:v>0.18099999999999999</c:v>
                </c:pt>
                <c:pt idx="2">
                  <c:v>0.14699999999999999</c:v>
                </c:pt>
                <c:pt idx="3">
                  <c:v>0.13700000000000001</c:v>
                </c:pt>
                <c:pt idx="4">
                  <c:v>0.13500000000000001</c:v>
                </c:pt>
                <c:pt idx="5">
                  <c:v>0.125</c:v>
                </c:pt>
                <c:pt idx="6">
                  <c:v>0.127</c:v>
                </c:pt>
                <c:pt idx="7">
                  <c:v>0.113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69D-4DA8-93EA-F7F310EC7A99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391871144"/>
        <c:axId val="391871536"/>
      </c:barChart>
      <c:catAx>
        <c:axId val="391871144"/>
        <c:scaling>
          <c:orientation val="minMax"/>
        </c:scaling>
        <c:delete val="0"/>
        <c:axPos val="b"/>
        <c:numFmt formatCode="General" sourceLinked="1"/>
        <c:majorTickMark val="cross"/>
        <c:minorTickMark val="none"/>
        <c:tickLblPos val="nextTo"/>
        <c:txPr>
          <a:bodyPr rot="0" vert="horz"/>
          <a:lstStyle/>
          <a:p>
            <a:pPr>
              <a:defRPr/>
            </a:pPr>
            <a:endParaRPr lang="ru-RU"/>
          </a:p>
        </c:txPr>
        <c:crossAx val="391871536"/>
        <c:crosses val="autoZero"/>
        <c:auto val="0"/>
        <c:lblAlgn val="ctr"/>
        <c:lblOffset val="100"/>
        <c:tickLblSkip val="1"/>
        <c:tickMarkSkip val="1"/>
        <c:noMultiLvlLbl val="0"/>
      </c:catAx>
      <c:valAx>
        <c:axId val="391871536"/>
        <c:scaling>
          <c:orientation val="minMax"/>
        </c:scaling>
        <c:delete val="0"/>
        <c:axPos val="l"/>
        <c:numFmt formatCode="0%" sourceLinked="0"/>
        <c:majorTickMark val="cross"/>
        <c:minorTickMark val="none"/>
        <c:tickLblPos val="nextTo"/>
        <c:txPr>
          <a:bodyPr rot="0" vert="horz"/>
          <a:lstStyle/>
          <a:p>
            <a:pPr>
              <a:defRPr/>
            </a:pPr>
            <a:endParaRPr lang="ru-RU"/>
          </a:p>
        </c:txPr>
        <c:crossAx val="391871144"/>
        <c:crosses val="autoZero"/>
        <c:crossBetween val="between"/>
      </c:valAx>
      <c:spPr>
        <a:ln>
          <a:solidFill>
            <a:schemeClr val="tx1"/>
          </a:solidFill>
        </a:ln>
      </c:spPr>
    </c:plotArea>
    <c:plotVisOnly val="1"/>
    <c:dispBlanksAs val="gap"/>
    <c:showDLblsOverMax val="0"/>
  </c:chart>
  <c:txPr>
    <a:bodyPr/>
    <a:lstStyle/>
    <a:p>
      <a:pPr>
        <a:defRPr sz="1400">
          <a:latin typeface="Times New Roman" pitchFamily="18" charset="0"/>
          <a:cs typeface="Times New Roman" pitchFamily="18" charset="0"/>
        </a:defRPr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5.3893473514265287E-2"/>
          <c:y val="5.5163766277011236E-2"/>
          <c:w val="0.891429145909307"/>
          <c:h val="0.76120023132701631"/>
        </c:manualLayout>
      </c:layout>
      <c:bubbleChart>
        <c:varyColors val="0"/>
        <c:ser>
          <c:idx val="2"/>
          <c:order val="0"/>
          <c:tx>
            <c:strRef>
              <c:f>'[Пузырьки - сравнение рынков.xlsx]Основной'!$A$3</c:f>
              <c:strCache>
                <c:ptCount val="1"/>
                <c:pt idx="0">
                  <c:v>Кредиты малому и среднему бизнесу</c:v>
                </c:pt>
              </c:strCache>
            </c:strRef>
          </c:tx>
          <c:spPr>
            <a:solidFill>
              <a:schemeClr val="tx1">
                <a:lumMod val="95000"/>
                <a:lumOff val="5000"/>
              </a:schemeClr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rgbClr val="048BCE"/>
              </a:solidFill>
            </c:spPr>
            <c:extLst>
              <c:ext xmlns:c16="http://schemas.microsoft.com/office/drawing/2014/chart" uri="{C3380CC4-5D6E-409C-BE32-E72D297353CC}">
                <c16:uniqueId val="{00000001-54A5-4003-85D1-13230A96DCEF}"/>
              </c:ext>
            </c:extLst>
          </c:dPt>
          <c:dLbls>
            <c:dLbl>
              <c:idx val="0"/>
              <c:layout>
                <c:manualLayout>
                  <c:x val="-5.8684879813654021E-2"/>
                  <c:y val="-5.7126749676396204E-3"/>
                </c:manualLayout>
              </c:layout>
              <c:dLblPos val="r"/>
              <c:showLegendKey val="0"/>
              <c:showVal val="0"/>
              <c:showCatName val="0"/>
              <c:showSerName val="0"/>
              <c:showPercent val="0"/>
              <c:showBubbleSiz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4A5-4003-85D1-13230A96DCE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'[Пузырьки - сравнение рынков.xlsx]Основной'!$C$3</c:f>
              <c:numCache>
                <c:formatCode>General</c:formatCode>
                <c:ptCount val="1"/>
                <c:pt idx="0">
                  <c:v>-0.06</c:v>
                </c:pt>
              </c:numCache>
            </c:numRef>
          </c:xVal>
          <c:yVal>
            <c:numRef>
              <c:f>'[Пузырьки - сравнение рынков.xlsx]Основной'!$D$3</c:f>
              <c:numCache>
                <c:formatCode>General</c:formatCode>
                <c:ptCount val="1"/>
                <c:pt idx="0">
                  <c:v>-0.01</c:v>
                </c:pt>
              </c:numCache>
            </c:numRef>
          </c:yVal>
          <c:bubbleSize>
            <c:numRef>
              <c:f>'[Пузырьки - сравнение рынков.xlsx]Основной'!$B$3</c:f>
              <c:numCache>
                <c:formatCode>General</c:formatCode>
                <c:ptCount val="1"/>
                <c:pt idx="0">
                  <c:v>4.8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02-54A5-4003-85D1-13230A96DCEF}"/>
            </c:ext>
          </c:extLst>
        </c:ser>
        <c:ser>
          <c:idx val="0"/>
          <c:order val="1"/>
          <c:tx>
            <c:strRef>
              <c:f>'[Пузырьки - сравнение рынков.xlsx]Основной'!$A$4</c:f>
              <c:strCache>
                <c:ptCount val="1"/>
                <c:pt idx="0">
                  <c:v>Кредиты крупному бизнесу</c:v>
                </c:pt>
              </c:strCache>
            </c:strRef>
          </c:tx>
          <c:spPr>
            <a:solidFill>
              <a:srgbClr val="002060"/>
            </a:solidFill>
          </c:spPr>
          <c:invertIfNegative val="0"/>
          <c:dLbls>
            <c:dLbl>
              <c:idx val="0"/>
              <c:layout>
                <c:manualLayout>
                  <c:x val="-9.3035218005728504E-2"/>
                  <c:y val="3.7053502906602608E-4"/>
                </c:manualLayout>
              </c:layout>
              <c:dLblPos val="r"/>
              <c:showLegendKey val="0"/>
              <c:showVal val="0"/>
              <c:showCatName val="0"/>
              <c:showSerName val="0"/>
              <c:showPercent val="0"/>
              <c:showBubbleSiz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4A5-4003-85D1-13230A96DCE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0"/>
            <c:showBubbleSize val="1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'[Пузырьки - сравнение рынков.xlsx]Основной'!$C$4</c:f>
              <c:numCache>
                <c:formatCode>General</c:formatCode>
                <c:ptCount val="1"/>
                <c:pt idx="0">
                  <c:v>0.17</c:v>
                </c:pt>
              </c:numCache>
            </c:numRef>
          </c:xVal>
          <c:yVal>
            <c:numRef>
              <c:f>'[Пузырьки - сравнение рынков.xlsx]Основной'!$D$4</c:f>
              <c:numCache>
                <c:formatCode>General</c:formatCode>
                <c:ptCount val="1"/>
                <c:pt idx="0">
                  <c:v>0.41</c:v>
                </c:pt>
              </c:numCache>
            </c:numRef>
          </c:yVal>
          <c:bubbleSize>
            <c:numRef>
              <c:f>'[Пузырьки - сравнение рынков.xlsx]Основной'!$B$4</c:f>
              <c:numCache>
                <c:formatCode>General</c:formatCode>
                <c:ptCount val="1"/>
                <c:pt idx="0">
                  <c:v>28.5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04-54A5-4003-85D1-13230A96DCEF}"/>
            </c:ext>
          </c:extLst>
        </c:ser>
        <c:ser>
          <c:idx val="1"/>
          <c:order val="2"/>
          <c:tx>
            <c:strRef>
              <c:f>'[Пузырьки - сравнение рынков.xlsx]Основной'!$A$5</c:f>
              <c:strCache>
                <c:ptCount val="1"/>
                <c:pt idx="0">
                  <c:v>Розничные кредиты</c:v>
                </c:pt>
              </c:strCache>
            </c:strRef>
          </c:tx>
          <c:spPr>
            <a:solidFill>
              <a:srgbClr val="CD0569"/>
            </a:solidFill>
          </c:spPr>
          <c:invertIfNegative val="0"/>
          <c:dLbls>
            <c:dLbl>
              <c:idx val="0"/>
              <c:layout>
                <c:manualLayout>
                  <c:x val="-5.1084800053308267E-2"/>
                  <c:y val="6.8818553663938442E-4"/>
                </c:manualLayout>
              </c:layout>
              <c:dLblPos val="r"/>
              <c:showLegendKey val="0"/>
              <c:showVal val="0"/>
              <c:showCatName val="0"/>
              <c:showSerName val="0"/>
              <c:showPercent val="0"/>
              <c:showBubbleSiz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54A5-4003-85D1-13230A96DCE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ru-RU" sz="1600" b="1" i="0" u="none" strike="noStrike" kern="1200" baseline="0">
                    <a:solidFill>
                      <a:schemeClr val="bg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0"/>
            <c:showBubbleSize val="1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'[Пузырьки - сравнение рынков.xlsx]Основной'!$C$5</c:f>
              <c:numCache>
                <c:formatCode>General</c:formatCode>
                <c:ptCount val="1"/>
                <c:pt idx="0">
                  <c:v>-0.13</c:v>
                </c:pt>
              </c:numCache>
            </c:numRef>
          </c:xVal>
          <c:yVal>
            <c:numRef>
              <c:f>'[Пузырьки - сравнение рынков.xlsx]Основной'!$D$5</c:f>
              <c:numCache>
                <c:formatCode>General</c:formatCode>
                <c:ptCount val="1"/>
                <c:pt idx="0">
                  <c:v>0.14000000000000001</c:v>
                </c:pt>
              </c:numCache>
            </c:numRef>
          </c:yVal>
          <c:bubbleSize>
            <c:numRef>
              <c:f>'[Пузырьки - сравнение рынков.xlsx]Основной'!$B$5</c:f>
              <c:numCache>
                <c:formatCode>General</c:formatCode>
                <c:ptCount val="1"/>
                <c:pt idx="0">
                  <c:v>6.8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06-54A5-4003-85D1-13230A96DCEF}"/>
            </c:ext>
          </c:extLst>
        </c:ser>
        <c:ser>
          <c:idx val="3"/>
          <c:order val="3"/>
          <c:tx>
            <c:strRef>
              <c:f>'[Пузырьки - сравнение рынков.xlsx]Основной'!$A$6</c:f>
              <c:strCache>
                <c:ptCount val="1"/>
                <c:pt idx="0">
                  <c:v>Ипотечные жилищные кредиты</c:v>
                </c:pt>
              </c:strCache>
            </c:strRef>
          </c:tx>
          <c:spPr>
            <a:solidFill>
              <a:srgbClr val="FF9900"/>
            </a:solidFill>
          </c:spPr>
          <c:invertIfNegative val="0"/>
          <c:dLbls>
            <c:dLbl>
              <c:idx val="0"/>
              <c:layout>
                <c:manualLayout>
                  <c:x val="-4.9939700154153638E-2"/>
                  <c:y val="2.062200601611591E-3"/>
                </c:manualLayout>
              </c:layout>
              <c:tx>
                <c:rich>
                  <a:bodyPr/>
                  <a:lstStyle/>
                  <a:p>
                    <a:pPr>
                      <a:defRPr sz="1600" b="1">
                        <a:solidFill>
                          <a:schemeClr val="bg1"/>
                        </a:solidFill>
                      </a:defRPr>
                    </a:pPr>
                    <a:r>
                      <a:rPr lang="en-US" b="1">
                        <a:solidFill>
                          <a:schemeClr val="bg1"/>
                        </a:solidFill>
                      </a:rPr>
                      <a:t>3,9</a:t>
                    </a:r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54A5-4003-85D1-13230A96DCE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'[Пузырьки - сравнение рынков.xlsx]Основной'!$C$6</c:f>
              <c:numCache>
                <c:formatCode>General</c:formatCode>
                <c:ptCount val="1"/>
                <c:pt idx="0">
                  <c:v>0.11</c:v>
                </c:pt>
              </c:numCache>
            </c:numRef>
          </c:xVal>
          <c:yVal>
            <c:numRef>
              <c:f>'[Пузырьки - сравнение рынков.xlsx]Основной'!$D$6</c:f>
              <c:numCache>
                <c:formatCode>General</c:formatCode>
                <c:ptCount val="1"/>
                <c:pt idx="0">
                  <c:v>0.33489334703401741</c:v>
                </c:pt>
              </c:numCache>
            </c:numRef>
          </c:yVal>
          <c:bubbleSize>
            <c:numRef>
              <c:f>'[Пузырьки - сравнение рынков.xlsx]Основной'!$B$6</c:f>
              <c:numCache>
                <c:formatCode>General</c:formatCode>
                <c:ptCount val="1"/>
                <c:pt idx="0">
                  <c:v>3.9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08-54A5-4003-85D1-13230A96DCE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100"/>
        <c:showNegBubbles val="0"/>
        <c:axId val="390731160"/>
        <c:axId val="390729200"/>
      </c:bubbleChart>
      <c:valAx>
        <c:axId val="390731160"/>
        <c:scaling>
          <c:orientation val="minMax"/>
          <c:max val="0.4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ru-RU"/>
                  <a:t>темп прироста в 2015 г.</a:t>
                </a:r>
              </a:p>
            </c:rich>
          </c:tx>
          <c:layout>
            <c:manualLayout>
              <c:xMode val="edge"/>
              <c:yMode val="edge"/>
              <c:x val="0.44804496955501155"/>
              <c:y val="0.81399877854374547"/>
            </c:manualLayout>
          </c:layout>
          <c:overlay val="0"/>
        </c:title>
        <c:numFmt formatCode="0%" sourceLinked="0"/>
        <c:majorTickMark val="none"/>
        <c:minorTickMark val="none"/>
        <c:tickLblPos val="nextTo"/>
        <c:txPr>
          <a:bodyPr rot="0" vert="horz"/>
          <a:lstStyle/>
          <a:p>
            <a:pPr>
              <a:defRPr/>
            </a:pPr>
            <a:endParaRPr lang="ru-RU"/>
          </a:p>
        </c:txPr>
        <c:crossAx val="390729200"/>
        <c:crosses val="autoZero"/>
        <c:crossBetween val="midCat"/>
        <c:majorUnit val="5.000000000000001E-2"/>
      </c:valAx>
      <c:valAx>
        <c:axId val="390729200"/>
        <c:scaling>
          <c:orientation val="minMax"/>
          <c:max val="0.55000000000000004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ru-RU"/>
                  <a:t>темп</a:t>
                </a:r>
                <a:r>
                  <a:rPr lang="ru-RU" baseline="0"/>
                  <a:t> прироста в 2014 г.</a:t>
                </a:r>
                <a:endParaRPr lang="ru-RU"/>
              </a:p>
            </c:rich>
          </c:tx>
          <c:layout>
            <c:manualLayout>
              <c:xMode val="edge"/>
              <c:yMode val="edge"/>
              <c:x val="2.653151832103744E-2"/>
              <c:y val="0.30517618475329655"/>
            </c:manualLayout>
          </c:layout>
          <c:overlay val="0"/>
        </c:title>
        <c:numFmt formatCode="0%" sourceLinked="0"/>
        <c:majorTickMark val="none"/>
        <c:minorTickMark val="none"/>
        <c:tickLblPos val="nextTo"/>
        <c:txPr>
          <a:bodyPr rot="0" vert="horz"/>
          <a:lstStyle/>
          <a:p>
            <a:pPr>
              <a:defRPr/>
            </a:pPr>
            <a:endParaRPr lang="ru-RU"/>
          </a:p>
        </c:txPr>
        <c:crossAx val="390731160"/>
        <c:crosses val="autoZero"/>
        <c:crossBetween val="midCat"/>
      </c:valAx>
    </c:plotArea>
    <c:legend>
      <c:legendPos val="b"/>
      <c:layout>
        <c:manualLayout>
          <c:xMode val="edge"/>
          <c:yMode val="edge"/>
          <c:x val="0.13637705073603887"/>
          <c:y val="0.93803377179008696"/>
          <c:w val="0.8636229492639611"/>
          <c:h val="3.4841836966910927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2">
    <c:autoUpdate val="0"/>
  </c:externalData>
  <c:userShapes r:id="rId3"/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5.6551724137931032E-2"/>
          <c:y val="6.3414634146341464E-2"/>
          <c:w val="0.89103448275862074"/>
          <c:h val="0.71463414634146338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Лист1!$B$192</c:f>
              <c:strCache>
                <c:ptCount val="1"/>
                <c:pt idx="0">
                  <c:v>Объем прибыли банковского сектора, млрд.руб</c:v>
                </c:pt>
              </c:strCache>
            </c:strRef>
          </c:tx>
          <c:spPr>
            <a:solidFill>
              <a:srgbClr val="FF9900"/>
            </a:soli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w="50800" h="50800"/>
            </a:sp3d>
          </c:spPr>
          <c:invertIfNegative val="0"/>
          <c:dPt>
            <c:idx val="6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8386-42AF-888C-4072AE06BD3A}"/>
              </c:ext>
            </c:extLst>
          </c:dPt>
          <c:dPt>
            <c:idx val="7"/>
            <c:invertIfNegative val="0"/>
            <c:bubble3D val="0"/>
            <c:spPr>
              <a:pattFill prst="wdUpDiag">
                <a:fgClr>
                  <a:srgbClr val="FF9900"/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50800" h="50800"/>
              </a:sp3d>
            </c:spPr>
            <c:extLst>
              <c:ext xmlns:c16="http://schemas.microsoft.com/office/drawing/2014/chart" uri="{C3380CC4-5D6E-409C-BE32-E72D297353CC}">
                <c16:uniqueId val="{00000002-8386-42AF-888C-4072AE06BD3A}"/>
              </c:ext>
            </c:extLst>
          </c:dPt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Лист1!$A$199:$A$206</c:f>
              <c:numCache>
                <c:formatCode>m/d/yyyy</c:formatCode>
                <c:ptCount val="8"/>
                <c:pt idx="0">
                  <c:v>40179</c:v>
                </c:pt>
                <c:pt idx="1">
                  <c:v>40544</c:v>
                </c:pt>
                <c:pt idx="2">
                  <c:v>40909</c:v>
                </c:pt>
                <c:pt idx="3">
                  <c:v>41275</c:v>
                </c:pt>
                <c:pt idx="4">
                  <c:v>41640</c:v>
                </c:pt>
                <c:pt idx="5">
                  <c:v>42005</c:v>
                </c:pt>
                <c:pt idx="6">
                  <c:v>42370</c:v>
                </c:pt>
                <c:pt idx="7">
                  <c:v>42736</c:v>
                </c:pt>
              </c:numCache>
            </c:numRef>
          </c:cat>
          <c:val>
            <c:numRef>
              <c:f>Лист1!$B$199:$B$206</c:f>
              <c:numCache>
                <c:formatCode>0</c:formatCode>
                <c:ptCount val="8"/>
                <c:pt idx="0">
                  <c:v>205</c:v>
                </c:pt>
                <c:pt idx="1">
                  <c:v>573</c:v>
                </c:pt>
                <c:pt idx="2">
                  <c:v>848</c:v>
                </c:pt>
                <c:pt idx="3">
                  <c:v>1012</c:v>
                </c:pt>
                <c:pt idx="4">
                  <c:v>993.58399999999995</c:v>
                </c:pt>
                <c:pt idx="5">
                  <c:v>589.14099999999996</c:v>
                </c:pt>
                <c:pt idx="6">
                  <c:v>191.96299999999999</c:v>
                </c:pt>
                <c:pt idx="7">
                  <c:v>150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386-42AF-888C-4072AE06BD3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92140384"/>
        <c:axId val="392138816"/>
      </c:barChart>
      <c:lineChart>
        <c:grouping val="standard"/>
        <c:varyColors val="0"/>
        <c:ser>
          <c:idx val="0"/>
          <c:order val="1"/>
          <c:tx>
            <c:strRef>
              <c:f>Лист1!$C$192</c:f>
              <c:strCache>
                <c:ptCount val="1"/>
                <c:pt idx="0">
                  <c:v>Рентабельность капитала в банковском секторе за предыдущий год, % (правая шкала)</c:v>
                </c:pt>
              </c:strCache>
            </c:strRef>
          </c:tx>
          <c:spPr>
            <a:ln w="41275">
              <a:solidFill>
                <a:srgbClr val="0070C0"/>
              </a:solidFill>
            </a:ln>
          </c:spPr>
          <c:marker>
            <c:spPr>
              <a:solidFill>
                <a:srgbClr val="0070C0"/>
              </a:solidFill>
              <a:ln>
                <a:noFill/>
              </a:ln>
            </c:spPr>
          </c:marker>
          <c:dPt>
            <c:idx val="3"/>
            <c:bubble3D val="0"/>
            <c:extLst>
              <c:ext xmlns:c16="http://schemas.microsoft.com/office/drawing/2014/chart" uri="{C3380CC4-5D6E-409C-BE32-E72D297353CC}">
                <c16:uniqueId val="{00000004-8386-42AF-888C-4072AE06BD3A}"/>
              </c:ext>
            </c:extLst>
          </c:dPt>
          <c:dLbls>
            <c:dLbl>
              <c:idx val="0"/>
              <c:layout>
                <c:manualLayout>
                  <c:x val="-1.9809320987429661E-2"/>
                  <c:y val="-9.288693319771672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8386-42AF-888C-4072AE06BD3A}"/>
                </c:ext>
              </c:extLst>
            </c:dLbl>
            <c:dLbl>
              <c:idx val="1"/>
              <c:layout>
                <c:manualLayout>
                  <c:x val="-2.5091806584077569E-2"/>
                  <c:y val="-7.430954655817342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8386-42AF-888C-4072AE06BD3A}"/>
                </c:ext>
              </c:extLst>
            </c:dLbl>
            <c:dLbl>
              <c:idx val="2"/>
              <c:layout>
                <c:manualLayout>
                  <c:x val="-1.1885592592457797E-2"/>
                  <c:y val="-6.502085323840174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8386-42AF-888C-4072AE06BD3A}"/>
                </c:ext>
              </c:extLst>
            </c:dLbl>
            <c:dLbl>
              <c:idx val="5"/>
              <c:layout>
                <c:manualLayout>
                  <c:x val="1.7168078189105707E-2"/>
                  <c:y val="-3.096231106590559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8386-42AF-888C-4072AE06BD3A}"/>
                </c:ext>
              </c:extLst>
            </c:dLbl>
            <c:dLbl>
              <c:idx val="6"/>
              <c:layout>
                <c:manualLayout>
                  <c:x val="-1.1885592592457797E-2"/>
                  <c:y val="-2.786607995931503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8386-42AF-888C-4072AE06BD3A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Лист1!$A$199:$A$206</c:f>
              <c:numCache>
                <c:formatCode>m/d/yyyy</c:formatCode>
                <c:ptCount val="8"/>
                <c:pt idx="0">
                  <c:v>40179</c:v>
                </c:pt>
                <c:pt idx="1">
                  <c:v>40544</c:v>
                </c:pt>
                <c:pt idx="2">
                  <c:v>40909</c:v>
                </c:pt>
                <c:pt idx="3">
                  <c:v>41275</c:v>
                </c:pt>
                <c:pt idx="4">
                  <c:v>41640</c:v>
                </c:pt>
                <c:pt idx="5">
                  <c:v>42005</c:v>
                </c:pt>
                <c:pt idx="6">
                  <c:v>42370</c:v>
                </c:pt>
                <c:pt idx="7">
                  <c:v>42736</c:v>
                </c:pt>
              </c:numCache>
            </c:numRef>
          </c:cat>
          <c:val>
            <c:numRef>
              <c:f>Лист1!$C$199:$C$206</c:f>
              <c:numCache>
                <c:formatCode>0.0%</c:formatCode>
                <c:ptCount val="8"/>
                <c:pt idx="0">
                  <c:v>4.9000000000000002E-2</c:v>
                </c:pt>
                <c:pt idx="1">
                  <c:v>0.125</c:v>
                </c:pt>
                <c:pt idx="2">
                  <c:v>0.17599999999999999</c:v>
                </c:pt>
                <c:pt idx="3">
                  <c:v>0.182</c:v>
                </c:pt>
                <c:pt idx="4">
                  <c:v>0.152</c:v>
                </c:pt>
                <c:pt idx="5">
                  <c:v>7.9000000000000001E-2</c:v>
                </c:pt>
                <c:pt idx="6">
                  <c:v>8.9999999999999993E-3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A-8386-42AF-888C-4072AE06BD3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92143912"/>
        <c:axId val="392145872"/>
      </c:lineChart>
      <c:catAx>
        <c:axId val="392140384"/>
        <c:scaling>
          <c:orientation val="minMax"/>
        </c:scaling>
        <c:delete val="0"/>
        <c:axPos val="b"/>
        <c:numFmt formatCode="m/d/yyyy" sourceLinked="1"/>
        <c:majorTickMark val="cross"/>
        <c:minorTickMark val="none"/>
        <c:tickLblPos val="nextTo"/>
        <c:txPr>
          <a:bodyPr rot="0" vert="horz"/>
          <a:lstStyle/>
          <a:p>
            <a:pPr>
              <a:defRPr/>
            </a:pPr>
            <a:endParaRPr lang="ru-RU"/>
          </a:p>
        </c:txPr>
        <c:crossAx val="392138816"/>
        <c:crosses val="autoZero"/>
        <c:auto val="0"/>
        <c:lblAlgn val="ctr"/>
        <c:lblOffset val="100"/>
        <c:tickLblSkip val="1"/>
        <c:tickMarkSkip val="1"/>
        <c:noMultiLvlLbl val="0"/>
      </c:catAx>
      <c:valAx>
        <c:axId val="392138816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/>
                </a:pPr>
                <a:r>
                  <a:rPr lang="ru-RU"/>
                  <a:t>млрд руб.</a:t>
                </a:r>
              </a:p>
            </c:rich>
          </c:tx>
          <c:overlay val="0"/>
        </c:title>
        <c:numFmt formatCode="0" sourceLinked="1"/>
        <c:majorTickMark val="cross"/>
        <c:minorTickMark val="none"/>
        <c:tickLblPos val="nextTo"/>
        <c:txPr>
          <a:bodyPr rot="0" vert="horz"/>
          <a:lstStyle/>
          <a:p>
            <a:pPr>
              <a:defRPr/>
            </a:pPr>
            <a:endParaRPr lang="ru-RU"/>
          </a:p>
        </c:txPr>
        <c:crossAx val="392140384"/>
        <c:crosses val="autoZero"/>
        <c:crossBetween val="between"/>
      </c:valAx>
      <c:catAx>
        <c:axId val="392143912"/>
        <c:scaling>
          <c:orientation val="minMax"/>
        </c:scaling>
        <c:delete val="1"/>
        <c:axPos val="b"/>
        <c:numFmt formatCode="m/d/yyyy" sourceLinked="1"/>
        <c:majorTickMark val="out"/>
        <c:minorTickMark val="none"/>
        <c:tickLblPos val="nextTo"/>
        <c:crossAx val="392145872"/>
        <c:crosses val="autoZero"/>
        <c:auto val="0"/>
        <c:lblAlgn val="ctr"/>
        <c:lblOffset val="100"/>
        <c:noMultiLvlLbl val="0"/>
      </c:catAx>
      <c:valAx>
        <c:axId val="392145872"/>
        <c:scaling>
          <c:orientation val="minMax"/>
        </c:scaling>
        <c:delete val="0"/>
        <c:axPos val="r"/>
        <c:numFmt formatCode="0%" sourceLinked="0"/>
        <c:majorTickMark val="cross"/>
        <c:minorTickMark val="none"/>
        <c:tickLblPos val="nextTo"/>
        <c:txPr>
          <a:bodyPr rot="0" vert="horz"/>
          <a:lstStyle/>
          <a:p>
            <a:pPr>
              <a:defRPr/>
            </a:pPr>
            <a:endParaRPr lang="ru-RU"/>
          </a:p>
        </c:txPr>
        <c:crossAx val="392143912"/>
        <c:crosses val="max"/>
        <c:crossBetween val="between"/>
      </c:valAx>
    </c:plotArea>
    <c:legend>
      <c:legendPos val="r"/>
      <c:layout>
        <c:manualLayout>
          <c:xMode val="edge"/>
          <c:yMode val="edge"/>
          <c:x val="7.0344827586206901E-2"/>
          <c:y val="0.87560975609756098"/>
          <c:w val="0.8510344827586207"/>
          <c:h val="9.9999999999999978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200">
          <a:latin typeface="Times New Roman" pitchFamily="18" charset="0"/>
          <a:cs typeface="Times New Roman" pitchFamily="18" charset="0"/>
        </a:defRPr>
      </a:pPr>
      <a:endParaRPr lang="ru-RU"/>
    </a:p>
  </c:txPr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Лист1!$B$159</c:f>
              <c:strCache>
                <c:ptCount val="1"/>
                <c:pt idx="0">
                  <c:v>Прибыльные кредитные организации</c:v>
                </c:pt>
              </c:strCache>
            </c:strRef>
          </c:tx>
          <c:spPr>
            <a:solidFill>
              <a:srgbClr val="FF990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50800" h="508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Лист1!$A$160:$A$162</c:f>
              <c:strCache>
                <c:ptCount val="3"/>
                <c:pt idx="0">
                  <c:v>2013 г.</c:v>
                </c:pt>
                <c:pt idx="1">
                  <c:v>2014 г.</c:v>
                </c:pt>
                <c:pt idx="2">
                  <c:v>2015 г.</c:v>
                </c:pt>
              </c:strCache>
            </c:strRef>
          </c:cat>
          <c:val>
            <c:numRef>
              <c:f>Лист1!$B$160:$B$162</c:f>
              <c:numCache>
                <c:formatCode>0%</c:formatCode>
                <c:ptCount val="3"/>
                <c:pt idx="0">
                  <c:v>0.90455531453362259</c:v>
                </c:pt>
                <c:pt idx="1">
                  <c:v>0.84873949579831931</c:v>
                </c:pt>
                <c:pt idx="2">
                  <c:v>0.75443383356070937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F06-45C8-9BC3-81EB96AB1DD5}"/>
            </c:ext>
          </c:extLst>
        </c:ser>
        <c:ser>
          <c:idx val="1"/>
          <c:order val="1"/>
          <c:tx>
            <c:strRef>
              <c:f>Лист1!$C$159</c:f>
              <c:strCache>
                <c:ptCount val="1"/>
                <c:pt idx="0">
                  <c:v>Убыточные кредитные организации</c:v>
                </c:pt>
              </c:strCache>
            </c:strRef>
          </c:tx>
          <c:spPr>
            <a:solidFill>
              <a:srgbClr val="00206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50800" h="508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Лист1!$A$160:$A$162</c:f>
              <c:strCache>
                <c:ptCount val="3"/>
                <c:pt idx="0">
                  <c:v>2013 г.</c:v>
                </c:pt>
                <c:pt idx="1">
                  <c:v>2014 г.</c:v>
                </c:pt>
                <c:pt idx="2">
                  <c:v>2015 г.</c:v>
                </c:pt>
              </c:strCache>
            </c:strRef>
          </c:cat>
          <c:val>
            <c:numRef>
              <c:f>Лист1!$C$160:$C$162</c:f>
              <c:numCache>
                <c:formatCode>0%</c:formatCode>
                <c:ptCount val="3"/>
                <c:pt idx="0">
                  <c:v>9.5444685466377438E-2</c:v>
                </c:pt>
                <c:pt idx="1">
                  <c:v>0.15126050420168066</c:v>
                </c:pt>
                <c:pt idx="2">
                  <c:v>0.24556616643929058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F06-45C8-9BC3-81EB96AB1DD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92144696"/>
        <c:axId val="392145088"/>
      </c:barChart>
      <c:catAx>
        <c:axId val="3921446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392145088"/>
        <c:crosses val="autoZero"/>
        <c:auto val="1"/>
        <c:lblAlgn val="ctr"/>
        <c:lblOffset val="100"/>
        <c:noMultiLvlLbl val="0"/>
      </c:catAx>
      <c:valAx>
        <c:axId val="392145088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crossAx val="3921446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sz="1200">
          <a:solidFill>
            <a:sysClr val="windowText" lastClr="000000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6.782547273331653E-2"/>
          <c:y val="2.0609485920149283E-2"/>
          <c:w val="0.87658376821478445"/>
          <c:h val="0.64261040696089333"/>
        </c:manualLayout>
      </c:layout>
      <c:lineChart>
        <c:grouping val="standard"/>
        <c:varyColors val="0"/>
        <c:ser>
          <c:idx val="0"/>
          <c:order val="0"/>
          <c:tx>
            <c:strRef>
              <c:f>Лист1!$B$100</c:f>
              <c:strCache>
                <c:ptCount val="1"/>
                <c:pt idx="0">
                  <c:v>Темп прироста кредитов МСБ, %</c:v>
                </c:pt>
              </c:strCache>
            </c:strRef>
          </c:tx>
          <c:spPr>
            <a:ln w="41275">
              <a:solidFill>
                <a:srgbClr val="FF9900"/>
              </a:solidFill>
            </a:ln>
          </c:spPr>
          <c:marker>
            <c:symbol val="square"/>
            <c:size val="6"/>
            <c:spPr>
              <a:solidFill>
                <a:srgbClr val="FF9900"/>
              </a:solidFill>
              <a:ln>
                <a:noFill/>
              </a:ln>
            </c:spPr>
          </c:marker>
          <c:dLbls>
            <c:dLbl>
              <c:idx val="5"/>
              <c:layout>
                <c:manualLayout>
                  <c:x val="1.5072634968572468E-2"/>
                  <c:y val="-1.327541332599107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BB28-470E-8D20-194B5A669907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Лист1!$A$101:$A$106</c:f>
              <c:strCache>
                <c:ptCount val="6"/>
                <c:pt idx="0">
                  <c:v>2010 г.</c:v>
                </c:pt>
                <c:pt idx="1">
                  <c:v>2011 г.</c:v>
                </c:pt>
                <c:pt idx="2">
                  <c:v>2012 г.</c:v>
                </c:pt>
                <c:pt idx="3">
                  <c:v>2013 г.</c:v>
                </c:pt>
                <c:pt idx="4">
                  <c:v>2014 г.</c:v>
                </c:pt>
                <c:pt idx="5">
                  <c:v>2015 г.</c:v>
                </c:pt>
              </c:strCache>
            </c:strRef>
          </c:cat>
          <c:val>
            <c:numRef>
              <c:f>Лист1!$B$101:$B$106</c:f>
              <c:numCache>
                <c:formatCode>0%</c:formatCode>
                <c:ptCount val="6"/>
                <c:pt idx="0">
                  <c:v>0.21911598035511903</c:v>
                </c:pt>
                <c:pt idx="1">
                  <c:v>0.18995971490548502</c:v>
                </c:pt>
                <c:pt idx="2">
                  <c:v>0.171875</c:v>
                </c:pt>
                <c:pt idx="3">
                  <c:v>0.14666666666666672</c:v>
                </c:pt>
                <c:pt idx="4">
                  <c:v>-8.5271317829457294E-3</c:v>
                </c:pt>
                <c:pt idx="5">
                  <c:v>-5.6489444878811579E-2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B28-470E-8D20-194B5A669907}"/>
            </c:ext>
          </c:extLst>
        </c:ser>
        <c:ser>
          <c:idx val="1"/>
          <c:order val="1"/>
          <c:tx>
            <c:strRef>
              <c:f>Лист1!$C$100</c:f>
              <c:strCache>
                <c:ptCount val="1"/>
                <c:pt idx="0">
                  <c:v>Темп прироста кредитов крупному бизнесу, %</c:v>
                </c:pt>
              </c:strCache>
            </c:strRef>
          </c:tx>
          <c:spPr>
            <a:ln w="41275">
              <a:solidFill>
                <a:srgbClr val="002060"/>
              </a:solidFill>
            </a:ln>
          </c:spPr>
          <c:marker>
            <c:symbol val="square"/>
            <c:size val="6"/>
            <c:spPr>
              <a:solidFill>
                <a:srgbClr val="002060"/>
              </a:solidFill>
              <a:ln>
                <a:noFill/>
              </a:ln>
            </c:spPr>
          </c:marker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Лист1!$A$101:$A$106</c:f>
              <c:strCache>
                <c:ptCount val="6"/>
                <c:pt idx="0">
                  <c:v>2010 г.</c:v>
                </c:pt>
                <c:pt idx="1">
                  <c:v>2011 г.</c:v>
                </c:pt>
                <c:pt idx="2">
                  <c:v>2012 г.</c:v>
                </c:pt>
                <c:pt idx="3">
                  <c:v>2013 г.</c:v>
                </c:pt>
                <c:pt idx="4">
                  <c:v>2014 г.</c:v>
                </c:pt>
                <c:pt idx="5">
                  <c:v>2015 г.</c:v>
                </c:pt>
              </c:strCache>
            </c:strRef>
          </c:cat>
          <c:val>
            <c:numRef>
              <c:f>Лист1!$C$101:$C$106</c:f>
              <c:numCache>
                <c:formatCode>0%</c:formatCode>
                <c:ptCount val="6"/>
                <c:pt idx="0">
                  <c:v>9.5116320056138015E-2</c:v>
                </c:pt>
                <c:pt idx="1">
                  <c:v>0.28049559195236329</c:v>
                </c:pt>
                <c:pt idx="2">
                  <c:v>0.11503247168924524</c:v>
                </c:pt>
                <c:pt idx="3">
                  <c:v>0.12072732137788367</c:v>
                </c:pt>
                <c:pt idx="4">
                  <c:v>0.40836500533912679</c:v>
                </c:pt>
                <c:pt idx="5">
                  <c:v>0.16600653912537933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BB28-470E-8D20-194B5A669907}"/>
            </c:ext>
          </c:extLst>
        </c:ser>
        <c:ser>
          <c:idx val="2"/>
          <c:order val="2"/>
          <c:tx>
            <c:strRef>
              <c:f>Лист1!$D$100</c:f>
              <c:strCache>
                <c:ptCount val="1"/>
                <c:pt idx="0">
                  <c:v>Темп прироста кредитов ФЛ (кроме ипотеки), %</c:v>
                </c:pt>
              </c:strCache>
            </c:strRef>
          </c:tx>
          <c:spPr>
            <a:ln w="41275">
              <a:solidFill>
                <a:schemeClr val="tx2">
                  <a:lumMod val="60000"/>
                  <a:lumOff val="40000"/>
                </a:schemeClr>
              </a:solidFill>
            </a:ln>
          </c:spPr>
          <c:marker>
            <c:symbol val="square"/>
            <c:size val="6"/>
            <c:spPr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c:spPr>
          </c:marker>
          <c:dLbls>
            <c:dLbl>
              <c:idx val="5"/>
              <c:layout>
                <c:manualLayout>
                  <c:x val="-7.5363174842862342E-3"/>
                  <c:y val="2.792304512699888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B28-470E-8D20-194B5A669907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Лист1!$A$101:$A$106</c:f>
              <c:strCache>
                <c:ptCount val="6"/>
                <c:pt idx="0">
                  <c:v>2010 г.</c:v>
                </c:pt>
                <c:pt idx="1">
                  <c:v>2011 г.</c:v>
                </c:pt>
                <c:pt idx="2">
                  <c:v>2012 г.</c:v>
                </c:pt>
                <c:pt idx="3">
                  <c:v>2013 г.</c:v>
                </c:pt>
                <c:pt idx="4">
                  <c:v>2014 г.</c:v>
                </c:pt>
                <c:pt idx="5">
                  <c:v>2015 г.</c:v>
                </c:pt>
              </c:strCache>
            </c:strRef>
          </c:cat>
          <c:val>
            <c:numRef>
              <c:f>Лист1!$D$101:$D$106</c:f>
              <c:numCache>
                <c:formatCode>0%</c:formatCode>
                <c:ptCount val="6"/>
                <c:pt idx="0">
                  <c:v>0.15318237306740845</c:v>
                </c:pt>
                <c:pt idx="1">
                  <c:v>0.37776140304557759</c:v>
                </c:pt>
                <c:pt idx="2">
                  <c:v>0.40962789840188152</c:v>
                </c:pt>
                <c:pt idx="3">
                  <c:v>0.27334098361917358</c:v>
                </c:pt>
                <c:pt idx="4">
                  <c:v>6.736687385772977E-2</c:v>
                </c:pt>
                <c:pt idx="5">
                  <c:v>-0.13296433861431256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BB28-470E-8D20-194B5A669907}"/>
            </c:ext>
          </c:extLst>
        </c:ser>
        <c:ser>
          <c:idx val="3"/>
          <c:order val="3"/>
          <c:tx>
            <c:strRef>
              <c:f>Лист1!$E$100</c:f>
              <c:strCache>
                <c:ptCount val="1"/>
                <c:pt idx="0">
                  <c:v>Темп прироста ипотечных кредитов, %</c:v>
                </c:pt>
              </c:strCache>
            </c:strRef>
          </c:tx>
          <c:spPr>
            <a:ln w="41275">
              <a:solidFill>
                <a:srgbClr val="92D050"/>
              </a:solidFill>
            </a:ln>
          </c:spPr>
          <c:marker>
            <c:symbol val="square"/>
            <c:size val="6"/>
            <c:spPr>
              <a:solidFill>
                <a:srgbClr val="92D050"/>
              </a:solidFill>
              <a:ln w="41275">
                <a:noFill/>
              </a:ln>
            </c:spPr>
          </c:marker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Лист1!$A$101:$A$106</c:f>
              <c:strCache>
                <c:ptCount val="6"/>
                <c:pt idx="0">
                  <c:v>2010 г.</c:v>
                </c:pt>
                <c:pt idx="1">
                  <c:v>2011 г.</c:v>
                </c:pt>
                <c:pt idx="2">
                  <c:v>2012 г.</c:v>
                </c:pt>
                <c:pt idx="3">
                  <c:v>2013 г.</c:v>
                </c:pt>
                <c:pt idx="4">
                  <c:v>2014 г.</c:v>
                </c:pt>
                <c:pt idx="5">
                  <c:v>2015 г.</c:v>
                </c:pt>
              </c:strCache>
            </c:strRef>
          </c:cat>
          <c:val>
            <c:numRef>
              <c:f>Лист1!$E$101:$E$106</c:f>
              <c:numCache>
                <c:formatCode>0%</c:formatCode>
                <c:ptCount val="6"/>
                <c:pt idx="0">
                  <c:v>0.11720772508158661</c:v>
                </c:pt>
                <c:pt idx="1">
                  <c:v>0.30956026042768858</c:v>
                </c:pt>
                <c:pt idx="2">
                  <c:v>0.35039101219622681</c:v>
                </c:pt>
                <c:pt idx="3">
                  <c:v>0.32599724414731779</c:v>
                </c:pt>
                <c:pt idx="4">
                  <c:v>0.33232161015781148</c:v>
                </c:pt>
                <c:pt idx="5">
                  <c:v>0.11111646454311752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BB28-470E-8D20-194B5A66990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90725280"/>
        <c:axId val="390728416"/>
      </c:lineChart>
      <c:catAx>
        <c:axId val="3907252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0"/>
          <a:lstStyle/>
          <a:p>
            <a:pPr>
              <a:defRPr sz="1400"/>
            </a:pPr>
            <a:endParaRPr lang="ru-RU"/>
          </a:p>
        </c:txPr>
        <c:crossAx val="390728416"/>
        <c:crosses val="autoZero"/>
        <c:auto val="1"/>
        <c:lblAlgn val="ctr"/>
        <c:lblOffset val="100"/>
        <c:noMultiLvlLbl val="0"/>
      </c:catAx>
      <c:valAx>
        <c:axId val="390728416"/>
        <c:scaling>
          <c:orientation val="minMax"/>
        </c:scaling>
        <c:delete val="0"/>
        <c:axPos val="l"/>
        <c:majorGridlines/>
        <c:numFmt formatCode="0%" sourceLinked="0"/>
        <c:majorTickMark val="out"/>
        <c:minorTickMark val="none"/>
        <c:tickLblPos val="nextTo"/>
        <c:crossAx val="39072528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23022292763384652"/>
          <c:y val="0.71534764091243797"/>
          <c:w val="0.57046788168851881"/>
          <c:h val="0.27196006584801707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300">
          <a:latin typeface="Times New Roman" pitchFamily="18" charset="0"/>
          <a:cs typeface="Times New Roman" pitchFamily="18" charset="0"/>
        </a:defRPr>
      </a:pPr>
      <a:endParaRPr lang="ru-RU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5.3253536089741628E-2"/>
          <c:y val="3.5260880472947016E-2"/>
          <c:w val="0.65100883857358605"/>
          <c:h val="0.84966618624707624"/>
        </c:manualLayout>
      </c:layout>
      <c:bubbleChart>
        <c:varyColors val="0"/>
        <c:ser>
          <c:idx val="2"/>
          <c:order val="0"/>
          <c:tx>
            <c:strRef>
              <c:f>Активы!$A$3</c:f>
              <c:strCache>
                <c:ptCount val="1"/>
                <c:pt idx="0">
                  <c:v>ПАО Сбербанк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5.4377888716848441E-2"/>
                  <c:y val="-0.13233454739240291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ABAE-4074-9B53-1AD4CFB8AFC5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Активы!$C$3</c:f>
              <c:numCache>
                <c:formatCode>0%</c:formatCode>
                <c:ptCount val="1"/>
                <c:pt idx="0">
                  <c:v>3.7100000000000001E-2</c:v>
                </c:pt>
              </c:numCache>
            </c:numRef>
          </c:xVal>
          <c:yVal>
            <c:numRef>
              <c:f>Активы!$D$3</c:f>
              <c:numCache>
                <c:formatCode>0%</c:formatCode>
                <c:ptCount val="1"/>
                <c:pt idx="0">
                  <c:v>0.33340000000000003</c:v>
                </c:pt>
              </c:numCache>
            </c:numRef>
          </c:yVal>
          <c:bubbleSize>
            <c:numRef>
              <c:f>Активы!$B$3</c:f>
              <c:numCache>
                <c:formatCode>#,##0.0</c:formatCode>
                <c:ptCount val="1"/>
                <c:pt idx="0">
                  <c:v>23560672.899999999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01-ABAE-4074-9B53-1AD4CFB8AFC5}"/>
            </c:ext>
          </c:extLst>
        </c:ser>
        <c:ser>
          <c:idx val="0"/>
          <c:order val="1"/>
          <c:tx>
            <c:strRef>
              <c:f>Активы!$A$4</c:f>
              <c:strCache>
                <c:ptCount val="1"/>
                <c:pt idx="0">
                  <c:v>Банк ВТБ (ПАО)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5.8786906720917258E-3"/>
                  <c:y val="-4.9625455272151058E-2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ABAE-4074-9B53-1AD4CFB8AFC5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Активы!$C$4</c:f>
              <c:numCache>
                <c:formatCode>0%</c:formatCode>
                <c:ptCount val="1"/>
                <c:pt idx="0">
                  <c:v>6.3E-2</c:v>
                </c:pt>
              </c:numCache>
            </c:numRef>
          </c:xVal>
          <c:yVal>
            <c:numRef>
              <c:f>Активы!$D$4</c:f>
              <c:numCache>
                <c:formatCode>0%</c:formatCode>
                <c:ptCount val="1"/>
                <c:pt idx="0">
                  <c:v>0.48880000000000001</c:v>
                </c:pt>
              </c:numCache>
            </c:numRef>
          </c:yVal>
          <c:bubbleSize>
            <c:numRef>
              <c:f>Активы!$B$4</c:f>
              <c:numCache>
                <c:formatCode>#,##0.0</c:formatCode>
                <c:ptCount val="1"/>
                <c:pt idx="0">
                  <c:v>9380709.3000000007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03-ABAE-4074-9B53-1AD4CFB8AFC5}"/>
            </c:ext>
          </c:extLst>
        </c:ser>
        <c:ser>
          <c:idx val="1"/>
          <c:order val="2"/>
          <c:tx>
            <c:strRef>
              <c:f>Активы!$A$5</c:f>
              <c:strCache>
                <c:ptCount val="1"/>
                <c:pt idx="0">
                  <c:v>Банк ГПБ (АО)</c:v>
                </c:pt>
              </c:strCache>
            </c:strRef>
          </c:tx>
          <c:invertIfNegative val="0"/>
          <c:xVal>
            <c:numRef>
              <c:f>Активы!$C$5</c:f>
              <c:numCache>
                <c:formatCode>0%</c:formatCode>
                <c:ptCount val="1"/>
                <c:pt idx="0">
                  <c:v>8.1000000000000013E-3</c:v>
                </c:pt>
              </c:numCache>
            </c:numRef>
          </c:xVal>
          <c:yVal>
            <c:numRef>
              <c:f>Активы!$D$5</c:f>
              <c:numCache>
                <c:formatCode>0%</c:formatCode>
                <c:ptCount val="1"/>
                <c:pt idx="0">
                  <c:v>0.38579999999999998</c:v>
                </c:pt>
              </c:numCache>
            </c:numRef>
          </c:yVal>
          <c:bubbleSize>
            <c:numRef>
              <c:f>Активы!$B$5</c:f>
              <c:numCache>
                <c:formatCode>#,##0.0</c:formatCode>
                <c:ptCount val="1"/>
                <c:pt idx="0">
                  <c:v>5254965.5999999996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04-ABAE-4074-9B53-1AD4CFB8AFC5}"/>
            </c:ext>
          </c:extLst>
        </c:ser>
        <c:ser>
          <c:idx val="3"/>
          <c:order val="3"/>
          <c:tx>
            <c:strRef>
              <c:f>Активы!$A$6</c:f>
              <c:strCache>
                <c:ptCount val="1"/>
                <c:pt idx="0">
                  <c:v>ПАО Банк "ФК Открытие"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6.1210961022691527E-3"/>
                  <c:y val="-1.9002869715959506E-2"/>
                </c:manualLayout>
              </c:layout>
              <c:dLblPos val="r"/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ABAE-4074-9B53-1AD4CFB8AFC5}"/>
                </c:ext>
              </c:extLst>
            </c:dLbl>
            <c:spPr>
              <a:noFill/>
              <a:ln>
                <a:noFill/>
              </a:ln>
              <a:effectLst/>
            </c:spPr>
            <c:dLblPos val="r"/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Активы!$C$6</c:f>
              <c:numCache>
                <c:formatCode>0%</c:formatCode>
                <c:ptCount val="1"/>
                <c:pt idx="0">
                  <c:v>8.6699999999999999E-2</c:v>
                </c:pt>
              </c:numCache>
            </c:numRef>
          </c:xVal>
          <c:yVal>
            <c:numRef>
              <c:f>Активы!$D$6</c:f>
              <c:numCache>
                <c:formatCode>0%</c:formatCode>
                <c:ptCount val="1"/>
                <c:pt idx="0">
                  <c:v>2.0230999999999999</c:v>
                </c:pt>
              </c:numCache>
            </c:numRef>
          </c:yVal>
          <c:bubbleSize>
            <c:numRef>
              <c:f>Активы!$B$6</c:f>
              <c:numCache>
                <c:formatCode>#,##0.0</c:formatCode>
                <c:ptCount val="1"/>
                <c:pt idx="0">
                  <c:v>3094869.5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06-ABAE-4074-9B53-1AD4CFB8AFC5}"/>
            </c:ext>
          </c:extLst>
        </c:ser>
        <c:ser>
          <c:idx val="4"/>
          <c:order val="4"/>
          <c:tx>
            <c:strRef>
              <c:f>Активы!$A$7</c:f>
              <c:strCache>
                <c:ptCount val="1"/>
                <c:pt idx="0">
                  <c:v>ВТБ 24 (ПАО)</c:v>
                </c:pt>
              </c:strCache>
            </c:strRef>
          </c:tx>
          <c:invertIfNegative val="0"/>
          <c:xVal>
            <c:numRef>
              <c:f>Активы!$C$7</c:f>
              <c:numCache>
                <c:formatCode>0%</c:formatCode>
                <c:ptCount val="1"/>
                <c:pt idx="0">
                  <c:v>9.1199999999999989E-2</c:v>
                </c:pt>
              </c:numCache>
            </c:numRef>
          </c:xVal>
          <c:yVal>
            <c:numRef>
              <c:f>Активы!$D$7</c:f>
              <c:numCache>
                <c:formatCode>0%</c:formatCode>
                <c:ptCount val="1"/>
                <c:pt idx="0">
                  <c:v>0.28999999999999998</c:v>
                </c:pt>
              </c:numCache>
            </c:numRef>
          </c:yVal>
          <c:bubbleSize>
            <c:numRef>
              <c:f>Активы!$B$7</c:f>
              <c:numCache>
                <c:formatCode>#,##0.0</c:formatCode>
                <c:ptCount val="1"/>
                <c:pt idx="0">
                  <c:v>3033444.8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07-ABAE-4074-9B53-1AD4CFB8AFC5}"/>
            </c:ext>
          </c:extLst>
        </c:ser>
        <c:ser>
          <c:idx val="5"/>
          <c:order val="5"/>
          <c:tx>
            <c:strRef>
              <c:f>Активы!$A$8</c:f>
              <c:strCache>
                <c:ptCount val="1"/>
                <c:pt idx="0">
                  <c:v>АО "Россельхозбанк"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Активы!$C$8</c:f>
              <c:numCache>
                <c:formatCode>0%</c:formatCode>
                <c:ptCount val="1"/>
                <c:pt idx="0">
                  <c:v>0.19989999999999999</c:v>
                </c:pt>
              </c:numCache>
            </c:numRef>
          </c:xVal>
          <c:yVal>
            <c:numRef>
              <c:f>Активы!$D$8</c:f>
              <c:numCache>
                <c:formatCode>0%</c:formatCode>
                <c:ptCount val="1"/>
                <c:pt idx="0">
                  <c:v>0.25190000000000001</c:v>
                </c:pt>
              </c:numCache>
            </c:numRef>
          </c:yVal>
          <c:bubbleSize>
            <c:numRef>
              <c:f>Активы!$B$8</c:f>
              <c:numCache>
                <c:formatCode>#,##0.0</c:formatCode>
                <c:ptCount val="1"/>
                <c:pt idx="0">
                  <c:v>2756816.4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08-ABAE-4074-9B53-1AD4CFB8AFC5}"/>
            </c:ext>
          </c:extLst>
        </c:ser>
        <c:ser>
          <c:idx val="6"/>
          <c:order val="6"/>
          <c:tx>
            <c:strRef>
              <c:f>Активы!$A$9</c:f>
              <c:strCache>
                <c:ptCount val="1"/>
                <c:pt idx="0">
                  <c:v>АО "АЛЬФА-БАНК"</c:v>
                </c:pt>
              </c:strCache>
            </c:strRef>
          </c:tx>
          <c:invertIfNegative val="0"/>
          <c:xVal>
            <c:numRef>
              <c:f>Активы!$C$9</c:f>
              <c:numCache>
                <c:formatCode>0%</c:formatCode>
                <c:ptCount val="1"/>
                <c:pt idx="0">
                  <c:v>-6.1100000000000002E-2</c:v>
                </c:pt>
              </c:numCache>
            </c:numRef>
          </c:xVal>
          <c:yVal>
            <c:numRef>
              <c:f>Активы!$D$9</c:f>
              <c:numCache>
                <c:formatCode>0%</c:formatCode>
                <c:ptCount val="1"/>
                <c:pt idx="0">
                  <c:v>0.70550000000000002</c:v>
                </c:pt>
              </c:numCache>
            </c:numRef>
          </c:yVal>
          <c:bubbleSize>
            <c:numRef>
              <c:f>Активы!$B$9</c:f>
              <c:numCache>
                <c:formatCode>#,##0.0</c:formatCode>
                <c:ptCount val="1"/>
                <c:pt idx="0">
                  <c:v>2320025.7000000002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09-ABAE-4074-9B53-1AD4CFB8AFC5}"/>
            </c:ext>
          </c:extLst>
        </c:ser>
        <c:ser>
          <c:idx val="7"/>
          <c:order val="7"/>
          <c:tx>
            <c:strRef>
              <c:f>Активы!$A$10</c:f>
              <c:strCache>
                <c:ptCount val="1"/>
                <c:pt idx="0">
                  <c:v>Банк НКЦ (АО)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dLblPos val="r"/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Активы!$C$10</c:f>
              <c:numCache>
                <c:formatCode>0%</c:formatCode>
                <c:ptCount val="1"/>
                <c:pt idx="0">
                  <c:v>6.4899999999999999E-2</c:v>
                </c:pt>
              </c:numCache>
            </c:numRef>
          </c:xVal>
          <c:yVal>
            <c:numRef>
              <c:f>Активы!$D$10</c:f>
              <c:numCache>
                <c:formatCode>0%</c:formatCode>
                <c:ptCount val="1"/>
                <c:pt idx="0">
                  <c:v>2.9272000000000005</c:v>
                </c:pt>
              </c:numCache>
            </c:numRef>
          </c:yVal>
          <c:bubbleSize>
            <c:numRef>
              <c:f>Активы!$B$10</c:f>
              <c:numCache>
                <c:formatCode>#,##0.0</c:formatCode>
                <c:ptCount val="1"/>
                <c:pt idx="0">
                  <c:v>1874867.6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0A-ABAE-4074-9B53-1AD4CFB8AFC5}"/>
            </c:ext>
          </c:extLst>
        </c:ser>
        <c:ser>
          <c:idx val="8"/>
          <c:order val="8"/>
          <c:tx>
            <c:strRef>
              <c:f>Активы!$A$11</c:f>
              <c:strCache>
                <c:ptCount val="1"/>
                <c:pt idx="0">
                  <c:v>ОАО "Банк Москвы"</c:v>
                </c:pt>
              </c:strCache>
            </c:strRef>
          </c:tx>
          <c:invertIfNegative val="0"/>
          <c:xVal>
            <c:numRef>
              <c:f>Активы!$C$11</c:f>
              <c:numCache>
                <c:formatCode>0%</c:formatCode>
                <c:ptCount val="1"/>
                <c:pt idx="0">
                  <c:v>-0.12789999999999999</c:v>
                </c:pt>
              </c:numCache>
            </c:numRef>
          </c:xVal>
          <c:yVal>
            <c:numRef>
              <c:f>Активы!$D$11</c:f>
              <c:numCache>
                <c:formatCode>0%</c:formatCode>
                <c:ptCount val="1"/>
                <c:pt idx="0">
                  <c:v>0.1193</c:v>
                </c:pt>
              </c:numCache>
            </c:numRef>
          </c:yVal>
          <c:bubbleSize>
            <c:numRef>
              <c:f>Активы!$B$11</c:f>
              <c:numCache>
                <c:formatCode>#,##0.0</c:formatCode>
                <c:ptCount val="1"/>
                <c:pt idx="0">
                  <c:v>1786520.9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0B-ABAE-4074-9B53-1AD4CFB8AFC5}"/>
            </c:ext>
          </c:extLst>
        </c:ser>
        <c:ser>
          <c:idx val="9"/>
          <c:order val="9"/>
          <c:tx>
            <c:strRef>
              <c:f>Активы!$A$12</c:f>
              <c:strCache>
                <c:ptCount val="1"/>
                <c:pt idx="0">
                  <c:v>АО ЮниКредит Банк</c:v>
                </c:pt>
              </c:strCache>
            </c:strRef>
          </c:tx>
          <c:invertIfNegative val="0"/>
          <c:xVal>
            <c:numRef>
              <c:f>Активы!$C$12</c:f>
              <c:numCache>
                <c:formatCode>0%</c:formatCode>
                <c:ptCount val="1"/>
                <c:pt idx="0">
                  <c:v>-4.1599999999999998E-2</c:v>
                </c:pt>
              </c:numCache>
            </c:numRef>
          </c:xVal>
          <c:yVal>
            <c:numRef>
              <c:f>Активы!$D$12</c:f>
              <c:numCache>
                <c:formatCode>0%</c:formatCode>
                <c:ptCount val="1"/>
                <c:pt idx="0">
                  <c:v>0.74840000000000007</c:v>
                </c:pt>
              </c:numCache>
            </c:numRef>
          </c:yVal>
          <c:bubbleSize>
            <c:numRef>
              <c:f>Активы!$B$12</c:f>
              <c:numCache>
                <c:formatCode>#,##0.0</c:formatCode>
                <c:ptCount val="1"/>
                <c:pt idx="0">
                  <c:v>1470971.2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0C-ABAE-4074-9B53-1AD4CFB8AFC5}"/>
            </c:ext>
          </c:extLst>
        </c:ser>
        <c:ser>
          <c:idx val="10"/>
          <c:order val="10"/>
          <c:tx>
            <c:strRef>
              <c:f>Активы!$A$13</c:f>
              <c:strCache>
                <c:ptCount val="1"/>
                <c:pt idx="0">
                  <c:v>ОАО "МОСКОВСКИЙ КРЕДИТНЫЙ БАНК"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8.0798468549952818E-2"/>
                  <c:y val="-5.2785749210998524E-2"/>
                </c:manualLayout>
              </c:layout>
              <c:dLblPos val="r"/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ABAE-4074-9B53-1AD4CFB8AFC5}"/>
                </c:ext>
              </c:extLst>
            </c:dLbl>
            <c:spPr>
              <a:noFill/>
              <a:ln>
                <a:noFill/>
              </a:ln>
              <a:effectLst/>
            </c:spPr>
            <c:dLblPos val="r"/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Активы!$C$13</c:f>
              <c:numCache>
                <c:formatCode>0%</c:formatCode>
                <c:ptCount val="1"/>
                <c:pt idx="0">
                  <c:v>1.1806999999999999</c:v>
                </c:pt>
              </c:numCache>
            </c:numRef>
          </c:xVal>
          <c:yVal>
            <c:numRef>
              <c:f>Активы!$D$13</c:f>
              <c:numCache>
                <c:formatCode>0%</c:formatCode>
                <c:ptCount val="1"/>
                <c:pt idx="0">
                  <c:v>0.37969999999999998</c:v>
                </c:pt>
              </c:numCache>
            </c:numRef>
          </c:yVal>
          <c:bubbleSize>
            <c:numRef>
              <c:f>Активы!$B$13</c:f>
              <c:numCache>
                <c:formatCode>#,##0.0</c:formatCode>
                <c:ptCount val="1"/>
                <c:pt idx="0">
                  <c:v>1297178.1000000001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0E-ABAE-4074-9B53-1AD4CFB8AFC5}"/>
            </c:ext>
          </c:extLst>
        </c:ser>
        <c:ser>
          <c:idx val="11"/>
          <c:order val="11"/>
          <c:tx>
            <c:strRef>
              <c:f>Активы!$A$14</c:f>
              <c:strCache>
                <c:ptCount val="1"/>
                <c:pt idx="0">
                  <c:v>ПАО "Промсвязьбанк"</c:v>
                </c:pt>
              </c:strCache>
            </c:strRef>
          </c:tx>
          <c:invertIfNegative val="0"/>
          <c:xVal>
            <c:numRef>
              <c:f>Активы!$C$14</c:f>
              <c:numCache>
                <c:formatCode>0%</c:formatCode>
                <c:ptCount val="1"/>
                <c:pt idx="0">
                  <c:v>6.8900000000000003E-2</c:v>
                </c:pt>
              </c:numCache>
            </c:numRef>
          </c:xVal>
          <c:yVal>
            <c:numRef>
              <c:f>Активы!$D$14</c:f>
              <c:numCache>
                <c:formatCode>0%</c:formatCode>
                <c:ptCount val="1"/>
                <c:pt idx="0">
                  <c:v>0.48509999999999998</c:v>
                </c:pt>
              </c:numCache>
            </c:numRef>
          </c:yVal>
          <c:bubbleSize>
            <c:numRef>
              <c:f>Активы!$B$14</c:f>
              <c:numCache>
                <c:formatCode>#,##0.0</c:formatCode>
                <c:ptCount val="1"/>
                <c:pt idx="0">
                  <c:v>1251839.7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0F-ABAE-4074-9B53-1AD4CFB8AFC5}"/>
            </c:ext>
          </c:extLst>
        </c:ser>
        <c:ser>
          <c:idx val="12"/>
          <c:order val="12"/>
          <c:tx>
            <c:strRef>
              <c:f>Активы!$A$15</c:f>
              <c:strCache>
                <c:ptCount val="1"/>
                <c:pt idx="0">
                  <c:v>ПАО РОСБАНК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8.9650032749398825E-2"/>
                  <c:y val="-4.4899221436708103E-2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ABAE-4074-9B53-1AD4CFB8AFC5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Активы!$C$15</c:f>
              <c:numCache>
                <c:formatCode>0%</c:formatCode>
                <c:ptCount val="1"/>
                <c:pt idx="0">
                  <c:v>-0.19750000000000001</c:v>
                </c:pt>
              </c:numCache>
            </c:numRef>
          </c:xVal>
          <c:yVal>
            <c:numRef>
              <c:f>Активы!$D$15</c:f>
              <c:numCache>
                <c:formatCode>0%</c:formatCode>
                <c:ptCount val="1"/>
                <c:pt idx="0">
                  <c:v>0.52079999999999993</c:v>
                </c:pt>
              </c:numCache>
            </c:numRef>
          </c:yVal>
          <c:bubbleSize>
            <c:numRef>
              <c:f>Активы!$B$15</c:f>
              <c:numCache>
                <c:formatCode>#,##0.0</c:formatCode>
                <c:ptCount val="1"/>
                <c:pt idx="0">
                  <c:v>895695.1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11-ABAE-4074-9B53-1AD4CFB8AFC5}"/>
            </c:ext>
          </c:extLst>
        </c:ser>
        <c:ser>
          <c:idx val="13"/>
          <c:order val="13"/>
          <c:tx>
            <c:strRef>
              <c:f>Активы!$A$16</c:f>
              <c:strCache>
                <c:ptCount val="1"/>
                <c:pt idx="0">
                  <c:v>АО "Райффайзенбанк"</c:v>
                </c:pt>
              </c:strCache>
            </c:strRef>
          </c:tx>
          <c:invertIfNegative val="0"/>
          <c:xVal>
            <c:numRef>
              <c:f>Активы!$C$16</c:f>
              <c:numCache>
                <c:formatCode>0%</c:formatCode>
                <c:ptCount val="1"/>
                <c:pt idx="0">
                  <c:v>-0.12429999999999999</c:v>
                </c:pt>
              </c:numCache>
            </c:numRef>
          </c:xVal>
          <c:yVal>
            <c:numRef>
              <c:f>Активы!$D$16</c:f>
              <c:numCache>
                <c:formatCode>0%</c:formatCode>
                <c:ptCount val="1"/>
                <c:pt idx="0">
                  <c:v>0.35170000000000001</c:v>
                </c:pt>
              </c:numCache>
            </c:numRef>
          </c:yVal>
          <c:bubbleSize>
            <c:numRef>
              <c:f>Активы!$B$16</c:f>
              <c:numCache>
                <c:formatCode>#,##0.0</c:formatCode>
                <c:ptCount val="1"/>
                <c:pt idx="0">
                  <c:v>871036.1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12-ABAE-4074-9B53-1AD4CFB8AFC5}"/>
            </c:ext>
          </c:extLst>
        </c:ser>
        <c:ser>
          <c:idx val="14"/>
          <c:order val="14"/>
          <c:tx>
            <c:strRef>
              <c:f>Активы!$A$17</c:f>
              <c:strCache>
                <c:ptCount val="1"/>
                <c:pt idx="0">
                  <c:v>ПАО "БИНБАНК"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dLblPos val="r"/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Активы!$C$17</c:f>
              <c:numCache>
                <c:formatCode>0%</c:formatCode>
                <c:ptCount val="1"/>
                <c:pt idx="0">
                  <c:v>0.87250000000000005</c:v>
                </c:pt>
              </c:numCache>
            </c:numRef>
          </c:xVal>
          <c:yVal>
            <c:numRef>
              <c:f>Активы!$D$17</c:f>
              <c:numCache>
                <c:formatCode>0%</c:formatCode>
                <c:ptCount val="1"/>
                <c:pt idx="0">
                  <c:v>0.87939999999999996</c:v>
                </c:pt>
              </c:numCache>
            </c:numRef>
          </c:yVal>
          <c:bubbleSize>
            <c:numRef>
              <c:f>Активы!$B$17</c:f>
              <c:numCache>
                <c:formatCode>#,##0.0</c:formatCode>
                <c:ptCount val="1"/>
                <c:pt idx="0">
                  <c:v>783128.7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13-ABAE-4074-9B53-1AD4CFB8AFC5}"/>
            </c:ext>
          </c:extLst>
        </c:ser>
        <c:ser>
          <c:idx val="15"/>
          <c:order val="15"/>
          <c:tx>
            <c:strRef>
              <c:f>Активы!$A$18</c:f>
              <c:strCache>
                <c:ptCount val="1"/>
                <c:pt idx="0">
                  <c:v>ОАО "АБ "РОССИЯ"</c:v>
                </c:pt>
              </c:strCache>
            </c:strRef>
          </c:tx>
          <c:invertIfNegative val="0"/>
          <c:xVal>
            <c:numRef>
              <c:f>Активы!$C$18</c:f>
              <c:numCache>
                <c:formatCode>0%</c:formatCode>
                <c:ptCount val="1"/>
                <c:pt idx="0">
                  <c:v>9.9600000000000008E-2</c:v>
                </c:pt>
              </c:numCache>
            </c:numRef>
          </c:xVal>
          <c:yVal>
            <c:numRef>
              <c:f>Активы!$D$18</c:f>
              <c:numCache>
                <c:formatCode>0%</c:formatCode>
                <c:ptCount val="1"/>
                <c:pt idx="0">
                  <c:v>0.2792</c:v>
                </c:pt>
              </c:numCache>
            </c:numRef>
          </c:yVal>
          <c:bubbleSize>
            <c:numRef>
              <c:f>Активы!$B$18</c:f>
              <c:numCache>
                <c:formatCode>#,##0.0</c:formatCode>
                <c:ptCount val="1"/>
                <c:pt idx="0">
                  <c:v>566818.4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14-ABAE-4074-9B53-1AD4CFB8AFC5}"/>
            </c:ext>
          </c:extLst>
        </c:ser>
        <c:ser>
          <c:idx val="16"/>
          <c:order val="16"/>
          <c:tx>
            <c:strRef>
              <c:f>Активы!$A$19</c:f>
              <c:strCache>
                <c:ptCount val="1"/>
                <c:pt idx="0">
                  <c:v>ПАО "Банк "Санкт-Петербург"</c:v>
                </c:pt>
              </c:strCache>
            </c:strRef>
          </c:tx>
          <c:invertIfNegative val="0"/>
          <c:xVal>
            <c:numRef>
              <c:f>Активы!$C$19</c:f>
              <c:numCache>
                <c:formatCode>0%</c:formatCode>
                <c:ptCount val="1"/>
                <c:pt idx="0">
                  <c:v>2.0400000000000001E-2</c:v>
                </c:pt>
              </c:numCache>
            </c:numRef>
          </c:xVal>
          <c:yVal>
            <c:numRef>
              <c:f>Активы!$D$19</c:f>
              <c:numCache>
                <c:formatCode>0%</c:formatCode>
                <c:ptCount val="1"/>
                <c:pt idx="0">
                  <c:v>0.2369</c:v>
                </c:pt>
              </c:numCache>
            </c:numRef>
          </c:yVal>
          <c:bubbleSize>
            <c:numRef>
              <c:f>Активы!$B$19</c:f>
              <c:numCache>
                <c:formatCode>#,##0.0</c:formatCode>
                <c:ptCount val="1"/>
                <c:pt idx="0">
                  <c:v>557457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15-ABAE-4074-9B53-1AD4CFB8AFC5}"/>
            </c:ext>
          </c:extLst>
        </c:ser>
        <c:ser>
          <c:idx val="17"/>
          <c:order val="17"/>
          <c:tx>
            <c:strRef>
              <c:f>Активы!$A$20</c:f>
              <c:strCache>
                <c:ptCount val="1"/>
                <c:pt idx="0">
                  <c:v>ПАО "ХМБ Открытие"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4.8968768818153222E-2"/>
                  <c:y val="-5.7008609147878406E-2"/>
                </c:manualLayout>
              </c:layout>
              <c:dLblPos val="r"/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6-ABAE-4074-9B53-1AD4CFB8AFC5}"/>
                </c:ext>
              </c:extLst>
            </c:dLbl>
            <c:spPr>
              <a:noFill/>
              <a:ln>
                <a:noFill/>
              </a:ln>
              <a:effectLst/>
            </c:spPr>
            <c:dLblPos val="r"/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Активы!$C$20</c:f>
              <c:numCache>
                <c:formatCode>0%</c:formatCode>
                <c:ptCount val="1"/>
                <c:pt idx="0">
                  <c:v>-0.309</c:v>
                </c:pt>
              </c:numCache>
            </c:numRef>
          </c:xVal>
          <c:yVal>
            <c:numRef>
              <c:f>Активы!$D$20</c:f>
              <c:numCache>
                <c:formatCode>0%</c:formatCode>
                <c:ptCount val="1"/>
                <c:pt idx="0">
                  <c:v>1.1240000000000001</c:v>
                </c:pt>
              </c:numCache>
            </c:numRef>
          </c:yVal>
          <c:bubbleSize>
            <c:numRef>
              <c:f>Активы!$B$20</c:f>
              <c:numCache>
                <c:formatCode>#,##0.0</c:formatCode>
                <c:ptCount val="1"/>
                <c:pt idx="0">
                  <c:v>532128.30000000005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17-ABAE-4074-9B53-1AD4CFB8AFC5}"/>
            </c:ext>
          </c:extLst>
        </c:ser>
        <c:ser>
          <c:idx val="18"/>
          <c:order val="18"/>
          <c:tx>
            <c:strRef>
              <c:f>Активы!$A$21</c:f>
              <c:strCache>
                <c:ptCount val="1"/>
                <c:pt idx="0">
                  <c:v>АО "Банк Русский Стандарт"</c:v>
                </c:pt>
              </c:strCache>
            </c:strRef>
          </c:tx>
          <c:invertIfNegative val="0"/>
          <c:xVal>
            <c:numRef>
              <c:f>Активы!$C$21</c:f>
              <c:numCache>
                <c:formatCode>0%</c:formatCode>
                <c:ptCount val="1"/>
                <c:pt idx="0">
                  <c:v>9.98E-2</c:v>
                </c:pt>
              </c:numCache>
            </c:numRef>
          </c:xVal>
          <c:yVal>
            <c:numRef>
              <c:f>Активы!$D$21</c:f>
              <c:numCache>
                <c:formatCode>0%</c:formatCode>
                <c:ptCount val="1"/>
                <c:pt idx="0">
                  <c:v>0.20100000000000001</c:v>
                </c:pt>
              </c:numCache>
            </c:numRef>
          </c:yVal>
          <c:bubbleSize>
            <c:numRef>
              <c:f>Активы!$B$21</c:f>
              <c:numCache>
                <c:formatCode>#,##0.0</c:formatCode>
                <c:ptCount val="1"/>
                <c:pt idx="0">
                  <c:v>520893.7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18-ABAE-4074-9B53-1AD4CFB8AFC5}"/>
            </c:ext>
          </c:extLst>
        </c:ser>
        <c:ser>
          <c:idx val="19"/>
          <c:order val="19"/>
          <c:tx>
            <c:strRef>
              <c:f>Активы!$A$22</c:f>
              <c:strCache>
                <c:ptCount val="1"/>
                <c:pt idx="0">
                  <c:v>АО КБ "Ситибанк"</c:v>
                </c:pt>
              </c:strCache>
            </c:strRef>
          </c:tx>
          <c:invertIfNegative val="0"/>
          <c:xVal>
            <c:numRef>
              <c:f>Активы!$C$22</c:f>
              <c:numCache>
                <c:formatCode>0%</c:formatCode>
                <c:ptCount val="1"/>
                <c:pt idx="0">
                  <c:v>0.1484</c:v>
                </c:pt>
              </c:numCache>
            </c:numRef>
          </c:xVal>
          <c:yVal>
            <c:numRef>
              <c:f>Активы!$D$22</c:f>
              <c:numCache>
                <c:formatCode>0%</c:formatCode>
                <c:ptCount val="1"/>
                <c:pt idx="0">
                  <c:v>0.35049999999999998</c:v>
                </c:pt>
              </c:numCache>
            </c:numRef>
          </c:yVal>
          <c:bubbleSize>
            <c:numRef>
              <c:f>Активы!$B$22</c:f>
              <c:numCache>
                <c:formatCode>#,##0.0</c:formatCode>
                <c:ptCount val="1"/>
                <c:pt idx="0">
                  <c:v>514052.2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19-ABAE-4074-9B53-1AD4CFB8AFC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100"/>
        <c:showNegBubbles val="0"/>
        <c:axId val="434076960"/>
        <c:axId val="434077352"/>
      </c:bubbleChart>
      <c:valAx>
        <c:axId val="434076960"/>
        <c:scaling>
          <c:orientation val="minMax"/>
          <c:max val="1.4"/>
          <c:min val="-0.4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ru-RU" sz="1000" b="0" i="0" kern="1200" baseline="0">
                    <a:solidFill>
                      <a:srgbClr val="000000"/>
                    </a:solidFill>
                    <a:effectLst/>
                  </a:rPr>
                  <a:t>темп прироста 01.02.16 к 01.02.15  %</a:t>
                </a:r>
                <a:endParaRPr lang="ru-RU">
                  <a:effectLst/>
                </a:endParaRPr>
              </a:p>
            </c:rich>
          </c:tx>
          <c:layout>
            <c:manualLayout>
              <c:xMode val="edge"/>
              <c:yMode val="edge"/>
              <c:x val="0.26477702485618076"/>
              <c:y val="0.82791845757214477"/>
            </c:manualLayout>
          </c:layout>
          <c:overlay val="0"/>
        </c:title>
        <c:numFmt formatCode="0%" sourceLinked="0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ru-RU"/>
          </a:p>
        </c:txPr>
        <c:crossAx val="434077352"/>
        <c:crosses val="autoZero"/>
        <c:crossBetween val="midCat"/>
      </c:valAx>
      <c:valAx>
        <c:axId val="434077352"/>
        <c:scaling>
          <c:orientation val="minMax"/>
          <c:max val="3.2"/>
        </c:scaling>
        <c:delete val="0"/>
        <c:axPos val="l"/>
        <c:majorGridlines>
          <c:spPr>
            <a:ln>
              <a:solidFill>
                <a:schemeClr val="bg1">
                  <a:lumMod val="85000"/>
                </a:schemeClr>
              </a:solidFill>
            </a:ln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ru-RU" b="0"/>
                  <a:t>темп прироста 01.02.15 к 01.02.14, %</a:t>
                </a:r>
              </a:p>
            </c:rich>
          </c:tx>
          <c:layout>
            <c:manualLayout>
              <c:xMode val="edge"/>
              <c:yMode val="edge"/>
              <c:x val="1.8724384779234233E-2"/>
              <c:y val="0.22181369839237053"/>
            </c:manualLayout>
          </c:layout>
          <c:overlay val="0"/>
        </c:title>
        <c:numFmt formatCode="0%" sourceLinked="0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ru-RU"/>
          </a:p>
        </c:txPr>
        <c:crossAx val="434076960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72074275173641245"/>
          <c:y val="4.2256996221618273E-4"/>
          <c:w val="0.27925724826358755"/>
          <c:h val="0.98418311886031518"/>
        </c:manualLayout>
      </c:layout>
      <c:overlay val="0"/>
    </c:legend>
    <c:plotVisOnly val="1"/>
    <c:dispBlanksAs val="gap"/>
    <c:showDLblsOverMax val="0"/>
  </c:chart>
  <c:externalData r:id="rId2">
    <c:autoUpdate val="0"/>
  </c:externalData>
  <c:userShapes r:id="rId3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6.0598851412464613E-2"/>
          <c:y val="3.5260880472947009E-2"/>
          <c:w val="0.65100883857358605"/>
          <c:h val="0.84966618624707624"/>
        </c:manualLayout>
      </c:layout>
      <c:bubbleChart>
        <c:varyColors val="0"/>
        <c:ser>
          <c:idx val="2"/>
          <c:order val="0"/>
          <c:tx>
            <c:strRef>
              <c:f>Портфель!$A$3</c:f>
              <c:strCache>
                <c:ptCount val="1"/>
                <c:pt idx="0">
                  <c:v>ПАО Сбербанк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4.4034095834164261E-2"/>
                  <c:y val="-0.12202014662741978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31D2-4BB5-8E0D-861515F809AF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Портфель!$C$3</c:f>
              <c:numCache>
                <c:formatCode>0%</c:formatCode>
                <c:ptCount val="1"/>
                <c:pt idx="0">
                  <c:v>2.4300000000000002E-2</c:v>
                </c:pt>
              </c:numCache>
            </c:numRef>
          </c:xVal>
          <c:yVal>
            <c:numRef>
              <c:f>Портфель!$D$3</c:f>
              <c:numCache>
                <c:formatCode>0%</c:formatCode>
                <c:ptCount val="1"/>
                <c:pt idx="0">
                  <c:v>0.3468</c:v>
                </c:pt>
              </c:numCache>
            </c:numRef>
          </c:yVal>
          <c:bubbleSize>
            <c:numRef>
              <c:f>Портфель!$B$3</c:f>
              <c:numCache>
                <c:formatCode>#,##0.0</c:formatCode>
                <c:ptCount val="1"/>
                <c:pt idx="0">
                  <c:v>16839215.800000001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01-31D2-4BB5-8E0D-861515F809AF}"/>
            </c:ext>
          </c:extLst>
        </c:ser>
        <c:ser>
          <c:idx val="0"/>
          <c:order val="1"/>
          <c:tx>
            <c:strRef>
              <c:f>Портфель!$A$4</c:f>
              <c:strCache>
                <c:ptCount val="1"/>
                <c:pt idx="0">
                  <c:v>Банк ВТБ (ПАО)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2.8253919260718113E-2"/>
                  <c:y val="-6.81105744236669E-2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31D2-4BB5-8E0D-861515F809AF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Портфель!$C$4</c:f>
              <c:numCache>
                <c:formatCode>0%</c:formatCode>
                <c:ptCount val="1"/>
                <c:pt idx="0">
                  <c:v>0.3196</c:v>
                </c:pt>
              </c:numCache>
            </c:numRef>
          </c:xVal>
          <c:yVal>
            <c:numRef>
              <c:f>Портфель!$D$4</c:f>
              <c:numCache>
                <c:formatCode>0%</c:formatCode>
                <c:ptCount val="1"/>
                <c:pt idx="0">
                  <c:v>0.32829999999999998</c:v>
                </c:pt>
              </c:numCache>
            </c:numRef>
          </c:yVal>
          <c:bubbleSize>
            <c:numRef>
              <c:f>Портфель!$B$4</c:f>
              <c:numCache>
                <c:formatCode>#,##0.0</c:formatCode>
                <c:ptCount val="1"/>
                <c:pt idx="0">
                  <c:v>4431661.2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03-31D2-4BB5-8E0D-861515F809AF}"/>
            </c:ext>
          </c:extLst>
        </c:ser>
        <c:ser>
          <c:idx val="1"/>
          <c:order val="2"/>
          <c:tx>
            <c:strRef>
              <c:f>Портфель!$A$5</c:f>
              <c:strCache>
                <c:ptCount val="1"/>
                <c:pt idx="0">
                  <c:v>Банк ГПБ (АО)</c:v>
                </c:pt>
              </c:strCache>
            </c:strRef>
          </c:tx>
          <c:invertIfNegative val="0"/>
          <c:xVal>
            <c:numRef>
              <c:f>Портфель!$C$5</c:f>
              <c:numCache>
                <c:formatCode>0%</c:formatCode>
                <c:ptCount val="1"/>
                <c:pt idx="0">
                  <c:v>7.2000000000000008E-2</c:v>
                </c:pt>
              </c:numCache>
            </c:numRef>
          </c:xVal>
          <c:yVal>
            <c:numRef>
              <c:f>Портфель!$D$5</c:f>
              <c:numCache>
                <c:formatCode>0%</c:formatCode>
                <c:ptCount val="1"/>
                <c:pt idx="0">
                  <c:v>0.3528</c:v>
                </c:pt>
              </c:numCache>
            </c:numRef>
          </c:yVal>
          <c:bubbleSize>
            <c:numRef>
              <c:f>Портфель!$B$5</c:f>
              <c:numCache>
                <c:formatCode>#,##0.0</c:formatCode>
                <c:ptCount val="1"/>
                <c:pt idx="0">
                  <c:v>3489718.5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04-31D2-4BB5-8E0D-861515F809AF}"/>
            </c:ext>
          </c:extLst>
        </c:ser>
        <c:ser>
          <c:idx val="3"/>
          <c:order val="3"/>
          <c:tx>
            <c:strRef>
              <c:f>Портфель!$A$6</c:f>
              <c:strCache>
                <c:ptCount val="1"/>
                <c:pt idx="0">
                  <c:v>ПАО Банк "ФК Открытие"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1.5998810097475804E-2"/>
                  <c:y val="-4.0020908144317406E-2"/>
                </c:manualLayout>
              </c:layout>
              <c:dLblPos val="r"/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31D2-4BB5-8E0D-861515F809AF}"/>
                </c:ext>
              </c:extLst>
            </c:dLbl>
            <c:spPr>
              <a:noFill/>
              <a:ln>
                <a:noFill/>
              </a:ln>
              <a:effectLst/>
            </c:spPr>
            <c:dLblPos val="r"/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Портфель!$C$6</c:f>
              <c:numCache>
                <c:formatCode>0%</c:formatCode>
                <c:ptCount val="1"/>
                <c:pt idx="0">
                  <c:v>0.64780000000000004</c:v>
                </c:pt>
              </c:numCache>
            </c:numRef>
          </c:xVal>
          <c:yVal>
            <c:numRef>
              <c:f>Портфель!$D$6</c:f>
              <c:numCache>
                <c:formatCode>0%</c:formatCode>
                <c:ptCount val="1"/>
                <c:pt idx="0">
                  <c:v>1.6237999999999999</c:v>
                </c:pt>
              </c:numCache>
            </c:numRef>
          </c:yVal>
          <c:bubbleSize>
            <c:numRef>
              <c:f>Портфель!$B$6</c:f>
              <c:numCache>
                <c:formatCode>#,##0.0</c:formatCode>
                <c:ptCount val="1"/>
                <c:pt idx="0">
                  <c:v>2179705.5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06-31D2-4BB5-8E0D-861515F809AF}"/>
            </c:ext>
          </c:extLst>
        </c:ser>
        <c:ser>
          <c:idx val="4"/>
          <c:order val="4"/>
          <c:tx>
            <c:strRef>
              <c:f>Портфель!$A$7</c:f>
              <c:strCache>
                <c:ptCount val="1"/>
                <c:pt idx="0">
                  <c:v>ВТБ 24 (ПАО)</c:v>
                </c:pt>
              </c:strCache>
            </c:strRef>
          </c:tx>
          <c:invertIfNegative val="0"/>
          <c:xVal>
            <c:numRef>
              <c:f>Портфель!$C$7</c:f>
              <c:numCache>
                <c:formatCode>0%</c:formatCode>
                <c:ptCount val="1"/>
                <c:pt idx="0">
                  <c:v>-1.44E-2</c:v>
                </c:pt>
              </c:numCache>
            </c:numRef>
          </c:xVal>
          <c:yVal>
            <c:numRef>
              <c:f>Портфель!$D$7</c:f>
              <c:numCache>
                <c:formatCode>0%</c:formatCode>
                <c:ptCount val="1"/>
                <c:pt idx="0">
                  <c:v>0.21629999999999999</c:v>
                </c:pt>
              </c:numCache>
            </c:numRef>
          </c:yVal>
          <c:bubbleSize>
            <c:numRef>
              <c:f>Портфель!$B$7</c:f>
              <c:numCache>
                <c:formatCode>#,##0.0</c:formatCode>
                <c:ptCount val="1"/>
                <c:pt idx="0">
                  <c:v>1631356.1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07-31D2-4BB5-8E0D-861515F809AF}"/>
            </c:ext>
          </c:extLst>
        </c:ser>
        <c:ser>
          <c:idx val="5"/>
          <c:order val="5"/>
          <c:tx>
            <c:strRef>
              <c:f>Портфель!$A$8</c:f>
              <c:strCache>
                <c:ptCount val="1"/>
                <c:pt idx="0">
                  <c:v>АО "Россельхозбанк"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1.4690630645445967E-2"/>
                  <c:y val="3.1671449526599116E-2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31D2-4BB5-8E0D-861515F809AF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Портфель!$C$8</c:f>
              <c:numCache>
                <c:formatCode>0%</c:formatCode>
                <c:ptCount val="1"/>
                <c:pt idx="0">
                  <c:v>0.1653</c:v>
                </c:pt>
              </c:numCache>
            </c:numRef>
          </c:xVal>
          <c:yVal>
            <c:numRef>
              <c:f>Портфель!$D$8</c:f>
              <c:numCache>
                <c:formatCode>0%</c:formatCode>
                <c:ptCount val="1"/>
                <c:pt idx="0">
                  <c:v>0.1943</c:v>
                </c:pt>
              </c:numCache>
            </c:numRef>
          </c:yVal>
          <c:bubbleSize>
            <c:numRef>
              <c:f>Портфель!$B$8</c:f>
              <c:numCache>
                <c:formatCode>#,##0.0</c:formatCode>
                <c:ptCount val="1"/>
                <c:pt idx="0">
                  <c:v>1753945.2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09-31D2-4BB5-8E0D-861515F809AF}"/>
            </c:ext>
          </c:extLst>
        </c:ser>
        <c:ser>
          <c:idx val="6"/>
          <c:order val="6"/>
          <c:tx>
            <c:strRef>
              <c:f>Портфель!$A$9</c:f>
              <c:strCache>
                <c:ptCount val="1"/>
                <c:pt idx="0">
                  <c:v>АО "АЛЬФА-БАНК"</c:v>
                </c:pt>
              </c:strCache>
            </c:strRef>
          </c:tx>
          <c:invertIfNegative val="0"/>
          <c:xVal>
            <c:numRef>
              <c:f>Портфель!$C$9</c:f>
              <c:numCache>
                <c:formatCode>0%</c:formatCode>
                <c:ptCount val="1"/>
                <c:pt idx="0">
                  <c:v>-5.0000000000000001E-4</c:v>
                </c:pt>
              </c:numCache>
            </c:numRef>
          </c:xVal>
          <c:yVal>
            <c:numRef>
              <c:f>Портфель!$D$9</c:f>
              <c:numCache>
                <c:formatCode>0%</c:formatCode>
                <c:ptCount val="1"/>
                <c:pt idx="0">
                  <c:v>0.43719999999999998</c:v>
                </c:pt>
              </c:numCache>
            </c:numRef>
          </c:yVal>
          <c:bubbleSize>
            <c:numRef>
              <c:f>Портфель!$B$9</c:f>
              <c:numCache>
                <c:formatCode>#,##0.0</c:formatCode>
                <c:ptCount val="1"/>
                <c:pt idx="0">
                  <c:v>1566340.7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0A-31D2-4BB5-8E0D-861515F809AF}"/>
            </c:ext>
          </c:extLst>
        </c:ser>
        <c:ser>
          <c:idx val="7"/>
          <c:order val="7"/>
          <c:tx>
            <c:strRef>
              <c:f>Портфель!$A$10</c:f>
              <c:strCache>
                <c:ptCount val="1"/>
                <c:pt idx="0">
                  <c:v>Банк НКЦ (АО)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9.7443416410546754E-2"/>
                  <c:y val="-2.5508381863933494E-2"/>
                </c:manualLayout>
              </c:layout>
              <c:dLblPos val="r"/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31D2-4BB5-8E0D-861515F809AF}"/>
                </c:ext>
              </c:extLst>
            </c:dLbl>
            <c:spPr>
              <a:noFill/>
              <a:ln>
                <a:noFill/>
              </a:ln>
              <a:effectLst/>
            </c:spPr>
            <c:dLblPos val="r"/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Портфель!$C$10</c:f>
              <c:numCache>
                <c:formatCode>0%</c:formatCode>
                <c:ptCount val="1"/>
                <c:pt idx="0">
                  <c:v>0.98970000000000002</c:v>
                </c:pt>
              </c:numCache>
            </c:numRef>
          </c:xVal>
          <c:yVal>
            <c:numRef>
              <c:f>Портфель!$D$10</c:f>
              <c:numCache>
                <c:formatCode>0%</c:formatCode>
                <c:ptCount val="1"/>
                <c:pt idx="0">
                  <c:v>0.29370000000000002</c:v>
                </c:pt>
              </c:numCache>
            </c:numRef>
          </c:yVal>
          <c:bubbleSize>
            <c:numRef>
              <c:f>Портфель!$B$10</c:f>
              <c:numCache>
                <c:formatCode>#,##0.0</c:formatCode>
                <c:ptCount val="1"/>
                <c:pt idx="0">
                  <c:v>143119.29999999999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0C-31D2-4BB5-8E0D-861515F809AF}"/>
            </c:ext>
          </c:extLst>
        </c:ser>
        <c:ser>
          <c:idx val="8"/>
          <c:order val="8"/>
          <c:tx>
            <c:strRef>
              <c:f>Портфель!$A$11</c:f>
              <c:strCache>
                <c:ptCount val="1"/>
                <c:pt idx="0">
                  <c:v>ОАО "Банк Москвы"</c:v>
                </c:pt>
              </c:strCache>
            </c:strRef>
          </c:tx>
          <c:invertIfNegative val="0"/>
          <c:xVal>
            <c:numRef>
              <c:f>Портфель!$C$11</c:f>
              <c:numCache>
                <c:formatCode>0%</c:formatCode>
                <c:ptCount val="1"/>
                <c:pt idx="0">
                  <c:v>-0.1115</c:v>
                </c:pt>
              </c:numCache>
            </c:numRef>
          </c:xVal>
          <c:yVal>
            <c:numRef>
              <c:f>Портфель!$D$11</c:f>
              <c:numCache>
                <c:formatCode>0%</c:formatCode>
                <c:ptCount val="1"/>
                <c:pt idx="0">
                  <c:v>0.26250000000000001</c:v>
                </c:pt>
              </c:numCache>
            </c:numRef>
          </c:yVal>
          <c:bubbleSize>
            <c:numRef>
              <c:f>Портфель!$B$11</c:f>
              <c:numCache>
                <c:formatCode>#,##0.0</c:formatCode>
                <c:ptCount val="1"/>
                <c:pt idx="0">
                  <c:v>1066079.1000000001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0D-31D2-4BB5-8E0D-861515F809AF}"/>
            </c:ext>
          </c:extLst>
        </c:ser>
        <c:ser>
          <c:idx val="9"/>
          <c:order val="9"/>
          <c:tx>
            <c:strRef>
              <c:f>Портфель!$A$12</c:f>
              <c:strCache>
                <c:ptCount val="1"/>
                <c:pt idx="0">
                  <c:v>АО ЮниКредит Банк</c:v>
                </c:pt>
              </c:strCache>
            </c:strRef>
          </c:tx>
          <c:invertIfNegative val="0"/>
          <c:xVal>
            <c:numRef>
              <c:f>Портфель!$C$12</c:f>
              <c:numCache>
                <c:formatCode>0%</c:formatCode>
                <c:ptCount val="1"/>
                <c:pt idx="0">
                  <c:v>-2.7400000000000001E-2</c:v>
                </c:pt>
              </c:numCache>
            </c:numRef>
          </c:xVal>
          <c:yVal>
            <c:numRef>
              <c:f>Портфель!$D$12</c:f>
              <c:numCache>
                <c:formatCode>0%</c:formatCode>
                <c:ptCount val="1"/>
                <c:pt idx="0">
                  <c:v>0.70230000000000004</c:v>
                </c:pt>
              </c:numCache>
            </c:numRef>
          </c:yVal>
          <c:bubbleSize>
            <c:numRef>
              <c:f>Портфель!$B$12</c:f>
              <c:numCache>
                <c:formatCode>#,##0.0</c:formatCode>
                <c:ptCount val="1"/>
                <c:pt idx="0">
                  <c:v>891400.6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0E-31D2-4BB5-8E0D-861515F809AF}"/>
            </c:ext>
          </c:extLst>
        </c:ser>
        <c:ser>
          <c:idx val="10"/>
          <c:order val="10"/>
          <c:tx>
            <c:strRef>
              <c:f>Портфель!$A$13</c:f>
              <c:strCache>
                <c:ptCount val="1"/>
                <c:pt idx="0">
                  <c:v>ОАО "МОСКОВСКИЙ КРЕДИТНЫЙ БАНК"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8.3733008649450685E-2"/>
                  <c:y val="-5.7478805835903597E-2"/>
                </c:manualLayout>
              </c:layout>
              <c:dLblPos val="r"/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31D2-4BB5-8E0D-861515F809AF}"/>
                </c:ext>
              </c:extLst>
            </c:dLbl>
            <c:spPr>
              <a:noFill/>
              <a:ln>
                <a:noFill/>
              </a:ln>
              <a:effectLst/>
            </c:spPr>
            <c:dLblPos val="r"/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Портфель!$C$13</c:f>
              <c:numCache>
                <c:formatCode>0%</c:formatCode>
                <c:ptCount val="1"/>
                <c:pt idx="0">
                  <c:v>1.2624</c:v>
                </c:pt>
              </c:numCache>
            </c:numRef>
          </c:xVal>
          <c:yVal>
            <c:numRef>
              <c:f>Портфель!$D$13</c:f>
              <c:numCache>
                <c:formatCode>0%</c:formatCode>
                <c:ptCount val="1"/>
                <c:pt idx="0">
                  <c:v>0.2225</c:v>
                </c:pt>
              </c:numCache>
            </c:numRef>
          </c:yVal>
          <c:bubbleSize>
            <c:numRef>
              <c:f>Портфель!$B$13</c:f>
              <c:numCache>
                <c:formatCode>#,##0.0</c:formatCode>
                <c:ptCount val="1"/>
                <c:pt idx="0">
                  <c:v>892263.2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10-31D2-4BB5-8E0D-861515F809AF}"/>
            </c:ext>
          </c:extLst>
        </c:ser>
        <c:ser>
          <c:idx val="11"/>
          <c:order val="11"/>
          <c:tx>
            <c:strRef>
              <c:f>Портфель!$A$14</c:f>
              <c:strCache>
                <c:ptCount val="1"/>
                <c:pt idx="0">
                  <c:v>ПАО "Промсвязьбанк"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3.4710759894077063E-2"/>
                  <c:y val="-9.4213335226415951E-2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31D2-4BB5-8E0D-861515F809AF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Портфель!$C$14</c:f>
              <c:numCache>
                <c:formatCode>0%</c:formatCode>
                <c:ptCount val="1"/>
                <c:pt idx="0">
                  <c:v>-2.4E-2</c:v>
                </c:pt>
              </c:numCache>
            </c:numRef>
          </c:xVal>
          <c:yVal>
            <c:numRef>
              <c:f>Портфель!$D$14</c:f>
              <c:numCache>
                <c:formatCode>0%</c:formatCode>
                <c:ptCount val="1"/>
                <c:pt idx="0">
                  <c:v>0.58840000000000003</c:v>
                </c:pt>
              </c:numCache>
            </c:numRef>
          </c:yVal>
          <c:bubbleSize>
            <c:numRef>
              <c:f>Портфель!$B$14</c:f>
              <c:numCache>
                <c:formatCode>#,##0.0</c:formatCode>
                <c:ptCount val="1"/>
                <c:pt idx="0">
                  <c:v>792448.9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12-31D2-4BB5-8E0D-861515F809AF}"/>
            </c:ext>
          </c:extLst>
        </c:ser>
        <c:ser>
          <c:idx val="12"/>
          <c:order val="12"/>
          <c:tx>
            <c:strRef>
              <c:f>Портфель!$A$15</c:f>
              <c:strCache>
                <c:ptCount val="1"/>
                <c:pt idx="0">
                  <c:v>ПАО РОСБАНК</c:v>
                </c:pt>
              </c:strCache>
            </c:strRef>
          </c:tx>
          <c:invertIfNegative val="0"/>
          <c:xVal>
            <c:numRef>
              <c:f>Портфель!$C$15</c:f>
              <c:numCache>
                <c:formatCode>0%</c:formatCode>
                <c:ptCount val="1"/>
                <c:pt idx="0">
                  <c:v>-3.3399999999999999E-2</c:v>
                </c:pt>
              </c:numCache>
            </c:numRef>
          </c:xVal>
          <c:yVal>
            <c:numRef>
              <c:f>Портфель!$D$15</c:f>
              <c:numCache>
                <c:formatCode>0%</c:formatCode>
                <c:ptCount val="1"/>
                <c:pt idx="0">
                  <c:v>0.1192</c:v>
                </c:pt>
              </c:numCache>
            </c:numRef>
          </c:yVal>
          <c:bubbleSize>
            <c:numRef>
              <c:f>Портфель!$B$15</c:f>
              <c:numCache>
                <c:formatCode>#,##0.0</c:formatCode>
                <c:ptCount val="1"/>
                <c:pt idx="0">
                  <c:v>490401.1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13-31D2-4BB5-8E0D-861515F809AF}"/>
            </c:ext>
          </c:extLst>
        </c:ser>
        <c:ser>
          <c:idx val="13"/>
          <c:order val="13"/>
          <c:tx>
            <c:strRef>
              <c:f>Портфель!$A$16</c:f>
              <c:strCache>
                <c:ptCount val="1"/>
                <c:pt idx="0">
                  <c:v>АО "Райффайзенбанк"</c:v>
                </c:pt>
              </c:strCache>
            </c:strRef>
          </c:tx>
          <c:invertIfNegative val="0"/>
          <c:xVal>
            <c:numRef>
              <c:f>Портфель!$C$16</c:f>
              <c:numCache>
                <c:formatCode>0%</c:formatCode>
                <c:ptCount val="1"/>
                <c:pt idx="0">
                  <c:v>-0.1166</c:v>
                </c:pt>
              </c:numCache>
            </c:numRef>
          </c:xVal>
          <c:yVal>
            <c:numRef>
              <c:f>Портфель!$D$16</c:f>
              <c:numCache>
                <c:formatCode>0%</c:formatCode>
                <c:ptCount val="1"/>
                <c:pt idx="0">
                  <c:v>0.43229999999999996</c:v>
                </c:pt>
              </c:numCache>
            </c:numRef>
          </c:yVal>
          <c:bubbleSize>
            <c:numRef>
              <c:f>Портфель!$B$16</c:f>
              <c:numCache>
                <c:formatCode>#,##0.0</c:formatCode>
                <c:ptCount val="1"/>
                <c:pt idx="0">
                  <c:v>576700.30000000005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14-31D2-4BB5-8E0D-861515F809AF}"/>
            </c:ext>
          </c:extLst>
        </c:ser>
        <c:ser>
          <c:idx val="14"/>
          <c:order val="14"/>
          <c:tx>
            <c:strRef>
              <c:f>Портфель!$A$17</c:f>
              <c:strCache>
                <c:ptCount val="1"/>
                <c:pt idx="0">
                  <c:v>ПАО "БИНБАНК"</c:v>
                </c:pt>
              </c:strCache>
            </c:strRef>
          </c:tx>
          <c:invertIfNegative val="0"/>
          <c:xVal>
            <c:numRef>
              <c:f>Портфель!$C$17</c:f>
              <c:numCache>
                <c:formatCode>0%</c:formatCode>
                <c:ptCount val="1"/>
                <c:pt idx="0">
                  <c:v>-0.14599999999999999</c:v>
                </c:pt>
              </c:numCache>
            </c:numRef>
          </c:xVal>
          <c:yVal>
            <c:numRef>
              <c:f>Портфель!$D$17</c:f>
              <c:numCache>
                <c:formatCode>0%</c:formatCode>
                <c:ptCount val="1"/>
                <c:pt idx="0">
                  <c:v>8.6500000000000007E-2</c:v>
                </c:pt>
              </c:numCache>
            </c:numRef>
          </c:yVal>
          <c:bubbleSize>
            <c:numRef>
              <c:f>Портфель!$B$17</c:f>
              <c:numCache>
                <c:formatCode>#,##0.0</c:formatCode>
                <c:ptCount val="1"/>
                <c:pt idx="0">
                  <c:v>110655.6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15-31D2-4BB5-8E0D-861515F809AF}"/>
            </c:ext>
          </c:extLst>
        </c:ser>
        <c:ser>
          <c:idx val="15"/>
          <c:order val="15"/>
          <c:tx>
            <c:strRef>
              <c:f>Портфель!$A$18</c:f>
              <c:strCache>
                <c:ptCount val="1"/>
                <c:pt idx="0">
                  <c:v>ОАО "АБ "РОССИЯ"</c:v>
                </c:pt>
              </c:strCache>
            </c:strRef>
          </c:tx>
          <c:invertIfNegative val="0"/>
          <c:xVal>
            <c:numRef>
              <c:f>Портфель!$C$18</c:f>
              <c:numCache>
                <c:formatCode>0%</c:formatCode>
                <c:ptCount val="1"/>
                <c:pt idx="0">
                  <c:v>-7.0099999999999996E-2</c:v>
                </c:pt>
              </c:numCache>
            </c:numRef>
          </c:xVal>
          <c:yVal>
            <c:numRef>
              <c:f>Портфель!$D$18</c:f>
              <c:numCache>
                <c:formatCode>0%</c:formatCode>
                <c:ptCount val="1"/>
                <c:pt idx="0">
                  <c:v>0.33409999999999995</c:v>
                </c:pt>
              </c:numCache>
            </c:numRef>
          </c:yVal>
          <c:bubbleSize>
            <c:numRef>
              <c:f>Портфель!$B$18</c:f>
              <c:numCache>
                <c:formatCode>#,##0.0</c:formatCode>
                <c:ptCount val="1"/>
                <c:pt idx="0">
                  <c:v>267295.7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16-31D2-4BB5-8E0D-861515F809AF}"/>
            </c:ext>
          </c:extLst>
        </c:ser>
        <c:ser>
          <c:idx val="16"/>
          <c:order val="16"/>
          <c:tx>
            <c:strRef>
              <c:f>Портфель!$A$19</c:f>
              <c:strCache>
                <c:ptCount val="1"/>
                <c:pt idx="0">
                  <c:v>ПАО "Банк "Санкт-Петербург"</c:v>
                </c:pt>
              </c:strCache>
            </c:strRef>
          </c:tx>
          <c:invertIfNegative val="0"/>
          <c:xVal>
            <c:numRef>
              <c:f>Портфель!$C$19</c:f>
              <c:numCache>
                <c:formatCode>0%</c:formatCode>
                <c:ptCount val="1"/>
                <c:pt idx="0">
                  <c:v>-1.66E-2</c:v>
                </c:pt>
              </c:numCache>
            </c:numRef>
          </c:xVal>
          <c:yVal>
            <c:numRef>
              <c:f>Портфель!$D$19</c:f>
              <c:numCache>
                <c:formatCode>0%</c:formatCode>
                <c:ptCount val="1"/>
                <c:pt idx="0">
                  <c:v>0.23139999999999999</c:v>
                </c:pt>
              </c:numCache>
            </c:numRef>
          </c:yVal>
          <c:bubbleSize>
            <c:numRef>
              <c:f>Портфель!$B$19</c:f>
              <c:numCache>
                <c:formatCode>#,##0.0</c:formatCode>
                <c:ptCount val="1"/>
                <c:pt idx="0">
                  <c:v>332903.59999999998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17-31D2-4BB5-8E0D-861515F809AF}"/>
            </c:ext>
          </c:extLst>
        </c:ser>
        <c:ser>
          <c:idx val="17"/>
          <c:order val="17"/>
          <c:tx>
            <c:strRef>
              <c:f>Портфель!$A$20</c:f>
              <c:strCache>
                <c:ptCount val="1"/>
                <c:pt idx="0">
                  <c:v>ПАО ХМБ Открытие"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9.3015176831511365E-2"/>
                  <c:y val="-3.3782803769469134E-2"/>
                </c:manualLayout>
              </c:layout>
              <c:dLblPos val="r"/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8-31D2-4BB5-8E0D-861515F809AF}"/>
                </c:ext>
              </c:extLst>
            </c:dLbl>
            <c:spPr>
              <a:noFill/>
              <a:ln>
                <a:noFill/>
              </a:ln>
              <a:effectLst/>
            </c:spPr>
            <c:dLblPos val="r"/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Портфель!$C$20</c:f>
              <c:numCache>
                <c:formatCode>0%</c:formatCode>
                <c:ptCount val="1"/>
                <c:pt idx="0">
                  <c:v>-0.26940000000000003</c:v>
                </c:pt>
              </c:numCache>
            </c:numRef>
          </c:xVal>
          <c:yVal>
            <c:numRef>
              <c:f>Портфель!$D$20</c:f>
              <c:numCache>
                <c:formatCode>0%</c:formatCode>
                <c:ptCount val="1"/>
                <c:pt idx="0">
                  <c:v>0.62539999999999996</c:v>
                </c:pt>
              </c:numCache>
            </c:numRef>
          </c:yVal>
          <c:bubbleSize>
            <c:numRef>
              <c:f>Портфель!$B$20</c:f>
              <c:numCache>
                <c:formatCode>#,##0.0</c:formatCode>
                <c:ptCount val="1"/>
                <c:pt idx="0">
                  <c:v>247532.4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19-31D2-4BB5-8E0D-861515F809AF}"/>
            </c:ext>
          </c:extLst>
        </c:ser>
        <c:ser>
          <c:idx val="18"/>
          <c:order val="18"/>
          <c:tx>
            <c:strRef>
              <c:f>Портфель!$A$21</c:f>
              <c:strCache>
                <c:ptCount val="1"/>
                <c:pt idx="0">
                  <c:v>АО "Банк Русский Стандарт"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3.6726024150637989E-3"/>
                  <c:y val="5.3983383161921878E-3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A-31D2-4BB5-8E0D-861515F809AF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Портфель!$C$21</c:f>
              <c:numCache>
                <c:formatCode>0%</c:formatCode>
                <c:ptCount val="1"/>
                <c:pt idx="0">
                  <c:v>-0.1575</c:v>
                </c:pt>
              </c:numCache>
            </c:numRef>
          </c:xVal>
          <c:yVal>
            <c:numRef>
              <c:f>Портфель!$D$21</c:f>
              <c:numCache>
                <c:formatCode>0%</c:formatCode>
                <c:ptCount val="1"/>
                <c:pt idx="0">
                  <c:v>-0.16420000000000001</c:v>
                </c:pt>
              </c:numCache>
            </c:numRef>
          </c:yVal>
          <c:bubbleSize>
            <c:numRef>
              <c:f>Портфель!$B$21</c:f>
              <c:numCache>
                <c:formatCode>#,##0.0</c:formatCode>
                <c:ptCount val="1"/>
                <c:pt idx="0">
                  <c:v>199188.4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1B-31D2-4BB5-8E0D-861515F809AF}"/>
            </c:ext>
          </c:extLst>
        </c:ser>
        <c:ser>
          <c:idx val="19"/>
          <c:order val="19"/>
          <c:tx>
            <c:strRef>
              <c:f>Портфель!$A$22</c:f>
              <c:strCache>
                <c:ptCount val="1"/>
                <c:pt idx="0">
                  <c:v>АО КБ "Ситибанк"</c:v>
                </c:pt>
              </c:strCache>
            </c:strRef>
          </c:tx>
          <c:invertIfNegative val="0"/>
          <c:xVal>
            <c:numRef>
              <c:f>Портфель!$C$22</c:f>
              <c:numCache>
                <c:formatCode>0%</c:formatCode>
                <c:ptCount val="1"/>
                <c:pt idx="0">
                  <c:v>5.9500000000000004E-2</c:v>
                </c:pt>
              </c:numCache>
            </c:numRef>
          </c:xVal>
          <c:yVal>
            <c:numRef>
              <c:f>Портфель!$D$22</c:f>
              <c:numCache>
                <c:formatCode>0%</c:formatCode>
                <c:ptCount val="1"/>
                <c:pt idx="0">
                  <c:v>0.30480000000000002</c:v>
                </c:pt>
              </c:numCache>
            </c:numRef>
          </c:yVal>
          <c:bubbleSize>
            <c:numRef>
              <c:f>Портфель!$B$22</c:f>
              <c:numCache>
                <c:formatCode>#,##0.0</c:formatCode>
                <c:ptCount val="1"/>
                <c:pt idx="0">
                  <c:v>167228.9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1C-31D2-4BB5-8E0D-861515F809A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100"/>
        <c:showNegBubbles val="0"/>
        <c:axId val="434067944"/>
        <c:axId val="434064024"/>
      </c:bubbleChart>
      <c:valAx>
        <c:axId val="434067944"/>
        <c:scaling>
          <c:orientation val="minMax"/>
          <c:max val="1.5"/>
          <c:min val="-0.5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ru-RU" sz="1000" b="0" i="0" kern="1200" baseline="0">
                    <a:solidFill>
                      <a:srgbClr val="000000"/>
                    </a:solidFill>
                    <a:effectLst/>
                  </a:rPr>
                  <a:t>темп прироста 01.02.16 к 01.02.15  %</a:t>
                </a:r>
                <a:endParaRPr lang="ru-RU">
                  <a:effectLst/>
                </a:endParaRPr>
              </a:p>
            </c:rich>
          </c:tx>
          <c:layout>
            <c:manualLayout>
              <c:xMode val="edge"/>
              <c:yMode val="edge"/>
              <c:x val="0.22908740153260812"/>
              <c:y val="0.8986175530193975"/>
            </c:manualLayout>
          </c:layout>
          <c:overlay val="0"/>
        </c:title>
        <c:numFmt formatCode="0%" sourceLinked="0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ru-RU"/>
          </a:p>
        </c:txPr>
        <c:crossAx val="434064024"/>
        <c:crosses val="autoZero"/>
        <c:crossBetween val="midCat"/>
      </c:valAx>
      <c:valAx>
        <c:axId val="434064024"/>
        <c:scaling>
          <c:orientation val="minMax"/>
          <c:max val="1.8"/>
          <c:min val="-0.30000000000000004"/>
        </c:scaling>
        <c:delete val="0"/>
        <c:axPos val="l"/>
        <c:majorGridlines>
          <c:spPr>
            <a:ln>
              <a:solidFill>
                <a:schemeClr val="bg1">
                  <a:lumMod val="85000"/>
                </a:schemeClr>
              </a:solidFill>
            </a:ln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ru-RU" b="0"/>
                  <a:t>темп прироста  01.02.15 к 01.02.14, %</a:t>
                </a:r>
              </a:p>
            </c:rich>
          </c:tx>
          <c:layout>
            <c:manualLayout>
              <c:xMode val="edge"/>
              <c:yMode val="edge"/>
              <c:x val="1.8724384779234233E-2"/>
              <c:y val="0.22181369839237053"/>
            </c:manualLayout>
          </c:layout>
          <c:overlay val="0"/>
        </c:title>
        <c:numFmt formatCode="0%" sourceLinked="0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ru-RU"/>
          </a:p>
        </c:txPr>
        <c:crossAx val="434067944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72814040445378536"/>
          <c:y val="8.7774870981802103E-2"/>
          <c:w val="0.26957713734533123"/>
          <c:h val="0.81640185400176657"/>
        </c:manualLayout>
      </c:layout>
      <c:overlay val="0"/>
    </c:legend>
    <c:plotVisOnly val="1"/>
    <c:dispBlanksAs val="gap"/>
    <c:showDLblsOverMax val="0"/>
  </c:chart>
  <c:externalData r:id="rId2">
    <c:autoUpdate val="0"/>
  </c:externalData>
  <c:userShapes r:id="rId3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8.2242671734560249E-2"/>
          <c:y val="6.3414634146341464E-2"/>
          <c:w val="0.84922353387097393"/>
          <c:h val="0.71463414634146338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Лист1!$B$77</c:f>
              <c:strCache>
                <c:ptCount val="1"/>
                <c:pt idx="0">
                  <c:v>Объем портфеля кредитов субъектам МСБ, трлн. руб.</c:v>
                </c:pt>
              </c:strCache>
            </c:strRef>
          </c:tx>
          <c:spPr>
            <a:solidFill>
              <a:srgbClr val="FF9900"/>
            </a:solidFill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w="50800" h="50800"/>
            </a:sp3d>
          </c:spPr>
          <c:invertIfNegative val="0"/>
          <c:dPt>
            <c:idx val="5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C323-463C-AF3B-2A44E20EF4A8}"/>
              </c:ext>
            </c:extLst>
          </c:dPt>
          <c:dPt>
            <c:idx val="6"/>
            <c:invertIfNegative val="0"/>
            <c:bubble3D val="0"/>
            <c:spPr>
              <a:pattFill prst="wdDnDiag">
                <a:fgClr>
                  <a:srgbClr val="FF9900"/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50800" h="50800"/>
              </a:sp3d>
            </c:spPr>
            <c:extLst>
              <c:ext xmlns:c16="http://schemas.microsoft.com/office/drawing/2014/chart" uri="{C3380CC4-5D6E-409C-BE32-E72D297353CC}">
                <c16:uniqueId val="{00000002-C323-463C-AF3B-2A44E20EF4A8}"/>
              </c:ext>
            </c:extLst>
          </c:dPt>
          <c:cat>
            <c:strRef>
              <c:f>Лист1!$A$79:$A$85</c:f>
              <c:strCache>
                <c:ptCount val="7"/>
                <c:pt idx="0">
                  <c:v>01.01.2011</c:v>
                </c:pt>
                <c:pt idx="1">
                  <c:v>01.01.2012</c:v>
                </c:pt>
                <c:pt idx="2">
                  <c:v>01.01.2013</c:v>
                </c:pt>
                <c:pt idx="3">
                  <c:v>01.01.2014</c:v>
                </c:pt>
                <c:pt idx="4">
                  <c:v>01.01.2015</c:v>
                </c:pt>
                <c:pt idx="5">
                  <c:v>01.01.2016</c:v>
                </c:pt>
                <c:pt idx="6">
                  <c:v>01.01.2017 (прогноз)</c:v>
                </c:pt>
              </c:strCache>
            </c:strRef>
          </c:cat>
          <c:val>
            <c:numRef>
              <c:f>Лист1!$B$79:$B$85</c:f>
              <c:numCache>
                <c:formatCode>General</c:formatCode>
                <c:ptCount val="7"/>
                <c:pt idx="0">
                  <c:v>3.2269999999999999</c:v>
                </c:pt>
                <c:pt idx="1">
                  <c:v>3.84</c:v>
                </c:pt>
                <c:pt idx="2">
                  <c:v>4.5</c:v>
                </c:pt>
                <c:pt idx="3">
                  <c:v>5.16</c:v>
                </c:pt>
                <c:pt idx="4">
                  <c:v>5.1159999999999997</c:v>
                </c:pt>
                <c:pt idx="5">
                  <c:v>4.827</c:v>
                </c:pt>
                <c:pt idx="6">
                  <c:v>4.0064099999999998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323-463C-AF3B-2A44E20EF4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89794384"/>
        <c:axId val="389788504"/>
      </c:barChart>
      <c:lineChart>
        <c:grouping val="standard"/>
        <c:varyColors val="0"/>
        <c:ser>
          <c:idx val="0"/>
          <c:order val="1"/>
          <c:tx>
            <c:strRef>
              <c:f>Лист1!$C$77</c:f>
              <c:strCache>
                <c:ptCount val="1"/>
                <c:pt idx="0">
                  <c:v>Темп прироста (к соотвествующему периоду прошлого года), % (правая шкала)</c:v>
                </c:pt>
              </c:strCache>
            </c:strRef>
          </c:tx>
          <c:spPr>
            <a:ln w="41275">
              <a:solidFill>
                <a:srgbClr val="0070C0"/>
              </a:solidFill>
            </a:ln>
          </c:spPr>
          <c:marker>
            <c:symbol val="square"/>
            <c:size val="6"/>
            <c:spPr>
              <a:solidFill>
                <a:srgbClr val="0070C0"/>
              </a:solidFill>
              <a:ln>
                <a:noFill/>
              </a:ln>
            </c:spPr>
          </c:marker>
          <c:dPt>
            <c:idx val="3"/>
            <c:bubble3D val="0"/>
            <c:extLst>
              <c:ext xmlns:c16="http://schemas.microsoft.com/office/drawing/2014/chart" uri="{C3380CC4-5D6E-409C-BE32-E72D297353CC}">
                <c16:uniqueId val="{00000004-C323-463C-AF3B-2A44E20EF4A8}"/>
              </c:ext>
            </c:extLst>
          </c:dPt>
          <c:dLbls>
            <c:dLbl>
              <c:idx val="0"/>
              <c:layout>
                <c:manualLayout>
                  <c:x val="-2.8459319979114894E-3"/>
                  <c:y val="-4.432711784149041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C323-463C-AF3B-2A44E20EF4A8}"/>
                </c:ext>
              </c:extLst>
            </c:dLbl>
            <c:dLbl>
              <c:idx val="1"/>
              <c:layout>
                <c:manualLayout>
                  <c:x val="0"/>
                  <c:y val="-4.802104432828128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C323-463C-AF3B-2A44E20EF4A8}"/>
                </c:ext>
              </c:extLst>
            </c:dLbl>
            <c:dLbl>
              <c:idx val="2"/>
              <c:layout>
                <c:manualLayout>
                  <c:x val="-8.5377959937345208E-3"/>
                  <c:y val="-6.279675027544474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C323-463C-AF3B-2A44E20EF4A8}"/>
                </c:ext>
              </c:extLst>
            </c:dLbl>
            <c:dLbl>
              <c:idx val="3"/>
              <c:layout>
                <c:manualLayout>
                  <c:x val="-8.537795993734467E-3"/>
                  <c:y val="-4.802104432828128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C323-463C-AF3B-2A44E20EF4A8}"/>
                </c:ext>
              </c:extLst>
            </c:dLbl>
            <c:dLbl>
              <c:idx val="4"/>
              <c:layout>
                <c:manualLayout>
                  <c:x val="-1.1383727991645958E-2"/>
                  <c:y val="-7.38785297358173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C323-463C-AF3B-2A44E20EF4A8}"/>
                </c:ext>
              </c:extLst>
            </c:dLbl>
            <c:dLbl>
              <c:idx val="5"/>
              <c:layout>
                <c:manualLayout>
                  <c:x val="-2.1344489984336169E-2"/>
                  <c:y val="-7.38785297358173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C323-463C-AF3B-2A44E20EF4A8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Лист1!$A$79:$A$85</c:f>
              <c:strCache>
                <c:ptCount val="7"/>
                <c:pt idx="0">
                  <c:v>01.01.2011</c:v>
                </c:pt>
                <c:pt idx="1">
                  <c:v>01.01.2012</c:v>
                </c:pt>
                <c:pt idx="2">
                  <c:v>01.01.2013</c:v>
                </c:pt>
                <c:pt idx="3">
                  <c:v>01.01.2014</c:v>
                </c:pt>
                <c:pt idx="4">
                  <c:v>01.01.2015</c:v>
                </c:pt>
                <c:pt idx="5">
                  <c:v>01.01.2016</c:v>
                </c:pt>
                <c:pt idx="6">
                  <c:v>01.01.2017 (прогноз)</c:v>
                </c:pt>
              </c:strCache>
            </c:strRef>
          </c:cat>
          <c:val>
            <c:numRef>
              <c:f>Лист1!$C$79:$C$85</c:f>
              <c:numCache>
                <c:formatCode>0%</c:formatCode>
                <c:ptCount val="7"/>
                <c:pt idx="0">
                  <c:v>0.22</c:v>
                </c:pt>
                <c:pt idx="1">
                  <c:v>0.19</c:v>
                </c:pt>
                <c:pt idx="2">
                  <c:v>0.17</c:v>
                </c:pt>
                <c:pt idx="3">
                  <c:v>0.15</c:v>
                </c:pt>
                <c:pt idx="4">
                  <c:v>-0.01</c:v>
                </c:pt>
                <c:pt idx="5">
                  <c:v>-5.6489444878811468E-2</c:v>
                </c:pt>
                <c:pt idx="6">
                  <c:v>-0.17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A-C323-463C-AF3B-2A44E20EF4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89794776"/>
        <c:axId val="389787720"/>
      </c:lineChart>
      <c:catAx>
        <c:axId val="389794384"/>
        <c:scaling>
          <c:orientation val="minMax"/>
        </c:scaling>
        <c:delete val="0"/>
        <c:axPos val="b"/>
        <c:numFmt formatCode="General" sourceLinked="1"/>
        <c:majorTickMark val="cross"/>
        <c:minorTickMark val="none"/>
        <c:tickLblPos val="nextTo"/>
        <c:txPr>
          <a:bodyPr rot="0" vert="horz"/>
          <a:lstStyle/>
          <a:p>
            <a:pPr>
              <a:defRPr/>
            </a:pPr>
            <a:endParaRPr lang="ru-RU"/>
          </a:p>
        </c:txPr>
        <c:crossAx val="389788504"/>
        <c:crosses val="autoZero"/>
        <c:auto val="0"/>
        <c:lblAlgn val="ctr"/>
        <c:lblOffset val="100"/>
        <c:tickLblSkip val="1"/>
        <c:tickMarkSkip val="1"/>
        <c:noMultiLvlLbl val="0"/>
      </c:catAx>
      <c:valAx>
        <c:axId val="389788504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ru-RU"/>
                  <a:t>трлн руб.</a:t>
                </a:r>
              </a:p>
            </c:rich>
          </c:tx>
          <c:overlay val="0"/>
        </c:title>
        <c:numFmt formatCode="General" sourceLinked="1"/>
        <c:majorTickMark val="cross"/>
        <c:minorTickMark val="none"/>
        <c:tickLblPos val="nextTo"/>
        <c:txPr>
          <a:bodyPr rot="0" vert="horz"/>
          <a:lstStyle/>
          <a:p>
            <a:pPr>
              <a:defRPr/>
            </a:pPr>
            <a:endParaRPr lang="ru-RU"/>
          </a:p>
        </c:txPr>
        <c:crossAx val="389794384"/>
        <c:crosses val="autoZero"/>
        <c:crossBetween val="between"/>
      </c:valAx>
      <c:catAx>
        <c:axId val="38979477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389787720"/>
        <c:crosses val="autoZero"/>
        <c:auto val="0"/>
        <c:lblAlgn val="ctr"/>
        <c:lblOffset val="100"/>
        <c:noMultiLvlLbl val="0"/>
      </c:catAx>
      <c:valAx>
        <c:axId val="389787720"/>
        <c:scaling>
          <c:orientation val="minMax"/>
        </c:scaling>
        <c:delete val="0"/>
        <c:axPos val="r"/>
        <c:numFmt formatCode="0%" sourceLinked="0"/>
        <c:majorTickMark val="cross"/>
        <c:minorTickMark val="none"/>
        <c:tickLblPos val="nextTo"/>
        <c:txPr>
          <a:bodyPr rot="0" vert="horz"/>
          <a:lstStyle/>
          <a:p>
            <a:pPr>
              <a:defRPr/>
            </a:pPr>
            <a:endParaRPr lang="ru-RU"/>
          </a:p>
        </c:txPr>
        <c:crossAx val="389794776"/>
        <c:crosses val="max"/>
        <c:crossBetween val="between"/>
      </c:valAx>
    </c:plotArea>
    <c:legend>
      <c:legendPos val="r"/>
      <c:layout>
        <c:manualLayout>
          <c:xMode val="edge"/>
          <c:yMode val="edge"/>
          <c:x val="7.0344827586206901E-2"/>
          <c:y val="0.87560975609756098"/>
          <c:w val="0.8510344827586207"/>
          <c:h val="9.9999999999999978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200">
          <a:latin typeface="Times New Roman" pitchFamily="18" charset="0"/>
          <a:cs typeface="Times New Roman" pitchFamily="18" charset="0"/>
        </a:defRPr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9.6354546677759431E-2"/>
          <c:y val="4.878048780487805E-2"/>
          <c:w val="0.81380656697070708"/>
          <c:h val="0.68228623380958831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Основной!$B$31</c:f>
              <c:strCache>
                <c:ptCount val="1"/>
                <c:pt idx="0">
                  <c:v>Объем выданных кредитов ИП млн. руб.</c:v>
                </c:pt>
              </c:strCache>
            </c:strRef>
          </c:tx>
          <c:spPr>
            <a:solidFill>
              <a:srgbClr val="FF9933"/>
            </a:solidFill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0006-42D8-A93E-7C18B2AB888B}"/>
              </c:ext>
            </c:extLst>
          </c:dPt>
          <c:cat>
            <c:numRef>
              <c:f>Основной!$A$32:$A$38</c:f>
              <c:numCache>
                <c:formatCode>General</c:formatCode>
                <c:ptCount val="7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  <c:pt idx="6">
                  <c:v>2015</c:v>
                </c:pt>
              </c:numCache>
            </c:numRef>
          </c:cat>
          <c:val>
            <c:numRef>
              <c:f>Основной!$B$32:$B$38</c:f>
              <c:numCache>
                <c:formatCode>0</c:formatCode>
                <c:ptCount val="7"/>
                <c:pt idx="0">
                  <c:v>209.9</c:v>
                </c:pt>
                <c:pt idx="1">
                  <c:v>412.96199999999999</c:v>
                </c:pt>
                <c:pt idx="2">
                  <c:v>556.05499999999995</c:v>
                </c:pt>
                <c:pt idx="3">
                  <c:v>653.572</c:v>
                </c:pt>
                <c:pt idx="4">
                  <c:v>691.02800000000002</c:v>
                </c:pt>
                <c:pt idx="5">
                  <c:v>582.58199999999999</c:v>
                </c:pt>
                <c:pt idx="6">
                  <c:v>308.24700000000001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006-42D8-A93E-7C18B2AB888B}"/>
            </c:ext>
          </c:extLst>
        </c:ser>
        <c:ser>
          <c:idx val="0"/>
          <c:order val="1"/>
          <c:tx>
            <c:strRef>
              <c:f>Основной!$C$31</c:f>
              <c:strCache>
                <c:ptCount val="1"/>
                <c:pt idx="0">
                  <c:v>Объем выданных кредитов  МСП (без ИП), млн руб.</c:v>
                </c:pt>
              </c:strCache>
            </c:strRef>
          </c:tx>
          <c:spPr>
            <a:solidFill>
              <a:srgbClr val="002060"/>
            </a:solidFill>
          </c:spPr>
          <c:invertIfNegative val="0"/>
          <c:cat>
            <c:numRef>
              <c:f>Основной!$A$32:$A$38</c:f>
              <c:numCache>
                <c:formatCode>General</c:formatCode>
                <c:ptCount val="7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  <c:pt idx="6">
                  <c:v>2015</c:v>
                </c:pt>
              </c:numCache>
            </c:numRef>
          </c:cat>
          <c:val>
            <c:numRef>
              <c:f>Основной!$C$32:$C$38</c:f>
              <c:numCache>
                <c:formatCode>0</c:formatCode>
                <c:ptCount val="7"/>
                <c:pt idx="0">
                  <c:v>2792.9870000000001</c:v>
                </c:pt>
                <c:pt idx="1">
                  <c:v>4291.7529999999997</c:v>
                </c:pt>
                <c:pt idx="2">
                  <c:v>5499.6890000000003</c:v>
                </c:pt>
                <c:pt idx="3">
                  <c:v>6288.9530000000004</c:v>
                </c:pt>
                <c:pt idx="4">
                  <c:v>7373.7309999999998</c:v>
                </c:pt>
                <c:pt idx="5">
                  <c:v>7028.0119999999997</c:v>
                </c:pt>
                <c:pt idx="6">
                  <c:v>5151.78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006-42D8-A93E-7C18B2AB888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75373400"/>
        <c:axId val="575368696"/>
      </c:barChart>
      <c:lineChart>
        <c:grouping val="standard"/>
        <c:varyColors val="0"/>
        <c:ser>
          <c:idx val="2"/>
          <c:order val="2"/>
          <c:tx>
            <c:strRef>
              <c:f>Основной!$D$31</c:f>
              <c:strCache>
                <c:ptCount val="1"/>
                <c:pt idx="0">
                  <c:v>Темп прироста кредитов МСП (без ИП), % (правая шкала)</c:v>
                </c:pt>
              </c:strCache>
            </c:strRef>
          </c:tx>
          <c:spPr>
            <a:ln w="41275">
              <a:solidFill>
                <a:schemeClr val="tx2">
                  <a:lumMod val="60000"/>
                  <a:lumOff val="40000"/>
                </a:schemeClr>
              </a:solidFill>
            </a:ln>
          </c:spPr>
          <c:marker>
            <c:symbol val="diamond"/>
            <c:size val="7"/>
            <c:spPr>
              <a:solidFill>
                <a:schemeClr val="tx2">
                  <a:lumMod val="60000"/>
                  <a:lumOff val="40000"/>
                </a:schemeClr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c:spPr>
          </c:marker>
          <c:dLbls>
            <c:dLbl>
              <c:idx val="2"/>
              <c:layout>
                <c:manualLayout>
                  <c:x val="-4.3935943963632505E-2"/>
                  <c:y val="3.326818733112767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0006-42D8-A93E-7C18B2AB888B}"/>
                </c:ext>
              </c:extLst>
            </c:dLbl>
            <c:dLbl>
              <c:idx val="3"/>
              <c:layout>
                <c:manualLayout>
                  <c:x val="-3.7659380540256429E-2"/>
                  <c:y val="3.838636999745501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0006-42D8-A93E-7C18B2AB888B}"/>
                </c:ext>
              </c:extLst>
            </c:dLbl>
            <c:dLbl>
              <c:idx val="4"/>
              <c:layout>
                <c:manualLayout>
                  <c:x val="-4.707422567532054E-2"/>
                  <c:y val="-3.838636999745501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0006-42D8-A93E-7C18B2AB888B}"/>
                </c:ext>
              </c:extLst>
            </c:dLbl>
            <c:dLbl>
              <c:idx val="5"/>
              <c:layout>
                <c:manualLayout>
                  <c:x val="-4.3935943963632505E-2"/>
                  <c:y val="-5.118182666327335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0006-42D8-A93E-7C18B2AB888B}"/>
                </c:ext>
              </c:extLst>
            </c:dLbl>
            <c:dLbl>
              <c:idx val="6"/>
              <c:layout>
                <c:manualLayout>
                  <c:x val="-5.2979878795606554E-2"/>
                  <c:y val="-6.7060283124162887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0006-42D8-A93E-7C18B2AB888B}"/>
                </c:ext>
              </c:extLst>
            </c:dLbl>
            <c:dLbl>
              <c:idx val="7"/>
              <c:layout>
                <c:manualLayout>
                  <c:x val="-6.5490650877942586E-3"/>
                  <c:y val="3.1634352157593207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0006-42D8-A93E-7C18B2AB888B}"/>
                </c:ext>
              </c:extLst>
            </c:dLbl>
            <c:dLbl>
              <c:idx val="8"/>
              <c:layout>
                <c:manualLayout>
                  <c:x val="0"/>
                  <c:y val="-2.10482895272329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0006-42D8-A93E-7C18B2AB888B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Основной!$A$32:$A$38</c:f>
              <c:numCache>
                <c:formatCode>General</c:formatCode>
                <c:ptCount val="7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  <c:pt idx="6">
                  <c:v>2015</c:v>
                </c:pt>
              </c:numCache>
            </c:numRef>
          </c:cat>
          <c:val>
            <c:numRef>
              <c:f>Основной!$D$32:$D$38</c:f>
              <c:numCache>
                <c:formatCode>0%</c:formatCode>
                <c:ptCount val="7"/>
                <c:pt idx="1">
                  <c:v>0.53661760688467219</c:v>
                </c:pt>
                <c:pt idx="2">
                  <c:v>0.28145515364001605</c:v>
                </c:pt>
                <c:pt idx="3">
                  <c:v>0.14351066033006599</c:v>
                </c:pt>
                <c:pt idx="4">
                  <c:v>0.17248944299631441</c:v>
                </c:pt>
                <c:pt idx="5">
                  <c:v>-4.6885219978868187E-2</c:v>
                </c:pt>
                <c:pt idx="6">
                  <c:v>-0.26696482589955739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A-0006-42D8-A93E-7C18B2AB888B}"/>
            </c:ext>
          </c:extLst>
        </c:ser>
        <c:ser>
          <c:idx val="3"/>
          <c:order val="3"/>
          <c:tx>
            <c:strRef>
              <c:f>Основной!$E$31</c:f>
              <c:strCache>
                <c:ptCount val="1"/>
                <c:pt idx="0">
                  <c:v>Темп прироста кредитов  ИП, % (правая шкала)</c:v>
                </c:pt>
              </c:strCache>
            </c:strRef>
          </c:tx>
          <c:spPr>
            <a:ln w="41275">
              <a:solidFill>
                <a:srgbClr val="FF9933"/>
              </a:solidFill>
            </a:ln>
          </c:spPr>
          <c:marker>
            <c:symbol val="diamond"/>
            <c:size val="7"/>
            <c:spPr>
              <a:solidFill>
                <a:srgbClr val="FF9933"/>
              </a:solidFill>
              <a:ln>
                <a:noFill/>
              </a:ln>
            </c:spPr>
          </c:marker>
          <c:dLbls>
            <c:dLbl>
              <c:idx val="2"/>
              <c:layout>
                <c:manualLayout>
                  <c:x val="-4.2366926662186583E-2"/>
                  <c:y val="-6.141819199592802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0006-42D8-A93E-7C18B2AB888B}"/>
                </c:ext>
              </c:extLst>
            </c:dLbl>
            <c:dLbl>
              <c:idx val="3"/>
              <c:layout>
                <c:manualLayout>
                  <c:x val="-4.707422567532054E-2"/>
                  <c:y val="-6.653637466225531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0006-42D8-A93E-7C18B2AB888B}"/>
                </c:ext>
              </c:extLst>
            </c:dLbl>
            <c:dLbl>
              <c:idx val="4"/>
              <c:layout>
                <c:manualLayout>
                  <c:x val="-5.1504515727918886E-2"/>
                  <c:y val="3.635118712619887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0006-42D8-A93E-7C18B2AB888B}"/>
                </c:ext>
              </c:extLst>
            </c:dLbl>
            <c:dLbl>
              <c:idx val="5"/>
              <c:layout>
                <c:manualLayout>
                  <c:x val="-5.6489070810384651E-2"/>
                  <c:y val="2.440365615565239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0006-42D8-A93E-7C18B2AB888B}"/>
                </c:ext>
              </c:extLst>
            </c:dLbl>
            <c:dLbl>
              <c:idx val="6"/>
              <c:layout>
                <c:manualLayout>
                  <c:x val="-7.3378709921578786E-2"/>
                  <c:y val="5.6420911282349514E-3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0006-42D8-A93E-7C18B2AB888B}"/>
                </c:ext>
              </c:extLst>
            </c:dLbl>
            <c:dLbl>
              <c:idx val="7"/>
              <c:layout>
                <c:manualLayout>
                  <c:x val="-7.8632322122524443E-3"/>
                  <c:y val="-3.937384171064638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0006-42D8-A93E-7C18B2AB888B}"/>
                </c:ext>
              </c:extLst>
            </c:dLbl>
            <c:dLbl>
              <c:idx val="8"/>
              <c:layout>
                <c:manualLayout>
                  <c:x val="-5.2584769132160841E-3"/>
                  <c:y val="3.2741783709029124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0006-42D8-A93E-7C18B2AB888B}"/>
                </c:ext>
              </c:extLst>
            </c:dLbl>
            <c:dLbl>
              <c:idx val="9"/>
              <c:layout>
                <c:manualLayout>
                  <c:x val="-2.4063555829960093E-3"/>
                  <c:y val="-2.416202380942324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2-0006-42D8-A93E-7C18B2AB888B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Основной!$A$32:$A$38</c:f>
              <c:numCache>
                <c:formatCode>General</c:formatCode>
                <c:ptCount val="7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  <c:pt idx="6">
                  <c:v>2015</c:v>
                </c:pt>
              </c:numCache>
            </c:numRef>
          </c:cat>
          <c:val>
            <c:numRef>
              <c:f>Основной!$E$32:$E$38</c:f>
              <c:numCache>
                <c:formatCode>0%</c:formatCode>
                <c:ptCount val="7"/>
                <c:pt idx="1">
                  <c:v>0.96742258218199151</c:v>
                </c:pt>
                <c:pt idx="2">
                  <c:v>0.34650403669102725</c:v>
                </c:pt>
                <c:pt idx="3">
                  <c:v>0.17537293972718526</c:v>
                </c:pt>
                <c:pt idx="4">
                  <c:v>5.7309676669135223E-2</c:v>
                </c:pt>
                <c:pt idx="5">
                  <c:v>-0.15693430656934304</c:v>
                </c:pt>
                <c:pt idx="6">
                  <c:v>-0.4708950842971461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3-0006-42D8-A93E-7C18B2AB888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75367128"/>
        <c:axId val="575369088"/>
      </c:lineChart>
      <c:catAx>
        <c:axId val="575373400"/>
        <c:scaling>
          <c:orientation val="minMax"/>
        </c:scaling>
        <c:delete val="0"/>
        <c:axPos val="b"/>
        <c:numFmt formatCode="General" sourceLinked="1"/>
        <c:majorTickMark val="cross"/>
        <c:minorTickMark val="none"/>
        <c:tickLblPos val="nextTo"/>
        <c:txPr>
          <a:bodyPr rot="0" vert="horz"/>
          <a:lstStyle/>
          <a:p>
            <a:pPr>
              <a:defRPr/>
            </a:pPr>
            <a:endParaRPr lang="ru-RU"/>
          </a:p>
        </c:txPr>
        <c:crossAx val="575368696"/>
        <c:crosses val="autoZero"/>
        <c:auto val="0"/>
        <c:lblAlgn val="ctr"/>
        <c:lblOffset val="100"/>
        <c:tickLblSkip val="1"/>
        <c:tickMarkSkip val="1"/>
        <c:noMultiLvlLbl val="0"/>
      </c:catAx>
      <c:valAx>
        <c:axId val="575368696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/>
                </a:pPr>
                <a:r>
                  <a:rPr lang="ru-RU"/>
                  <a:t>млрд. руб.</a:t>
                </a:r>
              </a:p>
            </c:rich>
          </c:tx>
          <c:layout>
            <c:manualLayout>
              <c:xMode val="edge"/>
              <c:yMode val="edge"/>
              <c:x val="1.3091253830511814E-2"/>
              <c:y val="0.34333962564068626"/>
            </c:manualLayout>
          </c:layout>
          <c:overlay val="0"/>
        </c:title>
        <c:numFmt formatCode="0" sourceLinked="1"/>
        <c:majorTickMark val="cross"/>
        <c:minorTickMark val="none"/>
        <c:tickLblPos val="nextTo"/>
        <c:txPr>
          <a:bodyPr rot="0" vert="horz"/>
          <a:lstStyle/>
          <a:p>
            <a:pPr>
              <a:defRPr/>
            </a:pPr>
            <a:endParaRPr lang="ru-RU"/>
          </a:p>
        </c:txPr>
        <c:crossAx val="575373400"/>
        <c:crosses val="autoZero"/>
        <c:crossBetween val="between"/>
      </c:valAx>
      <c:catAx>
        <c:axId val="57536712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575369088"/>
        <c:crosses val="autoZero"/>
        <c:auto val="0"/>
        <c:lblAlgn val="ctr"/>
        <c:lblOffset val="100"/>
        <c:noMultiLvlLbl val="0"/>
      </c:catAx>
      <c:valAx>
        <c:axId val="575369088"/>
        <c:scaling>
          <c:orientation val="minMax"/>
        </c:scaling>
        <c:delete val="0"/>
        <c:axPos val="r"/>
        <c:title>
          <c:tx>
            <c:rich>
              <a:bodyPr/>
              <a:lstStyle/>
              <a:p>
                <a:pPr>
                  <a:defRPr/>
                </a:pPr>
                <a:r>
                  <a:rPr lang="ru-RU"/>
                  <a:t>%</a:t>
                </a:r>
              </a:p>
            </c:rich>
          </c:tx>
          <c:layout>
            <c:manualLayout>
              <c:xMode val="edge"/>
              <c:yMode val="edge"/>
              <c:x val="0.896815296343771"/>
              <c:y val="0.39774880290501319"/>
            </c:manualLayout>
          </c:layout>
          <c:overlay val="0"/>
        </c:title>
        <c:numFmt formatCode="0%" sourceLinked="0"/>
        <c:majorTickMark val="none"/>
        <c:minorTickMark val="none"/>
        <c:tickLblPos val="nextTo"/>
        <c:txPr>
          <a:bodyPr rot="0" vert="horz"/>
          <a:lstStyle/>
          <a:p>
            <a:pPr>
              <a:defRPr/>
            </a:pPr>
            <a:endParaRPr lang="ru-RU"/>
          </a:p>
        </c:txPr>
        <c:crossAx val="575367128"/>
        <c:crosses val="max"/>
        <c:crossBetween val="between"/>
      </c:valAx>
    </c:plotArea>
    <c:legend>
      <c:legendPos val="r"/>
      <c:layout>
        <c:manualLayout>
          <c:xMode val="edge"/>
          <c:yMode val="edge"/>
          <c:x val="0.14341095444464791"/>
          <c:y val="0.83154272382618832"/>
          <c:w val="0.85658905102932548"/>
          <c:h val="0.15412205194780759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20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6.1834164292497627E-2"/>
          <c:y val="3.7402695182210427E-2"/>
          <c:w val="0.87658376821478445"/>
          <c:h val="0.57375640231112146"/>
        </c:manualLayout>
      </c:layout>
      <c:barChart>
        <c:barDir val="col"/>
        <c:grouping val="clustered"/>
        <c:varyColors val="0"/>
        <c:ser>
          <c:idx val="0"/>
          <c:order val="1"/>
          <c:tx>
            <c:strRef>
              <c:f>Лист1!$C$2</c:f>
              <c:strCache>
                <c:ptCount val="1"/>
                <c:pt idx="0">
                  <c:v>Просроченная задолженность по кредитам ЮЛ, млрд руб.</c:v>
                </c:pt>
              </c:strCache>
            </c:strRef>
          </c:tx>
          <c:spPr>
            <a:solidFill>
              <a:srgbClr val="FF9933"/>
            </a:solidFill>
            <a:ln w="3175">
              <a:solidFill>
                <a:srgbClr val="000000"/>
              </a:solidFill>
            </a:ln>
            <a:effectLst>
              <a:softEdge rad="0"/>
            </a:effectLst>
            <a:scene3d>
              <a:camera prst="orthographicFront"/>
              <a:lightRig rig="threePt" dir="t"/>
            </a:scene3d>
            <a:sp3d>
              <a:bevelT w="50800" h="50800"/>
            </a:sp3d>
          </c:spPr>
          <c:invertIfNegative val="0"/>
          <c:cat>
            <c:strRef>
              <c:f>Лист1!$A$3:$A$17</c:f>
              <c:strCache>
                <c:ptCount val="15"/>
                <c:pt idx="0">
                  <c:v>01.01.2009</c:v>
                </c:pt>
                <c:pt idx="1">
                  <c:v>01.07.2009</c:v>
                </c:pt>
                <c:pt idx="2">
                  <c:v>01.01.2010</c:v>
                </c:pt>
                <c:pt idx="3">
                  <c:v>01.07.2010</c:v>
                </c:pt>
                <c:pt idx="4">
                  <c:v>01.01.2011</c:v>
                </c:pt>
                <c:pt idx="5">
                  <c:v>01.07.2011</c:v>
                </c:pt>
                <c:pt idx="6">
                  <c:v>01.01.2012</c:v>
                </c:pt>
                <c:pt idx="7">
                  <c:v>01.07.2012</c:v>
                </c:pt>
                <c:pt idx="8">
                  <c:v>01.01.2013</c:v>
                </c:pt>
                <c:pt idx="9">
                  <c:v>01.07.2013</c:v>
                </c:pt>
                <c:pt idx="10">
                  <c:v>01.01.2014</c:v>
                </c:pt>
                <c:pt idx="11">
                  <c:v>01.07.2014</c:v>
                </c:pt>
                <c:pt idx="12">
                  <c:v>01.01.2015</c:v>
                </c:pt>
                <c:pt idx="13">
                  <c:v>01.07.2015</c:v>
                </c:pt>
                <c:pt idx="14">
                  <c:v>01.01.2016</c:v>
                </c:pt>
              </c:strCache>
            </c:strRef>
          </c:cat>
          <c:val>
            <c:numRef>
              <c:f>Лист1!$C$3:$C$17</c:f>
              <c:numCache>
                <c:formatCode>#,##0</c:formatCode>
                <c:ptCount val="15"/>
                <c:pt idx="0">
                  <c:v>266.42762499999998</c:v>
                </c:pt>
                <c:pt idx="1">
                  <c:v>612.66432899999995</c:v>
                </c:pt>
                <c:pt idx="2">
                  <c:v>762.52067</c:v>
                </c:pt>
                <c:pt idx="3">
                  <c:v>817.47639300000003</c:v>
                </c:pt>
                <c:pt idx="4">
                  <c:v>743.35695399999997</c:v>
                </c:pt>
                <c:pt idx="5">
                  <c:v>773.45397500000001</c:v>
                </c:pt>
                <c:pt idx="6">
                  <c:v>822.58061899999996</c:v>
                </c:pt>
                <c:pt idx="7">
                  <c:v>923.75893299999996</c:v>
                </c:pt>
                <c:pt idx="8">
                  <c:v>924.11797999999999</c:v>
                </c:pt>
                <c:pt idx="9">
                  <c:v>943.50437899999997</c:v>
                </c:pt>
                <c:pt idx="10">
                  <c:v>933.74526300000002</c:v>
                </c:pt>
                <c:pt idx="11">
                  <c:v>1068.987038</c:v>
                </c:pt>
                <c:pt idx="12">
                  <c:v>1250.712818</c:v>
                </c:pt>
                <c:pt idx="13">
                  <c:v>1720.514592</c:v>
                </c:pt>
                <c:pt idx="14">
                  <c:v>2075.9144940000001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FBA-4857-9229-2E0D8E82C51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5"/>
        <c:axId val="389790856"/>
        <c:axId val="389792816"/>
      </c:barChart>
      <c:lineChart>
        <c:grouping val="standard"/>
        <c:varyColors val="0"/>
        <c:ser>
          <c:idx val="1"/>
          <c:order val="0"/>
          <c:tx>
            <c:strRef>
              <c:f>Лист1!$D$2</c:f>
              <c:strCache>
                <c:ptCount val="1"/>
                <c:pt idx="0">
                  <c:v>Доля просроченной задолженности в кредитах ЮЛ, %</c:v>
                </c:pt>
              </c:strCache>
            </c:strRef>
          </c:tx>
          <c:spPr>
            <a:ln w="41275">
              <a:solidFill>
                <a:srgbClr val="002060"/>
              </a:solidFill>
            </a:ln>
          </c:spPr>
          <c:marker>
            <c:symbol val="square"/>
            <c:size val="6"/>
            <c:spPr>
              <a:solidFill>
                <a:srgbClr val="002060"/>
              </a:solidFill>
              <a:ln>
                <a:noFill/>
              </a:ln>
            </c:spPr>
          </c:marker>
          <c:dLbls>
            <c:dLbl>
              <c:idx val="0"/>
              <c:layout>
                <c:manualLayout>
                  <c:x val="-1.0878386966012855E-2"/>
                  <c:y val="-8.633537584788054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FBA-4857-9229-2E0D8E82C517}"/>
                </c:ext>
              </c:extLst>
            </c:dLbl>
            <c:dLbl>
              <c:idx val="1"/>
              <c:layout>
                <c:manualLayout>
                  <c:x val="-1.8673277667004124E-2"/>
                  <c:y val="-0.1146571530735169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0FBA-4857-9229-2E0D8E82C517}"/>
                </c:ext>
              </c:extLst>
            </c:dLbl>
            <c:dLbl>
              <c:idx val="2"/>
              <c:layout>
                <c:manualLayout>
                  <c:x val="-3.2025359518639961E-2"/>
                  <c:y val="-6.292382729129195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0FBA-4857-9229-2E0D8E82C517}"/>
                </c:ext>
              </c:extLst>
            </c:dLbl>
            <c:dLbl>
              <c:idx val="3"/>
              <c:layout>
                <c:manualLayout>
                  <c:x val="-2.4264958185677254E-2"/>
                  <c:y val="-4.853474860382316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0FBA-4857-9229-2E0D8E82C517}"/>
                </c:ext>
              </c:extLst>
            </c:dLbl>
            <c:dLbl>
              <c:idx val="4"/>
              <c:layout>
                <c:manualLayout>
                  <c:x val="-2.4909102169836283E-2"/>
                  <c:y val="-4.562265163795287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0FBA-4857-9229-2E0D8E82C517}"/>
                </c:ext>
              </c:extLst>
            </c:dLbl>
            <c:dLbl>
              <c:idx val="5"/>
              <c:layout>
                <c:manualLayout>
                  <c:x val="-1.3386424456396193E-2"/>
                  <c:y val="-6.383779255398465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0FBA-4857-9229-2E0D8E82C517}"/>
                </c:ext>
              </c:extLst>
            </c:dLbl>
            <c:dLbl>
              <c:idx val="6"/>
              <c:layout>
                <c:manualLayout>
                  <c:x val="-1.4335542511888559E-2"/>
                  <c:y val="-6.292382729129195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0FBA-4857-9229-2E0D8E82C517}"/>
                </c:ext>
              </c:extLst>
            </c:dLbl>
            <c:dLbl>
              <c:idx val="7"/>
              <c:layout>
                <c:manualLayout>
                  <c:x val="-1.6504410089446409E-2"/>
                  <c:y val="-7.485809288525940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0FBA-4857-9229-2E0D8E82C517}"/>
                </c:ext>
              </c:extLst>
            </c:dLbl>
            <c:dLbl>
              <c:idx val="8"/>
              <c:layout>
                <c:manualLayout>
                  <c:x val="-1.7114211468844946E-2"/>
                  <c:y val="-6.246714590096823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0FBA-4857-9229-2E0D8E82C517}"/>
                </c:ext>
              </c:extLst>
            </c:dLbl>
            <c:dLbl>
              <c:idx val="9"/>
              <c:layout>
                <c:manualLayout>
                  <c:x val="-2.4909102169836213E-2"/>
                  <c:y val="-7.25737822105729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0FBA-4857-9229-2E0D8E82C517}"/>
                </c:ext>
              </c:extLst>
            </c:dLbl>
            <c:dLbl>
              <c:idx val="10"/>
              <c:layout>
                <c:manualLayout>
                  <c:x val="-3.1179137278181612E-2"/>
                  <c:y val="-5.72705933408544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0FBA-4857-9229-2E0D8E82C517}"/>
                </c:ext>
              </c:extLst>
            </c:dLbl>
            <c:dLbl>
              <c:idx val="11"/>
              <c:layout>
                <c:manualLayout>
                  <c:x val="-1.1183361037346263E-2"/>
                  <c:y val="-6.121217580064591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0FBA-4857-9229-2E0D8E82C517}"/>
                </c:ext>
              </c:extLst>
            </c:dLbl>
            <c:dLbl>
              <c:idx val="12"/>
              <c:layout>
                <c:manualLayout>
                  <c:x val="-1.4911148049795016E-2"/>
                  <c:y val="-5.73864148131055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0FBA-4857-9229-2E0D8E82C517}"/>
                </c:ext>
              </c:extLst>
            </c:dLbl>
            <c:dLbl>
              <c:idx val="13"/>
              <c:layout>
                <c:manualLayout>
                  <c:x val="-2.6094491927825373E-2"/>
                  <c:y val="-5.92220901131611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0FBA-4857-9229-2E0D8E82C517}"/>
                </c:ext>
              </c:extLst>
            </c:dLbl>
            <c:dLbl>
              <c:idx val="14"/>
              <c:layout>
                <c:manualLayout>
                  <c:x val="-3.6373812915479579E-2"/>
                  <c:y val="-5.928242550603770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0FBA-4857-9229-2E0D8E82C517}"/>
                </c:ext>
              </c:extLst>
            </c:dLbl>
            <c:dLbl>
              <c:idx val="15"/>
              <c:layout>
                <c:manualLayout>
                  <c:x val="-1.9598765432098986E-2"/>
                  <c:y val="-4.011972737539588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0FBA-4857-9229-2E0D8E82C517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Лист1!$A$3:$A$17</c:f>
              <c:strCache>
                <c:ptCount val="15"/>
                <c:pt idx="0">
                  <c:v>01.01.2009</c:v>
                </c:pt>
                <c:pt idx="1">
                  <c:v>01.07.2009</c:v>
                </c:pt>
                <c:pt idx="2">
                  <c:v>01.01.2010</c:v>
                </c:pt>
                <c:pt idx="3">
                  <c:v>01.07.2010</c:v>
                </c:pt>
                <c:pt idx="4">
                  <c:v>01.01.2011</c:v>
                </c:pt>
                <c:pt idx="5">
                  <c:v>01.07.2011</c:v>
                </c:pt>
                <c:pt idx="6">
                  <c:v>01.01.2012</c:v>
                </c:pt>
                <c:pt idx="7">
                  <c:v>01.07.2012</c:v>
                </c:pt>
                <c:pt idx="8">
                  <c:v>01.01.2013</c:v>
                </c:pt>
                <c:pt idx="9">
                  <c:v>01.07.2013</c:v>
                </c:pt>
                <c:pt idx="10">
                  <c:v>01.01.2014</c:v>
                </c:pt>
                <c:pt idx="11">
                  <c:v>01.07.2014</c:v>
                </c:pt>
                <c:pt idx="12">
                  <c:v>01.01.2015</c:v>
                </c:pt>
                <c:pt idx="13">
                  <c:v>01.07.2015</c:v>
                </c:pt>
                <c:pt idx="14">
                  <c:v>01.01.2016</c:v>
                </c:pt>
              </c:strCache>
            </c:strRef>
          </c:cat>
          <c:val>
            <c:numRef>
              <c:f>Лист1!$D$3:$D$17</c:f>
              <c:numCache>
                <c:formatCode>0.0%</c:formatCode>
                <c:ptCount val="15"/>
                <c:pt idx="0">
                  <c:v>2.1297709732282621E-2</c:v>
                </c:pt>
                <c:pt idx="1">
                  <c:v>4.7755080634366773E-2</c:v>
                </c:pt>
                <c:pt idx="2">
                  <c:v>6.079865573107044E-2</c:v>
                </c:pt>
                <c:pt idx="3">
                  <c:v>6.2726927750597808E-2</c:v>
                </c:pt>
                <c:pt idx="4">
                  <c:v>5.2859486032254779E-2</c:v>
                </c:pt>
                <c:pt idx="5">
                  <c:v>5.1152771272238239E-2</c:v>
                </c:pt>
                <c:pt idx="6">
                  <c:v>4.6433331069637235E-2</c:v>
                </c:pt>
                <c:pt idx="7">
                  <c:v>4.9120462277709401E-2</c:v>
                </c:pt>
                <c:pt idx="8">
                  <c:v>4.6272032015395516E-2</c:v>
                </c:pt>
                <c:pt idx="9">
                  <c:v>4.4864276255874698E-2</c:v>
                </c:pt>
                <c:pt idx="10">
                  <c:v>4.1501194763523271E-2</c:v>
                </c:pt>
                <c:pt idx="11">
                  <c:v>4.3922172941296786E-2</c:v>
                </c:pt>
                <c:pt idx="12">
                  <c:v>4.2345403125333414E-2</c:v>
                </c:pt>
                <c:pt idx="13">
                  <c:v>5.8552053260035E-2</c:v>
                </c:pt>
                <c:pt idx="14">
                  <c:v>6.2338179804241535E-2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1-0FBA-4857-9229-2E0D8E82C51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91874280"/>
        <c:axId val="389793208"/>
      </c:lineChart>
      <c:catAx>
        <c:axId val="3897908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1260000"/>
          <a:lstStyle/>
          <a:p>
            <a:pPr>
              <a:defRPr sz="900"/>
            </a:pPr>
            <a:endParaRPr lang="ru-RU"/>
          </a:p>
        </c:txPr>
        <c:crossAx val="389792816"/>
        <c:crosses val="autoZero"/>
        <c:auto val="1"/>
        <c:lblAlgn val="ctr"/>
        <c:lblOffset val="100"/>
        <c:noMultiLvlLbl val="0"/>
      </c:catAx>
      <c:valAx>
        <c:axId val="389792816"/>
        <c:scaling>
          <c:orientation val="minMax"/>
          <c:max val="3000"/>
        </c:scaling>
        <c:delete val="0"/>
        <c:axPos val="l"/>
        <c:majorGridlines/>
        <c:numFmt formatCode="General" sourceLinked="0"/>
        <c:majorTickMark val="out"/>
        <c:minorTickMark val="none"/>
        <c:tickLblPos val="nextTo"/>
        <c:crossAx val="389790856"/>
        <c:crosses val="autoZero"/>
        <c:crossBetween val="between"/>
      </c:valAx>
      <c:valAx>
        <c:axId val="389793208"/>
        <c:scaling>
          <c:orientation val="minMax"/>
          <c:max val="8.0000000000000016E-2"/>
        </c:scaling>
        <c:delete val="0"/>
        <c:axPos val="r"/>
        <c:numFmt formatCode="0%" sourceLinked="0"/>
        <c:majorTickMark val="out"/>
        <c:minorTickMark val="none"/>
        <c:tickLblPos val="nextTo"/>
        <c:crossAx val="391874280"/>
        <c:crosses val="max"/>
        <c:crossBetween val="between"/>
      </c:valAx>
      <c:catAx>
        <c:axId val="39187428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389793208"/>
        <c:crosses val="autoZero"/>
        <c:auto val="1"/>
        <c:lblAlgn val="ctr"/>
        <c:lblOffset val="100"/>
        <c:noMultiLvlLbl val="0"/>
      </c:catAx>
    </c:plotArea>
    <c:legend>
      <c:legendPos val="r"/>
      <c:layout>
        <c:manualLayout>
          <c:xMode val="edge"/>
          <c:yMode val="edge"/>
          <c:x val="0.17056754207086267"/>
          <c:y val="0.77114029110615323"/>
          <c:w val="0.73957430433477056"/>
          <c:h val="0.15196347104087526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300">
          <a:latin typeface="Times New Roman" pitchFamily="18" charset="0"/>
          <a:cs typeface="Times New Roman" pitchFamily="18" charset="0"/>
        </a:defRPr>
      </a:pPr>
      <a:endParaRPr lang="ru-RU"/>
    </a:p>
  </c:txPr>
  <c:externalData r:id="rId2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6.1823070632918448E-2"/>
          <c:y val="3.1038020536067131E-2"/>
          <c:w val="0.65100883857358605"/>
          <c:h val="0.8317759285062839"/>
        </c:manualLayout>
      </c:layout>
      <c:bubbleChart>
        <c:varyColors val="0"/>
        <c:ser>
          <c:idx val="2"/>
          <c:order val="0"/>
          <c:tx>
            <c:strRef>
              <c:f>Просрочка!$A$3</c:f>
              <c:strCache>
                <c:ptCount val="1"/>
                <c:pt idx="0">
                  <c:v>ПАО Сбербанк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0.15005793722779245"/>
                  <c:y val="-0.14236914122427222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B1DF-459B-A56F-03F777888288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Просрочка!$C$3</c:f>
              <c:numCache>
                <c:formatCode>0.0%</c:formatCode>
                <c:ptCount val="1"/>
                <c:pt idx="0">
                  <c:v>3.3500000000000002E-2</c:v>
                </c:pt>
              </c:numCache>
            </c:numRef>
          </c:xVal>
          <c:yVal>
            <c:numRef>
              <c:f>Просрочка!$D$3</c:f>
              <c:numCache>
                <c:formatCode>0.0%</c:formatCode>
                <c:ptCount val="1"/>
                <c:pt idx="0">
                  <c:v>2.3300000000000001E-2</c:v>
                </c:pt>
              </c:numCache>
            </c:numRef>
          </c:yVal>
          <c:bubbleSize>
            <c:numRef>
              <c:f>Просрочка!$B$3</c:f>
              <c:numCache>
                <c:formatCode>#,##0.0</c:formatCode>
                <c:ptCount val="1"/>
                <c:pt idx="0">
                  <c:v>564113.72930000001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01-B1DF-459B-A56F-03F777888288}"/>
            </c:ext>
          </c:extLst>
        </c:ser>
        <c:ser>
          <c:idx val="0"/>
          <c:order val="1"/>
          <c:tx>
            <c:strRef>
              <c:f>Просрочка!$A$4</c:f>
              <c:strCache>
                <c:ptCount val="1"/>
                <c:pt idx="0">
                  <c:v>Банк ВТБ (ПАО)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2.9417123097384774E-2"/>
                  <c:y val="8.5080441459506537E-2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B1DF-459B-A56F-03F777888288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Просрочка!$C$4</c:f>
              <c:numCache>
                <c:formatCode>0.0%</c:formatCode>
                <c:ptCount val="1"/>
                <c:pt idx="0">
                  <c:v>6.83E-2</c:v>
                </c:pt>
              </c:numCache>
            </c:numRef>
          </c:xVal>
          <c:yVal>
            <c:numRef>
              <c:f>Просрочка!$D$4</c:f>
              <c:numCache>
                <c:formatCode>0.0%</c:formatCode>
                <c:ptCount val="1"/>
                <c:pt idx="0">
                  <c:v>5.0099999999999999E-2</c:v>
                </c:pt>
              </c:numCache>
            </c:numRef>
          </c:yVal>
          <c:bubbleSize>
            <c:numRef>
              <c:f>Просрочка!$B$4</c:f>
              <c:numCache>
                <c:formatCode>#,##0.0</c:formatCode>
                <c:ptCount val="1"/>
                <c:pt idx="0">
                  <c:v>302682.45996000001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03-B1DF-459B-A56F-03F777888288}"/>
            </c:ext>
          </c:extLst>
        </c:ser>
        <c:ser>
          <c:idx val="1"/>
          <c:order val="2"/>
          <c:tx>
            <c:strRef>
              <c:f>Просрочка!$A$5</c:f>
              <c:strCache>
                <c:ptCount val="1"/>
                <c:pt idx="0">
                  <c:v>Банк ГПБ (АО)</c:v>
                </c:pt>
              </c:strCache>
            </c:strRef>
          </c:tx>
          <c:invertIfNegative val="0"/>
          <c:xVal>
            <c:numRef>
              <c:f>Просрочка!$C$5</c:f>
              <c:numCache>
                <c:formatCode>0.0%</c:formatCode>
                <c:ptCount val="1"/>
                <c:pt idx="0">
                  <c:v>1.84E-2</c:v>
                </c:pt>
              </c:numCache>
            </c:numRef>
          </c:xVal>
          <c:yVal>
            <c:numRef>
              <c:f>Просрочка!$D$5</c:f>
              <c:numCache>
                <c:formatCode>0.0%</c:formatCode>
                <c:ptCount val="1"/>
                <c:pt idx="0">
                  <c:v>9.300000000000001E-3</c:v>
                </c:pt>
              </c:numCache>
            </c:numRef>
          </c:yVal>
          <c:bubbleSize>
            <c:numRef>
              <c:f>Просрочка!$B$5</c:f>
              <c:numCache>
                <c:formatCode>#,##0.0</c:formatCode>
                <c:ptCount val="1"/>
                <c:pt idx="0">
                  <c:v>64210.820399999997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04-B1DF-459B-A56F-03F777888288}"/>
            </c:ext>
          </c:extLst>
        </c:ser>
        <c:ser>
          <c:idx val="3"/>
          <c:order val="3"/>
          <c:tx>
            <c:strRef>
              <c:f>Просрочка!$A$6</c:f>
              <c:strCache>
                <c:ptCount val="1"/>
                <c:pt idx="0">
                  <c:v>ПАО Банк "ФК Открытие"</c:v>
                </c:pt>
              </c:strCache>
            </c:strRef>
          </c:tx>
          <c:invertIfNegative val="0"/>
          <c:xVal>
            <c:numRef>
              <c:f>Просрочка!$C$6</c:f>
              <c:numCache>
                <c:formatCode>0.0%</c:formatCode>
                <c:ptCount val="1"/>
                <c:pt idx="0">
                  <c:v>3.7599999999999995E-2</c:v>
                </c:pt>
              </c:numCache>
            </c:numRef>
          </c:xVal>
          <c:yVal>
            <c:numRef>
              <c:f>Просрочка!$D$6</c:f>
              <c:numCache>
                <c:formatCode>0.0%</c:formatCode>
                <c:ptCount val="1"/>
                <c:pt idx="0">
                  <c:v>2.4799999999999999E-2</c:v>
                </c:pt>
              </c:numCache>
            </c:numRef>
          </c:yVal>
          <c:bubbleSize>
            <c:numRef>
              <c:f>Просрочка!$B$6</c:f>
              <c:numCache>
                <c:formatCode>#,##0.0</c:formatCode>
                <c:ptCount val="1"/>
                <c:pt idx="0">
                  <c:v>81956.926799999987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05-B1DF-459B-A56F-03F777888288}"/>
            </c:ext>
          </c:extLst>
        </c:ser>
        <c:ser>
          <c:idx val="4"/>
          <c:order val="4"/>
          <c:tx>
            <c:strRef>
              <c:f>Просрочка!$A$7</c:f>
              <c:strCache>
                <c:ptCount val="1"/>
                <c:pt idx="0">
                  <c:v>ВТБ 24 (ПАО)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9.6713318415852623E-2"/>
                  <c:y val="-6.5454329021638169E-2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B1DF-459B-A56F-03F777888288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Просрочка!$C$7</c:f>
              <c:numCache>
                <c:formatCode>0.0%</c:formatCode>
                <c:ptCount val="1"/>
                <c:pt idx="0">
                  <c:v>8.6199999999999999E-2</c:v>
                </c:pt>
              </c:numCache>
            </c:numRef>
          </c:xVal>
          <c:yVal>
            <c:numRef>
              <c:f>Просрочка!$D$7</c:f>
              <c:numCache>
                <c:formatCode>0.0%</c:formatCode>
                <c:ptCount val="1"/>
                <c:pt idx="0">
                  <c:v>8.2599999999999993E-2</c:v>
                </c:pt>
              </c:numCache>
            </c:numRef>
          </c:yVal>
          <c:bubbleSize>
            <c:numRef>
              <c:f>Просрочка!$B$7</c:f>
              <c:numCache>
                <c:formatCode>#,##0.0</c:formatCode>
                <c:ptCount val="1"/>
                <c:pt idx="0">
                  <c:v>140622.89582000001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07-B1DF-459B-A56F-03F777888288}"/>
            </c:ext>
          </c:extLst>
        </c:ser>
        <c:ser>
          <c:idx val="5"/>
          <c:order val="5"/>
          <c:tx>
            <c:strRef>
              <c:f>Просрочка!$A$8</c:f>
              <c:strCache>
                <c:ptCount val="1"/>
                <c:pt idx="0">
                  <c:v>АО "Россельхозбанк"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5.0192988038607056E-2"/>
                  <c:y val="-9.9237208516677222E-2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B1DF-459B-A56F-03F777888288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Просрочка!$C$8</c:f>
              <c:numCache>
                <c:formatCode>0.0%</c:formatCode>
                <c:ptCount val="1"/>
                <c:pt idx="0">
                  <c:v>0.1174</c:v>
                </c:pt>
              </c:numCache>
            </c:numRef>
          </c:xVal>
          <c:yVal>
            <c:numRef>
              <c:f>Просрочка!$D$8</c:f>
              <c:numCache>
                <c:formatCode>0.0%</c:formatCode>
                <c:ptCount val="1"/>
                <c:pt idx="0">
                  <c:v>0.1091</c:v>
                </c:pt>
              </c:numCache>
            </c:numRef>
          </c:yVal>
          <c:bubbleSize>
            <c:numRef>
              <c:f>Просрочка!$B$8</c:f>
              <c:numCache>
                <c:formatCode>#,##0.0</c:formatCode>
                <c:ptCount val="1"/>
                <c:pt idx="0">
                  <c:v>205913.16648000001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09-B1DF-459B-A56F-03F777888288}"/>
            </c:ext>
          </c:extLst>
        </c:ser>
        <c:ser>
          <c:idx val="6"/>
          <c:order val="6"/>
          <c:tx>
            <c:strRef>
              <c:f>Просрочка!$A$9</c:f>
              <c:strCache>
                <c:ptCount val="1"/>
                <c:pt idx="0">
                  <c:v>АО "АЛЬФА-БАНК"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Просрочка!$C$9</c:f>
              <c:numCache>
                <c:formatCode>0.0%</c:formatCode>
                <c:ptCount val="1"/>
                <c:pt idx="0">
                  <c:v>0.1043</c:v>
                </c:pt>
              </c:numCache>
            </c:numRef>
          </c:xVal>
          <c:yVal>
            <c:numRef>
              <c:f>Просрочка!$D$9</c:f>
              <c:numCache>
                <c:formatCode>0.0%</c:formatCode>
                <c:ptCount val="1"/>
                <c:pt idx="0">
                  <c:v>5.9699999999999996E-2</c:v>
                </c:pt>
              </c:numCache>
            </c:numRef>
          </c:yVal>
          <c:bubbleSize>
            <c:numRef>
              <c:f>Просрочка!$B$9</c:f>
              <c:numCache>
                <c:formatCode>#,##0.0</c:formatCode>
                <c:ptCount val="1"/>
                <c:pt idx="0">
                  <c:v>163369.33501000001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0A-B1DF-459B-A56F-03F777888288}"/>
            </c:ext>
          </c:extLst>
        </c:ser>
        <c:ser>
          <c:idx val="8"/>
          <c:order val="7"/>
          <c:tx>
            <c:strRef>
              <c:f>Просрочка!$A$11</c:f>
              <c:strCache>
                <c:ptCount val="1"/>
                <c:pt idx="0">
                  <c:v>ОАО "Банк Москвы"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0.12609457970674456"/>
                  <c:y val="-0.12035184070973308"/>
                </c:manualLayout>
              </c:layout>
              <c:tx>
                <c:rich>
                  <a:bodyPr/>
                  <a:lstStyle/>
                  <a:p>
                    <a:r>
                      <a:rPr lang="ru-RU"/>
                      <a:t>ОАО "Банк Москвы"</a:t>
                    </a:r>
                  </a:p>
                </c:rich>
              </c:tx>
              <c:showLegendKey val="0"/>
              <c:showVal val="1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B1DF-459B-A56F-03F777888288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Просрочка!$C$11</c:f>
              <c:numCache>
                <c:formatCode>0.0%</c:formatCode>
                <c:ptCount val="1"/>
                <c:pt idx="0">
                  <c:v>0.35909999999999997</c:v>
                </c:pt>
              </c:numCache>
            </c:numRef>
          </c:xVal>
          <c:yVal>
            <c:numRef>
              <c:f>Просрочка!$D$11</c:f>
              <c:numCache>
                <c:formatCode>0.0%</c:formatCode>
                <c:ptCount val="1"/>
                <c:pt idx="0">
                  <c:v>0.24579999999999999</c:v>
                </c:pt>
              </c:numCache>
            </c:numRef>
          </c:yVal>
          <c:bubbleSize>
            <c:numRef>
              <c:f>Просрочка!$B$11</c:f>
              <c:numCache>
                <c:formatCode>#,##0.0</c:formatCode>
                <c:ptCount val="1"/>
                <c:pt idx="0">
                  <c:v>382829.00481000001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0C-B1DF-459B-A56F-03F777888288}"/>
            </c:ext>
          </c:extLst>
        </c:ser>
        <c:ser>
          <c:idx val="9"/>
          <c:order val="8"/>
          <c:tx>
            <c:strRef>
              <c:f>Просрочка!$A$12</c:f>
              <c:strCache>
                <c:ptCount val="1"/>
                <c:pt idx="0">
                  <c:v>АО ЮниКредит Банк</c:v>
                </c:pt>
              </c:strCache>
            </c:strRef>
          </c:tx>
          <c:invertIfNegative val="0"/>
          <c:xVal>
            <c:numRef>
              <c:f>Просрочка!$C$12</c:f>
              <c:numCache>
                <c:formatCode>0.0%</c:formatCode>
                <c:ptCount val="1"/>
                <c:pt idx="0">
                  <c:v>4.4000000000000004E-2</c:v>
                </c:pt>
              </c:numCache>
            </c:numRef>
          </c:xVal>
          <c:yVal>
            <c:numRef>
              <c:f>Просрочка!$D$12</c:f>
              <c:numCache>
                <c:formatCode>0.0%</c:formatCode>
                <c:ptCount val="1"/>
                <c:pt idx="0">
                  <c:v>2.5899999999999999E-2</c:v>
                </c:pt>
              </c:numCache>
            </c:numRef>
          </c:yVal>
          <c:bubbleSize>
            <c:numRef>
              <c:f>Просрочка!$B$12</c:f>
              <c:numCache>
                <c:formatCode>#,##0.0</c:formatCode>
                <c:ptCount val="1"/>
                <c:pt idx="0">
                  <c:v>39221.626400000001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0D-B1DF-459B-A56F-03F777888288}"/>
            </c:ext>
          </c:extLst>
        </c:ser>
        <c:ser>
          <c:idx val="10"/>
          <c:order val="9"/>
          <c:tx>
            <c:strRef>
              <c:f>Просрочка!$A$13</c:f>
              <c:strCache>
                <c:ptCount val="1"/>
                <c:pt idx="0">
                  <c:v>ОАО "МОСКОВСКИЙ КРЕДИТНЫЙ БАНК"</c:v>
                </c:pt>
              </c:strCache>
            </c:strRef>
          </c:tx>
          <c:invertIfNegative val="0"/>
          <c:xVal>
            <c:numRef>
              <c:f>Просрочка!$C$13</c:f>
              <c:numCache>
                <c:formatCode>0.0%</c:formatCode>
                <c:ptCount val="1"/>
                <c:pt idx="0">
                  <c:v>3.6900000000000002E-2</c:v>
                </c:pt>
              </c:numCache>
            </c:numRef>
          </c:xVal>
          <c:yVal>
            <c:numRef>
              <c:f>Просрочка!$D$13</c:f>
              <c:numCache>
                <c:formatCode>0.0%</c:formatCode>
                <c:ptCount val="1"/>
                <c:pt idx="0">
                  <c:v>3.95E-2</c:v>
                </c:pt>
              </c:numCache>
            </c:numRef>
          </c:yVal>
          <c:bubbleSize>
            <c:numRef>
              <c:f>Просрочка!$B$13</c:f>
              <c:numCache>
                <c:formatCode>#,##0.0</c:formatCode>
                <c:ptCount val="1"/>
                <c:pt idx="0">
                  <c:v>32924.51208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0E-B1DF-459B-A56F-03F777888288}"/>
            </c:ext>
          </c:extLst>
        </c:ser>
        <c:ser>
          <c:idx val="11"/>
          <c:order val="10"/>
          <c:tx>
            <c:strRef>
              <c:f>Просрочка!$A$14</c:f>
              <c:strCache>
                <c:ptCount val="1"/>
                <c:pt idx="0">
                  <c:v>ПАО "Промсвязьбанк"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4.1052793827313179E-3"/>
                  <c:y val="3.6695156562532159E-2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B1DF-459B-A56F-03F777888288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Просрочка!$C$14</c:f>
              <c:numCache>
                <c:formatCode>0.0%</c:formatCode>
                <c:ptCount val="1"/>
                <c:pt idx="0">
                  <c:v>0.1026</c:v>
                </c:pt>
              </c:numCache>
            </c:numRef>
          </c:xVal>
          <c:yVal>
            <c:numRef>
              <c:f>Просрочка!$D$14</c:f>
              <c:numCache>
                <c:formatCode>0.0%</c:formatCode>
                <c:ptCount val="1"/>
                <c:pt idx="0">
                  <c:v>4.9299999999999997E-2</c:v>
                </c:pt>
              </c:numCache>
            </c:numRef>
          </c:yVal>
          <c:bubbleSize>
            <c:numRef>
              <c:f>Просрочка!$B$14</c:f>
              <c:numCache>
                <c:formatCode>#,##0.0</c:formatCode>
                <c:ptCount val="1"/>
                <c:pt idx="0">
                  <c:v>81305.257140000002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10-B1DF-459B-A56F-03F777888288}"/>
            </c:ext>
          </c:extLst>
        </c:ser>
        <c:ser>
          <c:idx val="12"/>
          <c:order val="11"/>
          <c:tx>
            <c:strRef>
              <c:f>Просрочка!$A$15</c:f>
              <c:strCache>
                <c:ptCount val="1"/>
                <c:pt idx="0">
                  <c:v>ПАО РОСБАНК</c:v>
                </c:pt>
              </c:strCache>
            </c:strRef>
          </c:tx>
          <c:invertIfNegative val="0"/>
          <c:xVal>
            <c:numRef>
              <c:f>Просрочка!$C$15</c:f>
              <c:numCache>
                <c:formatCode>0.0%</c:formatCode>
                <c:ptCount val="1"/>
                <c:pt idx="0">
                  <c:v>8.0700000000000008E-2</c:v>
                </c:pt>
              </c:numCache>
            </c:numRef>
          </c:xVal>
          <c:yVal>
            <c:numRef>
              <c:f>Просрочка!$D$15</c:f>
              <c:numCache>
                <c:formatCode>0.0%</c:formatCode>
                <c:ptCount val="1"/>
                <c:pt idx="0">
                  <c:v>7.3800000000000004E-2</c:v>
                </c:pt>
              </c:numCache>
            </c:numRef>
          </c:yVal>
          <c:bubbleSize>
            <c:numRef>
              <c:f>Просрочка!$B$15</c:f>
              <c:numCache>
                <c:formatCode>#,##0.0</c:formatCode>
                <c:ptCount val="1"/>
                <c:pt idx="0">
                  <c:v>39575.368770000001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11-B1DF-459B-A56F-03F777888288}"/>
            </c:ext>
          </c:extLst>
        </c:ser>
        <c:ser>
          <c:idx val="13"/>
          <c:order val="12"/>
          <c:tx>
            <c:strRef>
              <c:f>Просрочка!$A$16</c:f>
              <c:strCache>
                <c:ptCount val="1"/>
                <c:pt idx="0">
                  <c:v>АО "Райффайзенбанк"</c:v>
                </c:pt>
              </c:strCache>
            </c:strRef>
          </c:tx>
          <c:invertIfNegative val="0"/>
          <c:xVal>
            <c:numRef>
              <c:f>Просрочка!$C$16</c:f>
              <c:numCache>
                <c:formatCode>0.0%</c:formatCode>
                <c:ptCount val="1"/>
                <c:pt idx="0">
                  <c:v>6.1600000000000002E-2</c:v>
                </c:pt>
              </c:numCache>
            </c:numRef>
          </c:xVal>
          <c:yVal>
            <c:numRef>
              <c:f>Просрочка!$D$16</c:f>
              <c:numCache>
                <c:formatCode>0.0%</c:formatCode>
                <c:ptCount val="1"/>
                <c:pt idx="0">
                  <c:v>3.1400000000000004E-2</c:v>
                </c:pt>
              </c:numCache>
            </c:numRef>
          </c:yVal>
          <c:bubbleSize>
            <c:numRef>
              <c:f>Просрочка!$B$16</c:f>
              <c:numCache>
                <c:formatCode>#,##0.0</c:formatCode>
                <c:ptCount val="1"/>
                <c:pt idx="0">
                  <c:v>35524.738480000007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12-B1DF-459B-A56F-03F777888288}"/>
            </c:ext>
          </c:extLst>
        </c:ser>
        <c:ser>
          <c:idx val="14"/>
          <c:order val="13"/>
          <c:tx>
            <c:strRef>
              <c:f>Просрочка!$A$17</c:f>
              <c:strCache>
                <c:ptCount val="1"/>
                <c:pt idx="0">
                  <c:v>ПАО "БИНБАНК"</c:v>
                </c:pt>
              </c:strCache>
            </c:strRef>
          </c:tx>
          <c:invertIfNegative val="0"/>
          <c:xVal>
            <c:numRef>
              <c:f>Просрочка!$C$17</c:f>
              <c:numCache>
                <c:formatCode>0.0%</c:formatCode>
                <c:ptCount val="1"/>
                <c:pt idx="0">
                  <c:v>8.2699999999999996E-2</c:v>
                </c:pt>
              </c:numCache>
            </c:numRef>
          </c:xVal>
          <c:yVal>
            <c:numRef>
              <c:f>Просрочка!$D$17</c:f>
              <c:numCache>
                <c:formatCode>0.0%</c:formatCode>
                <c:ptCount val="1"/>
                <c:pt idx="0">
                  <c:v>3.8699999999999998E-2</c:v>
                </c:pt>
              </c:numCache>
            </c:numRef>
          </c:yVal>
          <c:bubbleSize>
            <c:numRef>
              <c:f>Просрочка!$B$17</c:f>
              <c:numCache>
                <c:formatCode>#,##0.0</c:formatCode>
                <c:ptCount val="1"/>
                <c:pt idx="0">
                  <c:v>9151.2181199999995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13-B1DF-459B-A56F-03F777888288}"/>
            </c:ext>
          </c:extLst>
        </c:ser>
        <c:ser>
          <c:idx val="15"/>
          <c:order val="14"/>
          <c:tx>
            <c:strRef>
              <c:f>Просрочка!$A$18</c:f>
              <c:strCache>
                <c:ptCount val="1"/>
                <c:pt idx="0">
                  <c:v>ОАО "АБ "РОССИЯ"</c:v>
                </c:pt>
              </c:strCache>
            </c:strRef>
          </c:tx>
          <c:invertIfNegative val="0"/>
          <c:xVal>
            <c:numRef>
              <c:f>Просрочка!$C$18</c:f>
              <c:numCache>
                <c:formatCode>0.0%</c:formatCode>
                <c:ptCount val="1"/>
                <c:pt idx="0">
                  <c:v>1.2699999999999999E-2</c:v>
                </c:pt>
              </c:numCache>
            </c:numRef>
          </c:xVal>
          <c:yVal>
            <c:numRef>
              <c:f>Просрочка!$D$18</c:f>
              <c:numCache>
                <c:formatCode>0.0%</c:formatCode>
                <c:ptCount val="1"/>
                <c:pt idx="0">
                  <c:v>8.5000000000000006E-3</c:v>
                </c:pt>
              </c:numCache>
            </c:numRef>
          </c:yVal>
          <c:bubbleSize>
            <c:numRef>
              <c:f>Просрочка!$B$18</c:f>
              <c:numCache>
                <c:formatCode>#,##0.0</c:formatCode>
                <c:ptCount val="1"/>
                <c:pt idx="0">
                  <c:v>3394.6553899999999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14-B1DF-459B-A56F-03F777888288}"/>
            </c:ext>
          </c:extLst>
        </c:ser>
        <c:ser>
          <c:idx val="16"/>
          <c:order val="15"/>
          <c:tx>
            <c:strRef>
              <c:f>Просрочка!$A$19</c:f>
              <c:strCache>
                <c:ptCount val="1"/>
                <c:pt idx="0">
                  <c:v>ПАО "Банк "Санкт-Петербург"</c:v>
                </c:pt>
              </c:strCache>
            </c:strRef>
          </c:tx>
          <c:invertIfNegative val="0"/>
          <c:xVal>
            <c:numRef>
              <c:f>Просрочка!$C$19</c:f>
              <c:numCache>
                <c:formatCode>0.0%</c:formatCode>
                <c:ptCount val="1"/>
                <c:pt idx="0">
                  <c:v>3.5900000000000001E-2</c:v>
                </c:pt>
              </c:numCache>
            </c:numRef>
          </c:xVal>
          <c:yVal>
            <c:numRef>
              <c:f>Просрочка!$D$19</c:f>
              <c:numCache>
                <c:formatCode>0.0%</c:formatCode>
                <c:ptCount val="1"/>
                <c:pt idx="0">
                  <c:v>2.4900000000000002E-2</c:v>
                </c:pt>
              </c:numCache>
            </c:numRef>
          </c:yVal>
          <c:bubbleSize>
            <c:numRef>
              <c:f>Просрочка!$B$19</c:f>
              <c:numCache>
                <c:formatCode>#,##0.0</c:formatCode>
                <c:ptCount val="1"/>
                <c:pt idx="0">
                  <c:v>11951.239239999999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15-B1DF-459B-A56F-03F777888288}"/>
            </c:ext>
          </c:extLst>
        </c:ser>
        <c:ser>
          <c:idx val="17"/>
          <c:order val="16"/>
          <c:tx>
            <c:strRef>
              <c:f>Просрочка!$A$20</c:f>
              <c:strCache>
                <c:ptCount val="1"/>
                <c:pt idx="0">
                  <c:v>ПАО ХМБ Открытие"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6.7779330918890275E-3"/>
                  <c:y val="-1.4780009779079586E-2"/>
                </c:manualLayout>
              </c:layout>
              <c:dLblPos val="r"/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6-B1DF-459B-A56F-03F777888288}"/>
                </c:ext>
              </c:extLst>
            </c:dLbl>
            <c:spPr>
              <a:noFill/>
              <a:ln>
                <a:noFill/>
              </a:ln>
              <a:effectLst/>
            </c:spPr>
            <c:dLblPos val="r"/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Просрочка!$C$20</c:f>
              <c:numCache>
                <c:formatCode>0.0%</c:formatCode>
                <c:ptCount val="1"/>
                <c:pt idx="0">
                  <c:v>0.15970000000000001</c:v>
                </c:pt>
              </c:numCache>
            </c:numRef>
          </c:xVal>
          <c:yVal>
            <c:numRef>
              <c:f>Просрочка!$D$20</c:f>
              <c:numCache>
                <c:formatCode>0.0%</c:formatCode>
                <c:ptCount val="1"/>
                <c:pt idx="0">
                  <c:v>9.3299999999999994E-2</c:v>
                </c:pt>
              </c:numCache>
            </c:numRef>
          </c:yVal>
          <c:bubbleSize>
            <c:numRef>
              <c:f>Просрочка!$B$20</c:f>
              <c:numCache>
                <c:formatCode>#,##0.0</c:formatCode>
                <c:ptCount val="1"/>
                <c:pt idx="0">
                  <c:v>39530.924279999999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17-B1DF-459B-A56F-03F777888288}"/>
            </c:ext>
          </c:extLst>
        </c:ser>
        <c:ser>
          <c:idx val="18"/>
          <c:order val="17"/>
          <c:tx>
            <c:strRef>
              <c:f>Просрочка!$A$21</c:f>
              <c:strCache>
                <c:ptCount val="1"/>
                <c:pt idx="0">
                  <c:v>АО "Банк Русский Стандарт"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9.1816441534037299E-2"/>
                  <c:y val="8.2345768769157696E-2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8-B1DF-459B-A56F-03F777888288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Просрочка!$C$21</c:f>
              <c:numCache>
                <c:formatCode>0.0%</c:formatCode>
                <c:ptCount val="1"/>
                <c:pt idx="0">
                  <c:v>0.33850000000000002</c:v>
                </c:pt>
              </c:numCache>
            </c:numRef>
          </c:xVal>
          <c:yVal>
            <c:numRef>
              <c:f>Просрочка!$D$21</c:f>
              <c:numCache>
                <c:formatCode>0.0%</c:formatCode>
                <c:ptCount val="1"/>
                <c:pt idx="0">
                  <c:v>0.1777</c:v>
                </c:pt>
              </c:numCache>
            </c:numRef>
          </c:yVal>
          <c:bubbleSize>
            <c:numRef>
              <c:f>Просрочка!$B$21</c:f>
              <c:numCache>
                <c:formatCode>#,##0.0</c:formatCode>
                <c:ptCount val="1"/>
                <c:pt idx="0">
                  <c:v>67425.273400000005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19-B1DF-459B-A56F-03F777888288}"/>
            </c:ext>
          </c:extLst>
        </c:ser>
        <c:ser>
          <c:idx val="19"/>
          <c:order val="18"/>
          <c:tx>
            <c:strRef>
              <c:f>Просрочка!$A$22</c:f>
              <c:strCache>
                <c:ptCount val="1"/>
                <c:pt idx="0">
                  <c:v>АО КБ "Ситибанк"</c:v>
                </c:pt>
              </c:strCache>
            </c:strRef>
          </c:tx>
          <c:invertIfNegative val="0"/>
          <c:xVal>
            <c:numRef>
              <c:f>Просрочка!$C$22</c:f>
              <c:numCache>
                <c:formatCode>0.0%</c:formatCode>
                <c:ptCount val="1"/>
                <c:pt idx="0">
                  <c:v>2.5000000000000001E-3</c:v>
                </c:pt>
              </c:numCache>
            </c:numRef>
          </c:xVal>
          <c:yVal>
            <c:numRef>
              <c:f>Просрочка!$D$22</c:f>
              <c:numCache>
                <c:formatCode>0.0%</c:formatCode>
                <c:ptCount val="1"/>
                <c:pt idx="0">
                  <c:v>1.4000000000000002E-3</c:v>
                </c:pt>
              </c:numCache>
            </c:numRef>
          </c:yVal>
          <c:bubbleSize>
            <c:numRef>
              <c:f>Просрочка!$B$22</c:f>
              <c:numCache>
                <c:formatCode>#,##0.0</c:formatCode>
                <c:ptCount val="1"/>
                <c:pt idx="0">
                  <c:v>418.07225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1A-B1DF-459B-A56F-03F77788828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100"/>
        <c:showNegBubbles val="0"/>
        <c:axId val="434070296"/>
        <c:axId val="434071080"/>
      </c:bubbleChart>
      <c:valAx>
        <c:axId val="434070296"/>
        <c:scaling>
          <c:orientation val="minMax"/>
          <c:max val="0.41000000000000003"/>
          <c:min val="-2.0000000000000004E-2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ru-RU" sz="1000" b="0" i="0" kern="1200" baseline="0">
                    <a:solidFill>
                      <a:srgbClr val="000000"/>
                    </a:solidFill>
                    <a:effectLst/>
                  </a:rPr>
                  <a:t>темп прироста 01.02.16 к 01.02.15  %</a:t>
                </a:r>
                <a:endParaRPr lang="ru-RU">
                  <a:effectLst/>
                </a:endParaRPr>
              </a:p>
            </c:rich>
          </c:tx>
          <c:layout>
            <c:manualLayout>
              <c:xMode val="edge"/>
              <c:yMode val="edge"/>
              <c:x val="0.22908740153260812"/>
              <c:y val="0.8986175530193975"/>
            </c:manualLayout>
          </c:layout>
          <c:overlay val="0"/>
        </c:title>
        <c:numFmt formatCode="0%" sourceLinked="0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ru-RU"/>
          </a:p>
        </c:txPr>
        <c:crossAx val="434071080"/>
        <c:crosses val="autoZero"/>
        <c:crossBetween val="midCat"/>
      </c:valAx>
      <c:valAx>
        <c:axId val="434071080"/>
        <c:scaling>
          <c:orientation val="minMax"/>
          <c:max val="0.30000000000000004"/>
        </c:scaling>
        <c:delete val="0"/>
        <c:axPos val="l"/>
        <c:majorGridlines>
          <c:spPr>
            <a:ln>
              <a:solidFill>
                <a:schemeClr val="bg1">
                  <a:lumMod val="85000"/>
                </a:schemeClr>
              </a:solidFill>
            </a:ln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ru-RU" b="0"/>
                  <a:t>темп прироста  01.02.15 к 01.02.14, %</a:t>
                </a:r>
              </a:p>
            </c:rich>
          </c:tx>
          <c:layout>
            <c:manualLayout>
              <c:xMode val="edge"/>
              <c:yMode val="edge"/>
              <c:x val="1.8724384779234233E-2"/>
              <c:y val="0.22181369839237053"/>
            </c:manualLayout>
          </c:layout>
          <c:overlay val="0"/>
        </c:title>
        <c:numFmt formatCode="0%" sourceLinked="0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ru-RU"/>
          </a:p>
        </c:txPr>
        <c:crossAx val="434070296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72956081665639883"/>
          <c:y val="7.6042235914559247E-2"/>
          <c:w val="0.27043920912954156"/>
          <c:h val="0.81640185400176657"/>
        </c:manualLayout>
      </c:layout>
      <c:overlay val="0"/>
    </c:legend>
    <c:plotVisOnly val="1"/>
    <c:dispBlanksAs val="gap"/>
    <c:showDLblsOverMax val="0"/>
  </c:chart>
  <c:externalData r:id="rId2">
    <c:autoUpdate val="0"/>
  </c:externalData>
  <c:userShapes r:id="rId3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0.1774</cdr:x>
      <cdr:y>0.87011</cdr:y>
    </cdr:from>
    <cdr:to>
      <cdr:x>0.93347</cdr:x>
      <cdr:y>0.91441</cdr:y>
    </cdr:to>
    <cdr:sp macro="" textlink="">
      <cdr:nvSpPr>
        <cdr:cNvPr id="3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652587" y="5809754"/>
          <a:ext cx="7043133" cy="29577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solidFill>
            <a:schemeClr val="tx1">
              <a:lumMod val="65000"/>
              <a:lumOff val="35000"/>
            </a:schemeClr>
          </a:solidFill>
        </a:ln>
        <a:extLst xmlns:a="http://schemas.openxmlformats.org/drawingml/2006/main"/>
      </cdr:spPr>
      <cdr:txBody>
        <a:bodyPr xmlns:a="http://schemas.openxmlformats.org/drawingml/2006/main" wrap="square" lIns="27432" tIns="22860" rIns="0" bIns="0" anchor="t" upright="1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l" rtl="0">
            <a:defRPr sz="1000"/>
          </a:pPr>
          <a:r>
            <a:rPr lang="ru-RU" sz="1100" b="0" i="0" u="none" strike="noStrike" baseline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 Площадь круга соответствует объему ссудного портфеля на 01.01.2015, трлн. руб. </a:t>
          </a:r>
        </a:p>
        <a:p xmlns:a="http://schemas.openxmlformats.org/drawingml/2006/main">
          <a:pPr algn="l" rtl="0">
            <a:defRPr sz="1000"/>
          </a:pPr>
          <a:endParaRPr lang="ru-RU" sz="1100" b="0" i="0" u="none" strike="noStrike" baseline="0">
            <a:solidFill>
              <a:srgbClr val="00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 xmlns:a="http://schemas.openxmlformats.org/drawingml/2006/main">
          <a:pPr algn="l" rtl="0">
            <a:defRPr sz="1000"/>
          </a:pPr>
          <a:endParaRPr lang="ru-RU" sz="1100" b="0" i="0" u="none" strike="noStrike" baseline="0">
            <a:solidFill>
              <a:srgbClr val="00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 xmlns:a="http://schemas.openxmlformats.org/drawingml/2006/main">
          <a:pPr algn="l" rtl="0">
            <a:defRPr sz="1000"/>
          </a:pPr>
          <a:endParaRPr lang="ru-RU" sz="1100" b="0" i="0" u="none" strike="noStrike" baseline="0">
            <a:solidFill>
              <a:srgbClr val="00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0.65328</cdr:x>
      <cdr:y>0.05645</cdr:y>
    </cdr:from>
    <cdr:to>
      <cdr:x>0.87745</cdr:x>
      <cdr:y>0.11037</cdr:y>
    </cdr:to>
    <cdr:sp macro="" textlink="">
      <cdr:nvSpPr>
        <cdr:cNvPr id="5" name="TextBox 1"/>
        <cdr:cNvSpPr txBox="1"/>
      </cdr:nvSpPr>
      <cdr:spPr>
        <a:xfrm xmlns:a="http://schemas.openxmlformats.org/drawingml/2006/main">
          <a:off x="5373573" y="282792"/>
          <a:ext cx="1843924" cy="27009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1400" b="1" dirty="0">
              <a:latin typeface="Times New Roman" panose="02020603050405020304" pitchFamily="18" charset="0"/>
              <a:cs typeface="Times New Roman" panose="02020603050405020304" pitchFamily="18" charset="0"/>
            </a:rPr>
            <a:t>Кредиты крупному бизнесу</a:t>
          </a:r>
        </a:p>
      </cdr:txBody>
    </cdr:sp>
  </cdr:relSizeAnchor>
  <cdr:relSizeAnchor xmlns:cdr="http://schemas.openxmlformats.org/drawingml/2006/chartDrawing">
    <cdr:from>
      <cdr:x>0.16565</cdr:x>
      <cdr:y>0.33375</cdr:y>
    </cdr:from>
    <cdr:to>
      <cdr:x>0.34343</cdr:x>
      <cdr:y>0.43081</cdr:y>
    </cdr:to>
    <cdr:sp macro="" textlink="">
      <cdr:nvSpPr>
        <cdr:cNvPr id="6" name="TextBox 1"/>
        <cdr:cNvSpPr txBox="1"/>
      </cdr:nvSpPr>
      <cdr:spPr>
        <a:xfrm xmlns:a="http://schemas.openxmlformats.org/drawingml/2006/main">
          <a:off x="1362544" y="1671847"/>
          <a:ext cx="1462340" cy="48619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1400" b="1" dirty="0">
              <a:latin typeface="Times New Roman" panose="02020603050405020304" pitchFamily="18" charset="0"/>
              <a:cs typeface="Times New Roman" panose="02020603050405020304" pitchFamily="18" charset="0"/>
            </a:rPr>
            <a:t>Кредиты</a:t>
          </a:r>
          <a:r>
            <a:rPr lang="ru-RU" sz="1400" b="1" baseline="0" dirty="0">
              <a:latin typeface="Times New Roman" panose="02020603050405020304" pitchFamily="18" charset="0"/>
              <a:cs typeface="Times New Roman" panose="02020603050405020304" pitchFamily="18" charset="0"/>
            </a:rPr>
            <a:t> ФЛ</a:t>
          </a:r>
        </a:p>
        <a:p xmlns:a="http://schemas.openxmlformats.org/drawingml/2006/main">
          <a:r>
            <a:rPr lang="ru-RU" sz="1400" b="1" baseline="0" dirty="0">
              <a:latin typeface="Times New Roman" panose="02020603050405020304" pitchFamily="18" charset="0"/>
              <a:cs typeface="Times New Roman" panose="02020603050405020304" pitchFamily="18" charset="0"/>
            </a:rPr>
            <a:t>(кроме ипотеки)</a:t>
          </a:r>
          <a:endParaRPr lang="ru-RU" sz="1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0.1774</cdr:x>
      <cdr:y>0.87011</cdr:y>
    </cdr:from>
    <cdr:to>
      <cdr:x>0.93347</cdr:x>
      <cdr:y>0.91441</cdr:y>
    </cdr:to>
    <cdr:sp macro="" textlink="">
      <cdr:nvSpPr>
        <cdr:cNvPr id="8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652587" y="5809754"/>
          <a:ext cx="7043133" cy="29577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solidFill>
            <a:schemeClr val="tx1">
              <a:lumMod val="65000"/>
              <a:lumOff val="35000"/>
            </a:schemeClr>
          </a:solidFill>
        </a:ln>
        <a:extLst xmlns:a="http://schemas.openxmlformats.org/drawingml/2006/main"/>
      </cdr:spPr>
      <cdr:txBody>
        <a:bodyPr xmlns:a="http://schemas.openxmlformats.org/drawingml/2006/main" wrap="square" lIns="27432" tIns="22860" rIns="0" bIns="0" anchor="t" upright="1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l" rtl="0">
            <a:defRPr sz="1000"/>
          </a:pPr>
          <a:r>
            <a:rPr lang="ru-RU" sz="1100" b="0" i="0" u="none" strike="noStrike" baseline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 Площадь круга соответствует объему ссудного портфеля на 01.01.2015, трлн. руб. </a:t>
          </a:r>
        </a:p>
        <a:p xmlns:a="http://schemas.openxmlformats.org/drawingml/2006/main">
          <a:pPr algn="l" rtl="0">
            <a:defRPr sz="1000"/>
          </a:pPr>
          <a:endParaRPr lang="ru-RU" sz="1100" b="0" i="0" u="none" strike="noStrike" baseline="0">
            <a:solidFill>
              <a:srgbClr val="00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 xmlns:a="http://schemas.openxmlformats.org/drawingml/2006/main">
          <a:pPr algn="l" rtl="0">
            <a:defRPr sz="1000"/>
          </a:pPr>
          <a:endParaRPr lang="ru-RU" sz="1100" b="0" i="0" u="none" strike="noStrike" baseline="0">
            <a:solidFill>
              <a:srgbClr val="00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 xmlns:a="http://schemas.openxmlformats.org/drawingml/2006/main">
          <a:pPr algn="l" rtl="0">
            <a:defRPr sz="1000"/>
          </a:pPr>
          <a:endParaRPr lang="ru-RU" sz="1100" b="0" i="0" u="none" strike="noStrike" baseline="0">
            <a:solidFill>
              <a:srgbClr val="00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0.1774</cdr:x>
      <cdr:y>0.87011</cdr:y>
    </cdr:from>
    <cdr:to>
      <cdr:x>0.93347</cdr:x>
      <cdr:y>0.91441</cdr:y>
    </cdr:to>
    <cdr:sp macro="" textlink="">
      <cdr:nvSpPr>
        <cdr:cNvPr id="13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652587" y="5809754"/>
          <a:ext cx="7043133" cy="29577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solidFill>
            <a:schemeClr val="tx1">
              <a:lumMod val="65000"/>
              <a:lumOff val="35000"/>
            </a:schemeClr>
          </a:solidFill>
        </a:ln>
        <a:extLst xmlns:a="http://schemas.openxmlformats.org/drawingml/2006/main"/>
      </cdr:spPr>
      <cdr:txBody>
        <a:bodyPr xmlns:a="http://schemas.openxmlformats.org/drawingml/2006/main" wrap="square" lIns="27432" tIns="22860" rIns="0" bIns="0" anchor="t" upright="1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l" rtl="0">
            <a:defRPr sz="1000"/>
          </a:pPr>
          <a:r>
            <a:rPr lang="ru-RU" sz="1100" b="0" i="0" u="none" strike="noStrike" baseline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 Площадь круга соответствует объему ссудного портфеля на 01.01.2015, трлн. руб. </a:t>
          </a:r>
        </a:p>
        <a:p xmlns:a="http://schemas.openxmlformats.org/drawingml/2006/main">
          <a:pPr algn="l" rtl="0">
            <a:defRPr sz="1000"/>
          </a:pPr>
          <a:endParaRPr lang="ru-RU" sz="1100" b="0" i="0" u="none" strike="noStrike" baseline="0">
            <a:solidFill>
              <a:srgbClr val="00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 xmlns:a="http://schemas.openxmlformats.org/drawingml/2006/main">
          <a:pPr algn="l" rtl="0">
            <a:defRPr sz="1000"/>
          </a:pPr>
          <a:endParaRPr lang="ru-RU" sz="1100" b="0" i="0" u="none" strike="noStrike" baseline="0">
            <a:solidFill>
              <a:srgbClr val="00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 xmlns:a="http://schemas.openxmlformats.org/drawingml/2006/main">
          <a:pPr algn="l" rtl="0">
            <a:defRPr sz="1000"/>
          </a:pPr>
          <a:endParaRPr lang="ru-RU" sz="1100" b="0" i="0" u="none" strike="noStrike" baseline="0">
            <a:solidFill>
              <a:srgbClr val="00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0.1774</cdr:x>
      <cdr:y>0.87011</cdr:y>
    </cdr:from>
    <cdr:to>
      <cdr:x>0.93347</cdr:x>
      <cdr:y>0.91441</cdr:y>
    </cdr:to>
    <cdr:sp macro="" textlink="">
      <cdr:nvSpPr>
        <cdr:cNvPr id="18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652587" y="5809754"/>
          <a:ext cx="7043133" cy="29577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solidFill>
            <a:schemeClr val="tx1">
              <a:lumMod val="65000"/>
              <a:lumOff val="35000"/>
            </a:schemeClr>
          </a:solidFill>
        </a:ln>
        <a:extLst xmlns:a="http://schemas.openxmlformats.org/drawingml/2006/main"/>
      </cdr:spPr>
      <cdr:txBody>
        <a:bodyPr xmlns:a="http://schemas.openxmlformats.org/drawingml/2006/main" wrap="square" lIns="27432" tIns="22860" rIns="0" bIns="0" anchor="t" upright="1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l" rtl="0">
            <a:defRPr sz="1000"/>
          </a:pPr>
          <a:r>
            <a:rPr lang="ru-RU" sz="1100" b="0" i="0" u="none" strike="noStrike" baseline="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 Площадь круга соответствует объему ссудного портфеля на 01.01.2016, трлн. руб. </a:t>
          </a:r>
        </a:p>
        <a:p xmlns:a="http://schemas.openxmlformats.org/drawingml/2006/main">
          <a:pPr algn="l" rtl="0">
            <a:defRPr sz="1000"/>
          </a:pPr>
          <a:endParaRPr lang="ru-RU" sz="1100" b="0" i="0" u="none" strike="noStrike" baseline="0" dirty="0">
            <a:solidFill>
              <a:srgbClr val="00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 xmlns:a="http://schemas.openxmlformats.org/drawingml/2006/main">
          <a:pPr algn="l" rtl="0">
            <a:defRPr sz="1000"/>
          </a:pPr>
          <a:endParaRPr lang="ru-RU" sz="1100" b="0" i="0" u="none" strike="noStrike" baseline="0" dirty="0">
            <a:solidFill>
              <a:srgbClr val="00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 xmlns:a="http://schemas.openxmlformats.org/drawingml/2006/main">
          <a:pPr algn="l" rtl="0">
            <a:defRPr sz="1000"/>
          </a:pPr>
          <a:endParaRPr lang="ru-RU" sz="1100" b="0" i="0" u="none" strike="noStrike" baseline="0" dirty="0">
            <a:solidFill>
              <a:srgbClr val="00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0.20331</cdr:x>
      <cdr:y>0.5463</cdr:y>
    </cdr:from>
    <cdr:to>
      <cdr:x>0.38884</cdr:x>
      <cdr:y>0.60023</cdr:y>
    </cdr:to>
    <cdr:sp macro="" textlink="">
      <cdr:nvSpPr>
        <cdr:cNvPr id="19" name="TextBox 1"/>
        <cdr:cNvSpPr txBox="1"/>
      </cdr:nvSpPr>
      <cdr:spPr>
        <a:xfrm xmlns:a="http://schemas.openxmlformats.org/drawingml/2006/main">
          <a:off x="1672359" y="2736509"/>
          <a:ext cx="1526088" cy="27014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1400" b="1" dirty="0">
              <a:latin typeface="Times New Roman" panose="02020603050405020304" pitchFamily="18" charset="0"/>
              <a:cs typeface="Times New Roman" panose="02020603050405020304" pitchFamily="18" charset="0"/>
            </a:rPr>
            <a:t>Кредиты МСБ</a:t>
          </a:r>
        </a:p>
      </cdr:txBody>
    </cdr:sp>
  </cdr:relSizeAnchor>
  <cdr:relSizeAnchor xmlns:cdr="http://schemas.openxmlformats.org/drawingml/2006/chartDrawing">
    <cdr:from>
      <cdr:x>0.5563</cdr:x>
      <cdr:y>0.31969</cdr:y>
    </cdr:from>
    <cdr:to>
      <cdr:x>0.65446</cdr:x>
      <cdr:y>0.3844</cdr:y>
    </cdr:to>
    <cdr:sp macro="" textlink="">
      <cdr:nvSpPr>
        <cdr:cNvPr id="22" name="TextBox 1"/>
        <cdr:cNvSpPr txBox="1"/>
      </cdr:nvSpPr>
      <cdr:spPr>
        <a:xfrm xmlns:a="http://schemas.openxmlformats.org/drawingml/2006/main">
          <a:off x="4575875" y="1601392"/>
          <a:ext cx="807421" cy="32414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1400" b="1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Ипотека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0.1084</cdr:x>
      <cdr:y>0.95251</cdr:y>
    </cdr:from>
    <cdr:to>
      <cdr:x>0.78339</cdr:x>
      <cdr:y>0.99681</cdr:y>
    </cdr:to>
    <cdr:sp macro="" textlink="">
      <cdr:nvSpPr>
        <cdr:cNvPr id="3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936716" y="5119053"/>
          <a:ext cx="5832845" cy="23808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/>
      </cdr:spPr>
      <cdr:txBody>
        <a:bodyPr xmlns:a="http://schemas.openxmlformats.org/drawingml/2006/main" wrap="square" lIns="27432" tIns="22860" rIns="0" bIns="0" anchor="t" upright="1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l" rtl="0">
            <a:defRPr sz="1000"/>
          </a:pPr>
          <a:r>
            <a:rPr lang="ru-RU" sz="1100" b="0" i="0" u="none" strike="noStrike" baseline="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 Площадь круга соответствует объему активов на 01.02.2016</a:t>
          </a:r>
        </a:p>
        <a:p xmlns:a="http://schemas.openxmlformats.org/drawingml/2006/main">
          <a:pPr algn="l" rtl="0">
            <a:defRPr sz="1000"/>
          </a:pPr>
          <a:endParaRPr lang="ru-RU" sz="1100" b="0" i="0" u="none" strike="noStrike" baseline="0" dirty="0">
            <a:solidFill>
              <a:srgbClr val="00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 xmlns:a="http://schemas.openxmlformats.org/drawingml/2006/main">
          <a:pPr algn="l" rtl="0">
            <a:defRPr sz="1000"/>
          </a:pPr>
          <a:endParaRPr lang="ru-RU" sz="1100" b="0" i="0" u="none" strike="noStrike" baseline="0" dirty="0">
            <a:solidFill>
              <a:srgbClr val="00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 xmlns:a="http://schemas.openxmlformats.org/drawingml/2006/main">
          <a:pPr algn="l" rtl="0">
            <a:defRPr sz="1000"/>
          </a:pPr>
          <a:endParaRPr lang="ru-RU" sz="1100" b="0" i="0" u="none" strike="noStrike" baseline="0" dirty="0">
            <a:solidFill>
              <a:srgbClr val="00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0.79689</cdr:x>
      <cdr:y>0.19715</cdr:y>
    </cdr:from>
    <cdr:to>
      <cdr:x>0.89505</cdr:x>
      <cdr:y>0.26186</cdr:y>
    </cdr:to>
    <cdr:sp macro="" textlink="">
      <cdr:nvSpPr>
        <cdr:cNvPr id="7" name="TextBox 1"/>
        <cdr:cNvSpPr txBox="1"/>
      </cdr:nvSpPr>
      <cdr:spPr>
        <a:xfrm xmlns:a="http://schemas.openxmlformats.org/drawingml/2006/main">
          <a:off x="8227780" y="1214079"/>
          <a:ext cx="1013487" cy="39849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ru-RU" sz="1400" b="1" dirty="0">
            <a:solidFill>
              <a:sysClr val="windowText" lastClr="00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0.06486</cdr:x>
      <cdr:y>0.95237</cdr:y>
    </cdr:from>
    <cdr:to>
      <cdr:x>0.72288</cdr:x>
      <cdr:y>0.99667</cdr:y>
    </cdr:to>
    <cdr:sp macro="" textlink="">
      <cdr:nvSpPr>
        <cdr:cNvPr id="3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79876" y="5154431"/>
          <a:ext cx="5883224" cy="23976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/>
      </cdr:spPr>
      <cdr:txBody>
        <a:bodyPr xmlns:a="http://schemas.openxmlformats.org/drawingml/2006/main" wrap="square" lIns="27432" tIns="22860" rIns="0" bIns="0" anchor="t" upright="1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l" rtl="0">
            <a:defRPr sz="1000"/>
          </a:pPr>
          <a:r>
            <a:rPr lang="ru-RU" sz="1100" b="0" i="0" u="none" strike="noStrike" baseline="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 Площадь круга соответствует объему совокупного кредитного портфеля на 01.02.2016</a:t>
          </a:r>
        </a:p>
        <a:p xmlns:a="http://schemas.openxmlformats.org/drawingml/2006/main">
          <a:pPr algn="l" rtl="0">
            <a:defRPr sz="1000"/>
          </a:pPr>
          <a:endParaRPr lang="ru-RU" sz="1100" b="0" i="0" u="none" strike="noStrike" baseline="0" dirty="0">
            <a:solidFill>
              <a:srgbClr val="00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 xmlns:a="http://schemas.openxmlformats.org/drawingml/2006/main">
          <a:pPr algn="l" rtl="0">
            <a:defRPr sz="1000"/>
          </a:pPr>
          <a:endParaRPr lang="ru-RU" sz="1100" b="0" i="0" u="none" strike="noStrike" baseline="0" dirty="0">
            <a:solidFill>
              <a:srgbClr val="00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 xmlns:a="http://schemas.openxmlformats.org/drawingml/2006/main">
          <a:pPr algn="l" rtl="0">
            <a:defRPr sz="1000"/>
          </a:pPr>
          <a:endParaRPr lang="ru-RU" sz="1100" b="0" i="0" u="none" strike="noStrike" baseline="0" dirty="0">
            <a:solidFill>
              <a:srgbClr val="00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0.79689</cdr:x>
      <cdr:y>0.19715</cdr:y>
    </cdr:from>
    <cdr:to>
      <cdr:x>0.89505</cdr:x>
      <cdr:y>0.26186</cdr:y>
    </cdr:to>
    <cdr:sp macro="" textlink="">
      <cdr:nvSpPr>
        <cdr:cNvPr id="7" name="TextBox 1"/>
        <cdr:cNvSpPr txBox="1"/>
      </cdr:nvSpPr>
      <cdr:spPr>
        <a:xfrm xmlns:a="http://schemas.openxmlformats.org/drawingml/2006/main">
          <a:off x="8227780" y="1214079"/>
          <a:ext cx="1013487" cy="39849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ru-RU" sz="1400" b="1" dirty="0">
            <a:solidFill>
              <a:sysClr val="windowText" lastClr="00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0.05062</cdr:x>
      <cdr:y>0.9557</cdr:y>
    </cdr:from>
    <cdr:to>
      <cdr:x>0.70864</cdr:x>
      <cdr:y>1</cdr:y>
    </cdr:to>
    <cdr:sp macro="" textlink="">
      <cdr:nvSpPr>
        <cdr:cNvPr id="3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440419" y="4749030"/>
          <a:ext cx="5724730" cy="22013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/>
      </cdr:spPr>
      <cdr:txBody>
        <a:bodyPr xmlns:a="http://schemas.openxmlformats.org/drawingml/2006/main" wrap="square" lIns="27432" tIns="22860" rIns="0" bIns="0" anchor="t" upright="1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l" rtl="0">
            <a:defRPr sz="1000"/>
          </a:pPr>
          <a:r>
            <a:rPr lang="ru-RU" sz="1100" b="0" i="0" u="none" strike="noStrike" baseline="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 Площадь круга соответствует объему просроченной задолженности на 01.02.2016</a:t>
          </a:r>
        </a:p>
        <a:p xmlns:a="http://schemas.openxmlformats.org/drawingml/2006/main">
          <a:pPr algn="l" rtl="0">
            <a:defRPr sz="1000"/>
          </a:pPr>
          <a:endParaRPr lang="ru-RU" sz="1100" b="0" i="0" u="none" strike="noStrike" baseline="0" dirty="0">
            <a:solidFill>
              <a:srgbClr val="00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 xmlns:a="http://schemas.openxmlformats.org/drawingml/2006/main">
          <a:pPr algn="l" rtl="0">
            <a:defRPr sz="1000"/>
          </a:pPr>
          <a:endParaRPr lang="ru-RU" sz="1100" b="0" i="0" u="none" strike="noStrike" baseline="0" dirty="0">
            <a:solidFill>
              <a:srgbClr val="00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 xmlns:a="http://schemas.openxmlformats.org/drawingml/2006/main">
          <a:pPr algn="l" rtl="0">
            <a:defRPr sz="1000"/>
          </a:pPr>
          <a:endParaRPr lang="ru-RU" sz="1100" b="0" i="0" u="none" strike="noStrike" baseline="0" dirty="0">
            <a:solidFill>
              <a:srgbClr val="00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0.79689</cdr:x>
      <cdr:y>0.19715</cdr:y>
    </cdr:from>
    <cdr:to>
      <cdr:x>0.89505</cdr:x>
      <cdr:y>0.26186</cdr:y>
    </cdr:to>
    <cdr:sp macro="" textlink="">
      <cdr:nvSpPr>
        <cdr:cNvPr id="7" name="TextBox 1"/>
        <cdr:cNvSpPr txBox="1"/>
      </cdr:nvSpPr>
      <cdr:spPr>
        <a:xfrm xmlns:a="http://schemas.openxmlformats.org/drawingml/2006/main">
          <a:off x="8227780" y="1214079"/>
          <a:ext cx="1013487" cy="39849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ru-RU" sz="1400" b="1" dirty="0">
            <a:solidFill>
              <a:sysClr val="windowText" lastClr="00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0.05495</cdr:x>
      <cdr:y>0.94704</cdr:y>
    </cdr:from>
    <cdr:to>
      <cdr:x>0.71297</cdr:x>
      <cdr:y>0.99134</cdr:y>
    </cdr:to>
    <cdr:sp macro="" textlink="">
      <cdr:nvSpPr>
        <cdr:cNvPr id="3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474969" y="4618046"/>
          <a:ext cx="5687313" cy="21601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/>
      </cdr:spPr>
      <cdr:txBody>
        <a:bodyPr xmlns:a="http://schemas.openxmlformats.org/drawingml/2006/main" wrap="square" lIns="27432" tIns="22860" rIns="0" bIns="0" anchor="t" upright="1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l" rtl="0">
            <a:defRPr sz="1000"/>
          </a:pPr>
          <a:r>
            <a:rPr lang="ru-RU" sz="1100" b="0" i="0" u="none" strike="noStrike" baseline="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 Площадь круга соответствует объему совокупного кредитного портфеля на 01.02.2016</a:t>
          </a:r>
        </a:p>
        <a:p xmlns:a="http://schemas.openxmlformats.org/drawingml/2006/main">
          <a:pPr algn="l" rtl="0">
            <a:defRPr sz="1000"/>
          </a:pPr>
          <a:endParaRPr lang="ru-RU" sz="1100" b="0" i="0" u="none" strike="noStrike" baseline="0" dirty="0">
            <a:solidFill>
              <a:srgbClr val="00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 xmlns:a="http://schemas.openxmlformats.org/drawingml/2006/main">
          <a:pPr algn="l" rtl="0">
            <a:defRPr sz="1000"/>
          </a:pPr>
          <a:endParaRPr lang="ru-RU" sz="1100" b="0" i="0" u="none" strike="noStrike" baseline="0" dirty="0">
            <a:solidFill>
              <a:srgbClr val="00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 xmlns:a="http://schemas.openxmlformats.org/drawingml/2006/main">
          <a:pPr algn="l" rtl="0">
            <a:defRPr sz="1000"/>
          </a:pPr>
          <a:endParaRPr lang="ru-RU" sz="1100" b="0" i="0" u="none" strike="noStrike" baseline="0" dirty="0">
            <a:solidFill>
              <a:srgbClr val="00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0.79689</cdr:x>
      <cdr:y>0.19715</cdr:y>
    </cdr:from>
    <cdr:to>
      <cdr:x>0.89505</cdr:x>
      <cdr:y>0.26186</cdr:y>
    </cdr:to>
    <cdr:sp macro="" textlink="">
      <cdr:nvSpPr>
        <cdr:cNvPr id="7" name="TextBox 1"/>
        <cdr:cNvSpPr txBox="1"/>
      </cdr:nvSpPr>
      <cdr:spPr>
        <a:xfrm xmlns:a="http://schemas.openxmlformats.org/drawingml/2006/main">
          <a:off x="8227780" y="1214079"/>
          <a:ext cx="1013487" cy="39849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ru-RU" sz="1400" b="1" dirty="0">
            <a:solidFill>
              <a:sysClr val="windowText" lastClr="00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0.17073</cdr:x>
      <cdr:y>0.93189</cdr:y>
    </cdr:from>
    <cdr:to>
      <cdr:x>0.60249</cdr:x>
      <cdr:y>0.97619</cdr:y>
    </cdr:to>
    <cdr:sp macro="" textlink="">
      <cdr:nvSpPr>
        <cdr:cNvPr id="3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628354" y="5171793"/>
          <a:ext cx="4117928" cy="24585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solidFill>
            <a:schemeClr val="tx1">
              <a:lumMod val="65000"/>
              <a:lumOff val="35000"/>
            </a:schemeClr>
          </a:solidFill>
        </a:ln>
        <a:extLst xmlns:a="http://schemas.openxmlformats.org/drawingml/2006/main"/>
      </cdr:spPr>
      <cdr:txBody>
        <a:bodyPr xmlns:a="http://schemas.openxmlformats.org/drawingml/2006/main" wrap="square" lIns="27432" tIns="22860" rIns="0" bIns="0" anchor="t" upright="1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 rtl="0">
            <a:defRPr sz="1000"/>
          </a:pPr>
          <a:r>
            <a:rPr lang="ru-RU" sz="1000" b="0" i="0" u="none" strike="noStrike" baseline="0" dirty="0">
              <a:solidFill>
                <a:srgbClr val="000000"/>
              </a:solidFill>
              <a:cs typeface="Times New Roman" panose="02020603050405020304" pitchFamily="18" charset="0"/>
            </a:rPr>
            <a:t>  Площадь круга соответствует объему кредитов ЮЛ на 01.03.2016</a:t>
          </a:r>
        </a:p>
        <a:p xmlns:a="http://schemas.openxmlformats.org/drawingml/2006/main">
          <a:pPr algn="l" rtl="0">
            <a:defRPr sz="1000"/>
          </a:pPr>
          <a:endParaRPr lang="ru-RU" sz="1000" b="0" i="0" u="none" strike="noStrike" baseline="0" dirty="0">
            <a:solidFill>
              <a:srgbClr val="00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 xmlns:a="http://schemas.openxmlformats.org/drawingml/2006/main">
          <a:pPr algn="l" rtl="0">
            <a:defRPr sz="1000"/>
          </a:pPr>
          <a:endParaRPr lang="ru-RU" sz="1000" b="0" i="0" u="none" strike="noStrike" baseline="0" dirty="0">
            <a:solidFill>
              <a:srgbClr val="00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 xmlns:a="http://schemas.openxmlformats.org/drawingml/2006/main">
          <a:pPr algn="l" rtl="0">
            <a:defRPr sz="1000"/>
          </a:pPr>
          <a:endParaRPr lang="ru-RU" sz="1000" b="0" i="0" u="none" strike="noStrike" baseline="0" dirty="0">
            <a:solidFill>
              <a:srgbClr val="00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0.79689</cdr:x>
      <cdr:y>0.19715</cdr:y>
    </cdr:from>
    <cdr:to>
      <cdr:x>0.89505</cdr:x>
      <cdr:y>0.26186</cdr:y>
    </cdr:to>
    <cdr:sp macro="" textlink="">
      <cdr:nvSpPr>
        <cdr:cNvPr id="7" name="TextBox 1"/>
        <cdr:cNvSpPr txBox="1"/>
      </cdr:nvSpPr>
      <cdr:spPr>
        <a:xfrm xmlns:a="http://schemas.openxmlformats.org/drawingml/2006/main">
          <a:off x="8227780" y="1214079"/>
          <a:ext cx="1013487" cy="39849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ru-RU" sz="1400" b="1" dirty="0">
            <a:solidFill>
              <a:sysClr val="windowText" lastClr="00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0.24851</cdr:x>
      <cdr:y>0.93689</cdr:y>
    </cdr:from>
    <cdr:to>
      <cdr:x>0.64753</cdr:x>
      <cdr:y>0.98119</cdr:y>
    </cdr:to>
    <cdr:sp macro="" textlink="">
      <cdr:nvSpPr>
        <cdr:cNvPr id="3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398845" y="5406162"/>
          <a:ext cx="3851781" cy="25562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solidFill>
            <a:schemeClr val="tx1">
              <a:lumMod val="65000"/>
              <a:lumOff val="35000"/>
            </a:schemeClr>
          </a:solidFill>
        </a:ln>
        <a:extLst xmlns:a="http://schemas.openxmlformats.org/drawingml/2006/main"/>
      </cdr:spPr>
      <cdr:txBody>
        <a:bodyPr xmlns:a="http://schemas.openxmlformats.org/drawingml/2006/main" wrap="square" lIns="27432" tIns="22860" rIns="0" bIns="0" anchor="t" upright="1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 rtl="0">
            <a:defRPr sz="1000"/>
          </a:pPr>
          <a:r>
            <a:rPr lang="ru-RU" sz="1100" b="0" i="0" u="none" strike="noStrike" baseline="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 </a:t>
          </a:r>
          <a:r>
            <a:rPr lang="ru-RU" sz="1000" b="0" i="0" u="none" strike="noStrike" baseline="0" dirty="0">
              <a:solidFill>
                <a:srgbClr val="000000"/>
              </a:solidFill>
              <a:latin typeface="+mn-lt"/>
              <a:cs typeface="Times New Roman" panose="02020603050405020304" pitchFamily="18" charset="0"/>
            </a:rPr>
            <a:t>Площадь круга соответствует объему кредитов ЮЛ на 01.03.2016</a:t>
          </a:r>
        </a:p>
        <a:p xmlns:a="http://schemas.openxmlformats.org/drawingml/2006/main">
          <a:pPr algn="l" rtl="0">
            <a:defRPr sz="1000"/>
          </a:pPr>
          <a:endParaRPr lang="ru-RU" sz="1100" b="0" i="0" u="none" strike="noStrike" baseline="0" dirty="0">
            <a:solidFill>
              <a:srgbClr val="00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 xmlns:a="http://schemas.openxmlformats.org/drawingml/2006/main">
          <a:pPr algn="l" rtl="0">
            <a:defRPr sz="1000"/>
          </a:pPr>
          <a:endParaRPr lang="ru-RU" sz="1100" b="0" i="0" u="none" strike="noStrike" baseline="0" dirty="0">
            <a:solidFill>
              <a:srgbClr val="00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 xmlns:a="http://schemas.openxmlformats.org/drawingml/2006/main">
          <a:pPr algn="l" rtl="0">
            <a:defRPr sz="1000"/>
          </a:pPr>
          <a:endParaRPr lang="ru-RU" sz="1100" b="0" i="0" u="none" strike="noStrike" baseline="0" dirty="0">
            <a:solidFill>
              <a:srgbClr val="00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0.79689</cdr:x>
      <cdr:y>0.19715</cdr:y>
    </cdr:from>
    <cdr:to>
      <cdr:x>0.89505</cdr:x>
      <cdr:y>0.26186</cdr:y>
    </cdr:to>
    <cdr:sp macro="" textlink="">
      <cdr:nvSpPr>
        <cdr:cNvPr id="7" name="TextBox 1"/>
        <cdr:cNvSpPr txBox="1"/>
      </cdr:nvSpPr>
      <cdr:spPr>
        <a:xfrm xmlns:a="http://schemas.openxmlformats.org/drawingml/2006/main">
          <a:off x="8227780" y="1214079"/>
          <a:ext cx="1013487" cy="39849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ru-RU" sz="1400" b="1" dirty="0">
            <a:solidFill>
              <a:sysClr val="windowText" lastClr="00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8.xml><?xml version="1.0" encoding="utf-8"?>
<c:userShapes xmlns:c="http://schemas.openxmlformats.org/drawingml/2006/chart">
  <cdr:relSizeAnchor xmlns:cdr="http://schemas.openxmlformats.org/drawingml/2006/chartDrawing">
    <cdr:from>
      <cdr:x>0.17073</cdr:x>
      <cdr:y>0.93189</cdr:y>
    </cdr:from>
    <cdr:to>
      <cdr:x>0.56975</cdr:x>
      <cdr:y>0.97619</cdr:y>
    </cdr:to>
    <cdr:sp macro="" textlink="">
      <cdr:nvSpPr>
        <cdr:cNvPr id="3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765774" y="6021242"/>
          <a:ext cx="4126912" cy="28623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solidFill>
            <a:schemeClr val="tx1">
              <a:lumMod val="65000"/>
              <a:lumOff val="35000"/>
            </a:schemeClr>
          </a:solidFill>
        </a:ln>
        <a:extLst xmlns:a="http://schemas.openxmlformats.org/drawingml/2006/main"/>
      </cdr:spPr>
      <cdr:txBody>
        <a:bodyPr xmlns:a="http://schemas.openxmlformats.org/drawingml/2006/main" wrap="square" lIns="27432" tIns="22860" rIns="0" bIns="0" anchor="t" upright="1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 rtl="0">
            <a:defRPr sz="1000"/>
          </a:pPr>
          <a:r>
            <a:rPr lang="ru-RU" sz="1000" b="0" i="0" u="none" strike="noStrike" baseline="0">
              <a:solidFill>
                <a:srgbClr val="000000"/>
              </a:solidFill>
              <a:latin typeface="+mn-lt"/>
              <a:cs typeface="Times New Roman" panose="02020603050405020304" pitchFamily="18" charset="0"/>
            </a:rPr>
            <a:t>  Площадь круга соответствует объему кредитов ФЛ на 01.03.2016</a:t>
          </a:r>
        </a:p>
        <a:p xmlns:a="http://schemas.openxmlformats.org/drawingml/2006/main">
          <a:pPr algn="l" rtl="0">
            <a:defRPr sz="1000"/>
          </a:pPr>
          <a:endParaRPr lang="ru-RU" sz="1100" b="0" i="0" u="none" strike="noStrike" baseline="0">
            <a:solidFill>
              <a:srgbClr val="00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 xmlns:a="http://schemas.openxmlformats.org/drawingml/2006/main">
          <a:pPr algn="l" rtl="0">
            <a:defRPr sz="1000"/>
          </a:pPr>
          <a:endParaRPr lang="ru-RU" sz="1100" b="0" i="0" u="none" strike="noStrike" baseline="0">
            <a:solidFill>
              <a:srgbClr val="00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 xmlns:a="http://schemas.openxmlformats.org/drawingml/2006/main">
          <a:pPr algn="l" rtl="0">
            <a:defRPr sz="1000"/>
          </a:pPr>
          <a:endParaRPr lang="ru-RU" sz="1100" b="0" i="0" u="none" strike="noStrike" baseline="0">
            <a:solidFill>
              <a:srgbClr val="00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0.79689</cdr:x>
      <cdr:y>0.19715</cdr:y>
    </cdr:from>
    <cdr:to>
      <cdr:x>0.89505</cdr:x>
      <cdr:y>0.26186</cdr:y>
    </cdr:to>
    <cdr:sp macro="" textlink="">
      <cdr:nvSpPr>
        <cdr:cNvPr id="7" name="TextBox 1"/>
        <cdr:cNvSpPr txBox="1"/>
      </cdr:nvSpPr>
      <cdr:spPr>
        <a:xfrm xmlns:a="http://schemas.openxmlformats.org/drawingml/2006/main">
          <a:off x="8227780" y="1214079"/>
          <a:ext cx="1013487" cy="39849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ru-RU" sz="1400" b="1" dirty="0">
            <a:solidFill>
              <a:sysClr val="windowText" lastClr="00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EE1F8852-2C08-4E1F-8B42-001663928436}" type="datetimeFigureOut">
              <a:rPr lang="ru-RU"/>
              <a:pPr>
                <a:defRPr/>
              </a:pPr>
              <a:t>19.04.2016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B4057FD-7A00-4E35-A73D-D04A59F6FA2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504089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40E01B4-5089-40A6-B40C-FDC3044D09AB}" type="datetimeFigureOut">
              <a:rPr lang="ru-RU"/>
              <a:pPr>
                <a:defRPr/>
              </a:pPr>
              <a:t>19.04.2016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fld id="{5751D2E1-3514-4FA3-8507-BA35E983B36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864393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7AF858-774E-43C9-9036-EB103DBD04F9}" type="slidenum">
              <a:rPr lang="ru-RU" altLang="ru-RU" smtClean="0"/>
              <a:pPr/>
              <a:t>9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621363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7AF858-774E-43C9-9036-EB103DBD04F9}" type="slidenum">
              <a:rPr lang="ru-RU" altLang="ru-RU" smtClean="0"/>
              <a:pPr/>
              <a:t>17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662154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A40F0-A3A6-452B-9FA4-E68805E3994C}" type="datetime1">
              <a:rPr lang="ru-RU"/>
              <a:pPr>
                <a:defRPr/>
              </a:pPr>
              <a:t>19.04.2016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8E7C19-E750-418D-A32C-B1827B0E54C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657942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77038" y="765175"/>
            <a:ext cx="1909762" cy="536098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42988" y="765175"/>
            <a:ext cx="5581650" cy="536098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7DA387-81FE-4CE8-A25F-1BDF9C3E7027}" type="datetime1">
              <a:rPr lang="ru-RU"/>
              <a:pPr>
                <a:defRPr/>
              </a:pPr>
              <a:t>19.04.2016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3838ED-7E58-45A3-81F7-4BD54F1DE15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074092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2988" y="765175"/>
            <a:ext cx="7489825" cy="6524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1042988" y="1600200"/>
            <a:ext cx="7643812" cy="4525963"/>
          </a:xfrm>
        </p:spPr>
        <p:txBody>
          <a:bodyPr/>
          <a:lstStyle/>
          <a:p>
            <a:pPr lvl="0"/>
            <a:r>
              <a:rPr lang="ru-RU" noProof="0"/>
              <a:t>Вставка таблицы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E69371-2D40-4FC1-BEAD-C92F212A95A4}" type="datetime1">
              <a:rPr lang="ru-RU"/>
              <a:pPr>
                <a:defRPr/>
              </a:pPr>
              <a:t>19.04.2016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AEAA69-4A2F-4F9F-BF9D-E4EF2575609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025746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3D245630-C48B-4CFF-B77E-7AEF7279FFCD}" type="datetime1">
              <a:rPr lang="ru-RU"/>
              <a:pPr>
                <a:defRPr/>
              </a:pPr>
              <a:t>19.04.2016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anose="020B0604020202020204" pitchFamily="34" charset="0"/>
              </a:defRPr>
            </a:lvl1pPr>
          </a:lstStyle>
          <a:p>
            <a:fld id="{81AEA9FB-E364-4F33-AE7F-43C0BC50EC5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482124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6CD739F1-4956-4410-913E-C1D5A1189176}" type="datetime1">
              <a:rPr lang="ru-RU"/>
              <a:pPr>
                <a:defRPr/>
              </a:pPr>
              <a:t>19.04.2016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anose="020B0604020202020204" pitchFamily="34" charset="0"/>
              </a:defRPr>
            </a:lvl1pPr>
          </a:lstStyle>
          <a:p>
            <a:fld id="{2D74DB15-67CB-4B60-9DFD-01FB02276D0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770210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754BFF5A-482C-4687-ABA1-91503D01812C}" type="datetime1">
              <a:rPr lang="ru-RU"/>
              <a:pPr>
                <a:defRPr/>
              </a:pPr>
              <a:t>19.04.2016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anose="020B0604020202020204" pitchFamily="34" charset="0"/>
              </a:defRPr>
            </a:lvl1pPr>
          </a:lstStyle>
          <a:p>
            <a:fld id="{BAF0FDC0-BF4A-4139-8AFA-E3F723DE942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506377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239BAC9F-B799-4FA0-B5F2-2286F5A62A74}" type="datetime1">
              <a:rPr lang="ru-RU"/>
              <a:pPr>
                <a:defRPr/>
              </a:pPr>
              <a:t>19.04.2016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anose="020B0604020202020204" pitchFamily="34" charset="0"/>
              </a:defRPr>
            </a:lvl1pPr>
          </a:lstStyle>
          <a:p>
            <a:fld id="{6371D9BC-20C5-43B9-9830-92EA6789642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378612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1340DF92-6D3A-44B2-B2B8-12AC1B85B64D}" type="datetime1">
              <a:rPr lang="ru-RU"/>
              <a:pPr>
                <a:defRPr/>
              </a:pPr>
              <a:t>19.04.2016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anose="020B0604020202020204" pitchFamily="34" charset="0"/>
              </a:defRPr>
            </a:lvl1pPr>
          </a:lstStyle>
          <a:p>
            <a:fld id="{8319C71D-16CC-49B1-A526-388EEE4A979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902259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A4C75DBC-A029-4E48-8B0C-8221DBFD1D32}" type="datetime1">
              <a:rPr lang="ru-RU"/>
              <a:pPr>
                <a:defRPr/>
              </a:pPr>
              <a:t>19.04.2016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anose="020B0604020202020204" pitchFamily="34" charset="0"/>
              </a:defRPr>
            </a:lvl1pPr>
          </a:lstStyle>
          <a:p>
            <a:fld id="{5C0A631C-96EF-4469-9660-99AE316585E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2618471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F6B59BE0-8A69-4CE7-960C-56A917AA2A83}" type="datetime1">
              <a:rPr lang="ru-RU"/>
              <a:pPr>
                <a:defRPr/>
              </a:pPr>
              <a:t>19.04.2016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anose="020B0604020202020204" pitchFamily="34" charset="0"/>
              </a:defRPr>
            </a:lvl1pPr>
          </a:lstStyle>
          <a:p>
            <a:fld id="{9481740F-1CD4-4243-A067-6AA4ACD9214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383426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06F6D394-756F-44AB-90E1-E45FC08ADD76}" type="datetime1">
              <a:rPr lang="ru-RU"/>
              <a:pPr>
                <a:defRPr/>
              </a:pPr>
              <a:t>19.04.2016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anose="020B0604020202020204" pitchFamily="34" charset="0"/>
              </a:defRPr>
            </a:lvl1pPr>
          </a:lstStyle>
          <a:p>
            <a:fld id="{330913E3-A1A2-4F47-B0B1-392FC3C6829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28837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BD0EC-D312-4576-822A-C7B92A20AC16}" type="datetime1">
              <a:rPr lang="ru-RU"/>
              <a:pPr>
                <a:defRPr/>
              </a:pPr>
              <a:t>19.04.2016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C155E0-7095-4D2D-8CA0-6261DD380C7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65906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609A6282-5528-42D8-A0DB-020975D50127}" type="datetime1">
              <a:rPr lang="ru-RU"/>
              <a:pPr>
                <a:defRPr/>
              </a:pPr>
              <a:t>19.04.2016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anose="020B0604020202020204" pitchFamily="34" charset="0"/>
              </a:defRPr>
            </a:lvl1pPr>
          </a:lstStyle>
          <a:p>
            <a:fld id="{735AF468-A8C6-492F-A125-5515EA15D39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4365670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6C3DE416-22E2-43CE-B446-B36EEC2A07D3}" type="datetime1">
              <a:rPr lang="ru-RU"/>
              <a:pPr>
                <a:defRPr/>
              </a:pPr>
              <a:t>19.04.2016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anose="020B0604020202020204" pitchFamily="34" charset="0"/>
              </a:defRPr>
            </a:lvl1pPr>
          </a:lstStyle>
          <a:p>
            <a:fld id="{868C061A-FAC8-4C99-BCA3-EA905F07AB6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6662111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B73CC2EA-6F53-4F99-88F3-D912E9BEE805}" type="datetime1">
              <a:rPr lang="ru-RU"/>
              <a:pPr>
                <a:defRPr/>
              </a:pPr>
              <a:t>19.04.2016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latin typeface="Arial" panose="020B0604020202020204" pitchFamily="34" charset="0"/>
              </a:defRPr>
            </a:lvl1pPr>
          </a:lstStyle>
          <a:p>
            <a:fld id="{2D5F6EB9-CC07-4484-8BF0-70E2327092C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528097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9BD0C8-E08C-4E36-A9EC-4D274D7ACE5C}" type="datetime1">
              <a:rPr lang="ru-RU"/>
              <a:pPr>
                <a:defRPr/>
              </a:pPr>
              <a:t>19.04.2016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150E3B-A48A-47D9-A9E2-3FC8F4B36A3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287446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42988" y="1600200"/>
            <a:ext cx="374491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40300" y="1600200"/>
            <a:ext cx="3746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7F01C2-C144-490D-8A77-EF1E57249357}" type="datetime1">
              <a:rPr lang="ru-RU"/>
              <a:pPr>
                <a:defRPr/>
              </a:pPr>
              <a:t>19.04.2016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81E69F-4009-41EB-830E-AAB34A67BEE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429196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33172B-E916-4047-BD30-96D75013198A}" type="datetime1">
              <a:rPr lang="ru-RU"/>
              <a:pPr>
                <a:defRPr/>
              </a:pPr>
              <a:t>19.04.2016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A394EA-24F7-4720-A516-90A93C7A5D8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52452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08D2A0-D9BD-4599-B689-E04EDD09065E}" type="datetime1">
              <a:rPr lang="ru-RU"/>
              <a:pPr>
                <a:defRPr/>
              </a:pPr>
              <a:t>19.04.2016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E7B3A0-7A24-47A6-B7D5-B9DC08B3E14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80085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6B6CA2-2CA5-4AA1-9E6F-0BD46ECCF741}" type="datetime1">
              <a:rPr lang="ru-RU"/>
              <a:pPr>
                <a:defRPr/>
              </a:pPr>
              <a:t>19.04.2016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1D1E92-B1AF-45D5-B62A-E62F26B5663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3729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08DE39-4E6E-41BA-B989-5309A6CE8B54}" type="datetime1">
              <a:rPr lang="ru-RU"/>
              <a:pPr>
                <a:defRPr/>
              </a:pPr>
              <a:t>19.04.2016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DFC72A-17DD-4411-999B-D117EE6674C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483327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54C52C-9387-4F3B-AC70-4CF41F68EFA0}" type="datetime1">
              <a:rPr lang="ru-RU"/>
              <a:pPr>
                <a:defRPr/>
              </a:pPr>
              <a:t>19.04.2016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90C3EE-53CD-4B97-983F-4ECE35B2DA7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30416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42988" y="765175"/>
            <a:ext cx="7489825" cy="652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42988" y="1600200"/>
            <a:ext cx="7643812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1648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16013" y="6245225"/>
            <a:ext cx="147478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294384F8-451E-411C-96C1-B852AF354D33}" type="datetime1">
              <a:rPr lang="ru-RU"/>
              <a:pPr>
                <a:defRPr/>
              </a:pPr>
              <a:t>19.04.2016</a:t>
            </a:fld>
            <a:endParaRPr lang="ru-RU"/>
          </a:p>
        </p:txBody>
      </p:sp>
      <p:sp>
        <p:nvSpPr>
          <p:cNvPr id="1648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48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B33619CA-2923-4F17-A6D2-EF5170374F20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71550" cy="68580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F0303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ru-RU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88913"/>
            <a:ext cx="628650" cy="2571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971550" cy="68580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F0303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ru-RU"/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88913"/>
            <a:ext cx="628650" cy="2571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414" r:id="rId1"/>
    <p:sldLayoutId id="2147486415" r:id="rId2"/>
    <p:sldLayoutId id="2147486416" r:id="rId3"/>
    <p:sldLayoutId id="2147486417" r:id="rId4"/>
    <p:sldLayoutId id="2147486418" r:id="rId5"/>
    <p:sldLayoutId id="2147486419" r:id="rId6"/>
    <p:sldLayoutId id="2147486420" r:id="rId7"/>
    <p:sldLayoutId id="2147486421" r:id="rId8"/>
    <p:sldLayoutId id="2147486422" r:id="rId9"/>
    <p:sldLayoutId id="2147486423" r:id="rId10"/>
    <p:sldLayoutId id="214748642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90029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90029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90029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90029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90029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E90029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E90029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E90029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E90029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205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defRPr>
            </a:lvl1pPr>
          </a:lstStyle>
          <a:p>
            <a:pPr>
              <a:defRPr/>
            </a:pPr>
            <a:fld id="{923FB6C6-4519-4539-8A83-FDD79DCAE262}" type="datetime1">
              <a:rPr lang="ru-RU"/>
              <a:pPr>
                <a:defRPr/>
              </a:pPr>
              <a:t>19.04.2016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65E52957-02E9-498D-A8D3-E9AFE7D10261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25" r:id="rId1"/>
    <p:sldLayoutId id="2147486426" r:id="rId2"/>
    <p:sldLayoutId id="2147486427" r:id="rId3"/>
    <p:sldLayoutId id="2147486428" r:id="rId4"/>
    <p:sldLayoutId id="2147486429" r:id="rId5"/>
    <p:sldLayoutId id="2147486430" r:id="rId6"/>
    <p:sldLayoutId id="2147486431" r:id="rId7"/>
    <p:sldLayoutId id="2147486432" r:id="rId8"/>
    <p:sldLayoutId id="2147486433" r:id="rId9"/>
    <p:sldLayoutId id="2147486434" r:id="rId10"/>
    <p:sldLayoutId id="2147486435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1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7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8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9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0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chart" Target="../charts/chart21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172231" y="777981"/>
            <a:ext cx="8879694" cy="261610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13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600" b="1" cap="all" dirty="0">
                <a:solidFill>
                  <a:srgbClr val="002060"/>
                </a:solidFill>
                <a:latin typeface="Tahoma" pitchFamily="34" charset="0"/>
                <a:cs typeface="Tahoma" pitchFamily="34" charset="0"/>
              </a:rPr>
              <a:t>Банковский рынок в 2016 году:</a:t>
            </a:r>
          </a:p>
          <a:p>
            <a:pPr>
              <a:defRPr/>
            </a:pPr>
            <a:r>
              <a:rPr lang="ru-RU" sz="3600" b="1" cap="all" dirty="0">
                <a:solidFill>
                  <a:srgbClr val="002060"/>
                </a:solidFill>
                <a:latin typeface="Tahoma" pitchFamily="34" charset="0"/>
                <a:cs typeface="Tahoma" pitchFamily="34" charset="0"/>
              </a:rPr>
              <a:t> От «идеального шторма» </a:t>
            </a:r>
          </a:p>
          <a:p>
            <a:pPr>
              <a:defRPr/>
            </a:pPr>
            <a:r>
              <a:rPr lang="ru-RU" sz="3600" b="1" cap="all" dirty="0">
                <a:solidFill>
                  <a:srgbClr val="002060"/>
                </a:solidFill>
                <a:latin typeface="Tahoma" pitchFamily="34" charset="0"/>
                <a:cs typeface="Tahoma" pitchFamily="34" charset="0"/>
              </a:rPr>
              <a:t>к «новой нормальности»</a:t>
            </a:r>
          </a:p>
          <a:p>
            <a:pPr>
              <a:defRPr/>
            </a:pPr>
            <a:endParaRPr lang="ru-RU" sz="3600" b="1" cap="all" dirty="0">
              <a:solidFill>
                <a:srgbClr val="002060"/>
              </a:solidFill>
              <a:latin typeface="Tahoma" pitchFamily="34" charset="0"/>
              <a:cs typeface="Tahoma" pitchFamily="34" charset="0"/>
            </a:endParaRPr>
          </a:p>
          <a:p>
            <a:pPr>
              <a:defRPr/>
            </a:pPr>
            <a:r>
              <a:rPr lang="ru-RU" sz="2000" b="1" cap="all" dirty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Карта рисков банковского рынка</a:t>
            </a:r>
          </a:p>
        </p:txBody>
      </p:sp>
      <p:pic>
        <p:nvPicPr>
          <p:cNvPr id="1026" name="Picture 2" descr="C:\Documents and Settings\aimaletdinov\Рабочий стол\gallery\background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-92075" y="4100690"/>
            <a:ext cx="9144000" cy="1115864"/>
          </a:xfrm>
          <a:prstGeom prst="rect">
            <a:avLst/>
          </a:prstGeom>
          <a:noFill/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143000" y="-184150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4" name="AutoShape 4" descr="Картинки по запросу ассоциация региональных банков"/>
          <p:cNvSpPr>
            <a:spLocks noChangeAspect="1" noChangeArrowheads="1"/>
          </p:cNvSpPr>
          <p:nvPr/>
        </p:nvSpPr>
        <p:spPr bwMode="auto">
          <a:xfrm>
            <a:off x="1258888" y="-144463"/>
            <a:ext cx="2286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50186" name="TextBox 5"/>
          <p:cNvSpPr txBox="1">
            <a:spLocks noChangeArrowheads="1"/>
          </p:cNvSpPr>
          <p:nvPr/>
        </p:nvSpPr>
        <p:spPr bwMode="auto">
          <a:xfrm>
            <a:off x="2658269" y="5502455"/>
            <a:ext cx="573087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ru-RU" altLang="ru-RU" sz="2400" dirty="0">
                <a:solidFill>
                  <a:srgbClr val="002060"/>
                </a:solidFill>
                <a:latin typeface="Arial Cyr" panose="020B0604020202020204" pitchFamily="34" charset="0"/>
                <a:cs typeface="Arial Cyr" panose="020B0604020202020204" pitchFamily="34" charset="0"/>
              </a:rPr>
              <a:t>Павел </a:t>
            </a:r>
            <a:r>
              <a:rPr lang="ru-RU" altLang="ru-RU" sz="2400" dirty="0" err="1">
                <a:solidFill>
                  <a:srgbClr val="002060"/>
                </a:solidFill>
                <a:latin typeface="Arial Cyr" panose="020B0604020202020204" pitchFamily="34" charset="0"/>
                <a:cs typeface="Arial Cyr" panose="020B0604020202020204" pitchFamily="34" charset="0"/>
              </a:rPr>
              <a:t>Самиев</a:t>
            </a:r>
            <a:endParaRPr lang="ru-RU" altLang="ru-RU" sz="2400" dirty="0">
              <a:solidFill>
                <a:srgbClr val="002060"/>
              </a:solidFill>
              <a:latin typeface="Arial Cyr" panose="020B0604020202020204" pitchFamily="34" charset="0"/>
              <a:cs typeface="Arial Cyr" panose="020B0604020202020204" pitchFamily="34" charset="0"/>
            </a:endParaRPr>
          </a:p>
          <a:p>
            <a:pPr algn="r" eaLnBrk="1" hangingPunct="1"/>
            <a:r>
              <a:rPr lang="ru-RU" altLang="ru-RU" sz="2400" dirty="0">
                <a:solidFill>
                  <a:srgbClr val="002060"/>
                </a:solidFill>
                <a:latin typeface="Arial Cyr" panose="020B0604020202020204" pitchFamily="34" charset="0"/>
                <a:cs typeface="Arial Cyr" panose="020B0604020202020204" pitchFamily="34" charset="0"/>
              </a:rPr>
              <a:t>Управляющий партнер НАФИ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2051050" y="1116013"/>
            <a:ext cx="1152525" cy="2873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596188" y="908050"/>
            <a:ext cx="1008062" cy="6000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4756" name="Прямоугольник 16"/>
          <p:cNvSpPr>
            <a:spLocks noChangeArrowheads="1"/>
          </p:cNvSpPr>
          <p:nvPr/>
        </p:nvSpPr>
        <p:spPr bwMode="auto">
          <a:xfrm>
            <a:off x="5651500" y="6381750"/>
            <a:ext cx="33575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1400" b="1">
                <a:solidFill>
                  <a:schemeClr val="bg1"/>
                </a:solidFill>
                <a:latin typeface="Arial Narrow" panose="020B0606020202030204" pitchFamily="34" charset="0"/>
              </a:rPr>
              <a:t>Источник: </a:t>
            </a:r>
            <a:r>
              <a:rPr lang="ru-RU" altLang="ru-RU" sz="1400">
                <a:solidFill>
                  <a:schemeClr val="bg1"/>
                </a:solidFill>
              </a:rPr>
              <a:t>НАФИ по данным Банка России</a:t>
            </a:r>
            <a:endParaRPr lang="ru-RU" altLang="ru-RU" sz="1400" b="1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74757" name="Прямоугольник 17"/>
          <p:cNvSpPr>
            <a:spLocks noChangeArrowheads="1"/>
          </p:cNvSpPr>
          <p:nvPr/>
        </p:nvSpPr>
        <p:spPr bwMode="auto">
          <a:xfrm>
            <a:off x="250825" y="323850"/>
            <a:ext cx="7345363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2600" b="1">
                <a:solidFill>
                  <a:srgbClr val="EB7703"/>
                </a:solidFill>
                <a:latin typeface="Arial Narrow" panose="020B0606020202030204" pitchFamily="34" charset="0"/>
              </a:rPr>
              <a:t>Доля просроченной задолженности по портфелю ЮЛ за последние 5 лет впервые выросла</a:t>
            </a:r>
          </a:p>
        </p:txBody>
      </p:sp>
      <p:graphicFrame>
        <p:nvGraphicFramePr>
          <p:cNvPr id="13" name="Диаграмма 12"/>
          <p:cNvGraphicFramePr>
            <a:graphicFrameLocks/>
          </p:cNvGraphicFramePr>
          <p:nvPr/>
        </p:nvGraphicFramePr>
        <p:xfrm>
          <a:off x="308598" y="1403349"/>
          <a:ext cx="8526804" cy="48127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4" name="Прямоугольник 13"/>
          <p:cNvSpPr/>
          <p:nvPr/>
        </p:nvSpPr>
        <p:spPr>
          <a:xfrm>
            <a:off x="0" y="6543675"/>
            <a:ext cx="9144000" cy="3222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4760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A9BC0389-6461-4EF4-9B7B-D471D5055ED8}" type="slidenum">
              <a:rPr lang="ru-RU" altLang="ru-RU"/>
              <a:pPr/>
              <a:t>10</a:t>
            </a:fld>
            <a:endParaRPr lang="ru-RU" altLang="ru-RU"/>
          </a:p>
        </p:txBody>
      </p:sp>
      <p:pic>
        <p:nvPicPr>
          <p:cNvPr id="74761" name="Рисунок 6" descr="Y:\PR\Фирменный стиль\Логотипы\лого_нафи\НАФИ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662"/>
          <a:stretch>
            <a:fillRect/>
          </a:stretch>
        </p:blipFill>
        <p:spPr bwMode="auto">
          <a:xfrm>
            <a:off x="7451725" y="387350"/>
            <a:ext cx="1285875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4762" name="Прямоугольник 16"/>
          <p:cNvSpPr>
            <a:spLocks noChangeArrowheads="1"/>
          </p:cNvSpPr>
          <p:nvPr/>
        </p:nvSpPr>
        <p:spPr bwMode="auto">
          <a:xfrm>
            <a:off x="5508625" y="6534150"/>
            <a:ext cx="33575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1400" b="1">
                <a:solidFill>
                  <a:schemeClr val="bg1"/>
                </a:solidFill>
                <a:latin typeface="Arial Narrow" panose="020B0606020202030204" pitchFamily="34" charset="0"/>
              </a:rPr>
              <a:t>Источник: </a:t>
            </a:r>
            <a:r>
              <a:rPr lang="ru-RU" altLang="ru-RU" sz="1400">
                <a:solidFill>
                  <a:schemeClr val="bg1"/>
                </a:solidFill>
              </a:rPr>
              <a:t>НАФИ по данным Банка России</a:t>
            </a:r>
            <a:endParaRPr lang="ru-RU" altLang="ru-RU" sz="1400" b="1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95132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D04645C8-7068-4190-8066-337720847DBC}" type="slidenum">
              <a:rPr lang="ru-RU" altLang="ru-RU"/>
              <a:pPr/>
              <a:t>11</a:t>
            </a:fld>
            <a:endParaRPr lang="ru-RU" alt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6543675"/>
            <a:ext cx="9144000" cy="3222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84996" name="Рисунок 5" descr="Y:\PR\Фирменный стиль\Логотипы\лого_нафи\НАФИ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662"/>
          <a:stretch>
            <a:fillRect/>
          </a:stretch>
        </p:blipFill>
        <p:spPr bwMode="auto">
          <a:xfrm>
            <a:off x="7451725" y="387350"/>
            <a:ext cx="1285875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4997" name="Прямоугольник 16"/>
          <p:cNvSpPr>
            <a:spLocks noChangeArrowheads="1"/>
          </p:cNvSpPr>
          <p:nvPr/>
        </p:nvSpPr>
        <p:spPr bwMode="auto">
          <a:xfrm>
            <a:off x="5508625" y="6534150"/>
            <a:ext cx="33575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1400" b="1">
                <a:solidFill>
                  <a:schemeClr val="bg1"/>
                </a:solidFill>
                <a:latin typeface="Arial Narrow" panose="020B0606020202030204" pitchFamily="34" charset="0"/>
              </a:rPr>
              <a:t>Источник: </a:t>
            </a:r>
            <a:r>
              <a:rPr lang="ru-RU" altLang="ru-RU" sz="1400">
                <a:solidFill>
                  <a:schemeClr val="bg1"/>
                </a:solidFill>
              </a:rPr>
              <a:t>НАФИ по данным Банка России</a:t>
            </a:r>
            <a:endParaRPr lang="ru-RU" altLang="ru-RU" sz="1400" b="1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84999" name="Прямоугольник 17"/>
          <p:cNvSpPr>
            <a:spLocks noChangeArrowheads="1"/>
          </p:cNvSpPr>
          <p:nvPr/>
        </p:nvSpPr>
        <p:spPr bwMode="auto">
          <a:xfrm>
            <a:off x="325438" y="382588"/>
            <a:ext cx="7126287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2600" b="1" dirty="0">
                <a:solidFill>
                  <a:srgbClr val="EB7703"/>
                </a:solidFill>
                <a:latin typeface="Arial Narrow" panose="020B0606020202030204" pitchFamily="34" charset="0"/>
              </a:rPr>
              <a:t>ТОП-20 банков, динамика просроченной задолженности</a:t>
            </a:r>
          </a:p>
        </p:txBody>
      </p:sp>
      <p:graphicFrame>
        <p:nvGraphicFramePr>
          <p:cNvPr id="10" name="Диаграмма 9"/>
          <p:cNvGraphicFramePr>
            <a:graphicFrameLocks/>
          </p:cNvGraphicFramePr>
          <p:nvPr>
            <p:extLst/>
          </p:nvPr>
        </p:nvGraphicFramePr>
        <p:xfrm>
          <a:off x="166255" y="1348509"/>
          <a:ext cx="8699933" cy="49691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3289376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D04645C8-7068-4190-8066-337720847DBC}" type="slidenum">
              <a:rPr lang="ru-RU" altLang="ru-RU"/>
              <a:pPr/>
              <a:t>12</a:t>
            </a:fld>
            <a:endParaRPr lang="ru-RU" alt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6543675"/>
            <a:ext cx="9144000" cy="3222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84996" name="Рисунок 5" descr="Y:\PR\Фирменный стиль\Логотипы\лого_нафи\НАФИ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662"/>
          <a:stretch>
            <a:fillRect/>
          </a:stretch>
        </p:blipFill>
        <p:spPr bwMode="auto">
          <a:xfrm>
            <a:off x="7451725" y="387350"/>
            <a:ext cx="1285875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4997" name="Прямоугольник 16"/>
          <p:cNvSpPr>
            <a:spLocks noChangeArrowheads="1"/>
          </p:cNvSpPr>
          <p:nvPr/>
        </p:nvSpPr>
        <p:spPr bwMode="auto">
          <a:xfrm>
            <a:off x="5508625" y="6534150"/>
            <a:ext cx="33575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1400" b="1">
                <a:solidFill>
                  <a:schemeClr val="bg1"/>
                </a:solidFill>
                <a:latin typeface="Arial Narrow" panose="020B0606020202030204" pitchFamily="34" charset="0"/>
              </a:rPr>
              <a:t>Источник: </a:t>
            </a:r>
            <a:r>
              <a:rPr lang="ru-RU" altLang="ru-RU" sz="1400">
                <a:solidFill>
                  <a:schemeClr val="bg1"/>
                </a:solidFill>
              </a:rPr>
              <a:t>НАФИ по данным Банка России</a:t>
            </a:r>
            <a:endParaRPr lang="ru-RU" altLang="ru-RU" sz="1400" b="1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84999" name="Прямоугольник 17"/>
          <p:cNvSpPr>
            <a:spLocks noChangeArrowheads="1"/>
          </p:cNvSpPr>
          <p:nvPr/>
        </p:nvSpPr>
        <p:spPr bwMode="auto">
          <a:xfrm>
            <a:off x="325438" y="382588"/>
            <a:ext cx="7126287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2600" b="1" dirty="0">
                <a:solidFill>
                  <a:srgbClr val="EB7703"/>
                </a:solidFill>
                <a:latin typeface="Arial Narrow" panose="020B0606020202030204" pitchFamily="34" charset="0"/>
              </a:rPr>
              <a:t>ТОП-20 банков, соотношение динамики кредитного портфеля и просрочки</a:t>
            </a:r>
          </a:p>
        </p:txBody>
      </p:sp>
      <p:graphicFrame>
        <p:nvGraphicFramePr>
          <p:cNvPr id="10" name="Диаграмма 9"/>
          <p:cNvGraphicFramePr>
            <a:graphicFrameLocks/>
          </p:cNvGraphicFramePr>
          <p:nvPr>
            <p:extLst/>
          </p:nvPr>
        </p:nvGraphicFramePr>
        <p:xfrm>
          <a:off x="325437" y="1275139"/>
          <a:ext cx="8818563" cy="50887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9802412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D04645C8-7068-4190-8066-337720847DBC}" type="slidenum">
              <a:rPr lang="ru-RU" altLang="ru-RU"/>
              <a:pPr/>
              <a:t>13</a:t>
            </a:fld>
            <a:endParaRPr lang="ru-RU" alt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6543675"/>
            <a:ext cx="9144000" cy="3222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84996" name="Рисунок 5" descr="Y:\PR\Фирменный стиль\Логотипы\лого_нафи\НАФИ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662"/>
          <a:stretch>
            <a:fillRect/>
          </a:stretch>
        </p:blipFill>
        <p:spPr bwMode="auto">
          <a:xfrm>
            <a:off x="7451725" y="387350"/>
            <a:ext cx="1285875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4997" name="Прямоугольник 16"/>
          <p:cNvSpPr>
            <a:spLocks noChangeArrowheads="1"/>
          </p:cNvSpPr>
          <p:nvPr/>
        </p:nvSpPr>
        <p:spPr bwMode="auto">
          <a:xfrm>
            <a:off x="5508625" y="6534150"/>
            <a:ext cx="33575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1400" b="1">
                <a:solidFill>
                  <a:schemeClr val="bg1"/>
                </a:solidFill>
                <a:latin typeface="Arial Narrow" panose="020B0606020202030204" pitchFamily="34" charset="0"/>
              </a:rPr>
              <a:t>Источник: </a:t>
            </a:r>
            <a:r>
              <a:rPr lang="ru-RU" altLang="ru-RU" sz="1400">
                <a:solidFill>
                  <a:schemeClr val="bg1"/>
                </a:solidFill>
              </a:rPr>
              <a:t>НАФИ по данным Банка России</a:t>
            </a:r>
            <a:endParaRPr lang="ru-RU" altLang="ru-RU" sz="1400" b="1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84999" name="Прямоугольник 17"/>
          <p:cNvSpPr>
            <a:spLocks noChangeArrowheads="1"/>
          </p:cNvSpPr>
          <p:nvPr/>
        </p:nvSpPr>
        <p:spPr bwMode="auto">
          <a:xfrm>
            <a:off x="200310" y="209361"/>
            <a:ext cx="7126287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2600" b="1" dirty="0">
                <a:solidFill>
                  <a:srgbClr val="EB7703"/>
                </a:solidFill>
                <a:latin typeface="Arial Narrow" panose="020B0606020202030204" pitchFamily="34" charset="0"/>
              </a:rPr>
              <a:t>ТОП-30 банков, соотношение доли кредитов ЮЛ и просроченной задолженности ЮЛ </a:t>
            </a:r>
          </a:p>
        </p:txBody>
      </p:sp>
      <p:graphicFrame>
        <p:nvGraphicFramePr>
          <p:cNvPr id="11" name="Диаграмма 10"/>
          <p:cNvGraphicFramePr>
            <a:graphicFrameLocks/>
          </p:cNvGraphicFramePr>
          <p:nvPr>
            <p:extLst/>
          </p:nvPr>
        </p:nvGraphicFramePr>
        <p:xfrm>
          <a:off x="0" y="875031"/>
          <a:ext cx="9537599" cy="55497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3290516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D04645C8-7068-4190-8066-337720847DBC}" type="slidenum">
              <a:rPr lang="ru-RU" altLang="ru-RU"/>
              <a:pPr/>
              <a:t>14</a:t>
            </a:fld>
            <a:endParaRPr lang="ru-RU" alt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6543675"/>
            <a:ext cx="9144000" cy="3222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84996" name="Рисунок 5" descr="Y:\PR\Фирменный стиль\Логотипы\лого_нафи\НАФИ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662"/>
          <a:stretch>
            <a:fillRect/>
          </a:stretch>
        </p:blipFill>
        <p:spPr bwMode="auto">
          <a:xfrm>
            <a:off x="7451725" y="387350"/>
            <a:ext cx="1285875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4997" name="Прямоугольник 16"/>
          <p:cNvSpPr>
            <a:spLocks noChangeArrowheads="1"/>
          </p:cNvSpPr>
          <p:nvPr/>
        </p:nvSpPr>
        <p:spPr bwMode="auto">
          <a:xfrm>
            <a:off x="5508625" y="6534150"/>
            <a:ext cx="33575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1400" b="1">
                <a:solidFill>
                  <a:schemeClr val="bg1"/>
                </a:solidFill>
                <a:latin typeface="Arial Narrow" panose="020B0606020202030204" pitchFamily="34" charset="0"/>
              </a:rPr>
              <a:t>Источник: </a:t>
            </a:r>
            <a:r>
              <a:rPr lang="ru-RU" altLang="ru-RU" sz="1400">
                <a:solidFill>
                  <a:schemeClr val="bg1"/>
                </a:solidFill>
              </a:rPr>
              <a:t>НАФИ по данным Банка России</a:t>
            </a:r>
            <a:endParaRPr lang="ru-RU" altLang="ru-RU" sz="1400" b="1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8" name="Диаграмма 7"/>
          <p:cNvGraphicFramePr>
            <a:graphicFrameLocks/>
          </p:cNvGraphicFramePr>
          <p:nvPr>
            <p:extLst/>
          </p:nvPr>
        </p:nvGraphicFramePr>
        <p:xfrm>
          <a:off x="0" y="773373"/>
          <a:ext cx="9653102" cy="57703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Прямоугольник 17"/>
          <p:cNvSpPr>
            <a:spLocks noChangeArrowheads="1"/>
          </p:cNvSpPr>
          <p:nvPr/>
        </p:nvSpPr>
        <p:spPr bwMode="auto">
          <a:xfrm>
            <a:off x="200310" y="209361"/>
            <a:ext cx="7126287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2600" b="1" dirty="0">
                <a:solidFill>
                  <a:srgbClr val="EB7703"/>
                </a:solidFill>
                <a:latin typeface="Arial Narrow" panose="020B0606020202030204" pitchFamily="34" charset="0"/>
              </a:rPr>
              <a:t>ТОП-30 банков, соотношение доли долгосрочных кредитов ЮЛ и просроченной задолженности ЮЛ </a:t>
            </a:r>
          </a:p>
        </p:txBody>
      </p:sp>
    </p:spTree>
    <p:extLst>
      <p:ext uri="{BB962C8B-B14F-4D97-AF65-F5344CB8AC3E}">
        <p14:creationId xmlns:p14="http://schemas.microsoft.com/office/powerpoint/2010/main" val="19604606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D04645C8-7068-4190-8066-337720847DBC}" type="slidenum">
              <a:rPr lang="ru-RU" altLang="ru-RU"/>
              <a:pPr/>
              <a:t>15</a:t>
            </a:fld>
            <a:endParaRPr lang="ru-RU" alt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6543675"/>
            <a:ext cx="9144000" cy="3222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84996" name="Рисунок 5" descr="Y:\PR\Фирменный стиль\Логотипы\лого_нафи\НАФИ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662"/>
          <a:stretch>
            <a:fillRect/>
          </a:stretch>
        </p:blipFill>
        <p:spPr bwMode="auto">
          <a:xfrm>
            <a:off x="7451725" y="387350"/>
            <a:ext cx="1285875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4997" name="Прямоугольник 16"/>
          <p:cNvSpPr>
            <a:spLocks noChangeArrowheads="1"/>
          </p:cNvSpPr>
          <p:nvPr/>
        </p:nvSpPr>
        <p:spPr bwMode="auto">
          <a:xfrm>
            <a:off x="5508625" y="6534150"/>
            <a:ext cx="33575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1400" b="1">
                <a:solidFill>
                  <a:schemeClr val="bg1"/>
                </a:solidFill>
                <a:latin typeface="Arial Narrow" panose="020B0606020202030204" pitchFamily="34" charset="0"/>
              </a:rPr>
              <a:t>Источник: </a:t>
            </a:r>
            <a:r>
              <a:rPr lang="ru-RU" altLang="ru-RU" sz="1400">
                <a:solidFill>
                  <a:schemeClr val="bg1"/>
                </a:solidFill>
              </a:rPr>
              <a:t>НАФИ по данным Банка России</a:t>
            </a:r>
            <a:endParaRPr lang="ru-RU" altLang="ru-RU" sz="1400" b="1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9" name="Диаграмма 8"/>
          <p:cNvGraphicFramePr>
            <a:graphicFrameLocks/>
          </p:cNvGraphicFramePr>
          <p:nvPr>
            <p:extLst/>
          </p:nvPr>
        </p:nvGraphicFramePr>
        <p:xfrm>
          <a:off x="134754" y="875031"/>
          <a:ext cx="9624226" cy="56941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Прямоугольник 17"/>
          <p:cNvSpPr>
            <a:spLocks noChangeArrowheads="1"/>
          </p:cNvSpPr>
          <p:nvPr/>
        </p:nvSpPr>
        <p:spPr bwMode="auto">
          <a:xfrm>
            <a:off x="200310" y="209361"/>
            <a:ext cx="7126287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2600" b="1" dirty="0">
                <a:solidFill>
                  <a:srgbClr val="EB7703"/>
                </a:solidFill>
                <a:latin typeface="Arial Narrow" panose="020B0606020202030204" pitchFamily="34" charset="0"/>
              </a:rPr>
              <a:t>ТОП-30 банков, соотношение доли кредитов ФЛ и просроченной задолженности ФЛ</a:t>
            </a:r>
          </a:p>
        </p:txBody>
      </p:sp>
    </p:spTree>
    <p:extLst>
      <p:ext uri="{BB962C8B-B14F-4D97-AF65-F5344CB8AC3E}">
        <p14:creationId xmlns:p14="http://schemas.microsoft.com/office/powerpoint/2010/main" val="30522947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2051050" y="1116013"/>
            <a:ext cx="1152525" cy="2873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596188" y="908050"/>
            <a:ext cx="1008062" cy="6000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8612" name="Прямоугольник 16"/>
          <p:cNvSpPr>
            <a:spLocks noChangeArrowheads="1"/>
          </p:cNvSpPr>
          <p:nvPr/>
        </p:nvSpPr>
        <p:spPr bwMode="auto">
          <a:xfrm>
            <a:off x="5651500" y="6381750"/>
            <a:ext cx="33575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1400" b="1">
                <a:solidFill>
                  <a:schemeClr val="bg1"/>
                </a:solidFill>
                <a:latin typeface="Arial Narrow" panose="020B0606020202030204" pitchFamily="34" charset="0"/>
              </a:rPr>
              <a:t>Источник: </a:t>
            </a:r>
            <a:r>
              <a:rPr lang="ru-RU" altLang="ru-RU" sz="1400">
                <a:solidFill>
                  <a:schemeClr val="bg1"/>
                </a:solidFill>
              </a:rPr>
              <a:t>НАФИ по данным Банка России</a:t>
            </a:r>
            <a:endParaRPr lang="ru-RU" altLang="ru-RU" sz="1400" b="1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68613" name="Прямоугольник 17"/>
          <p:cNvSpPr>
            <a:spLocks noChangeArrowheads="1"/>
          </p:cNvSpPr>
          <p:nvPr/>
        </p:nvSpPr>
        <p:spPr bwMode="auto">
          <a:xfrm>
            <a:off x="250825" y="323850"/>
            <a:ext cx="7345363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2600" b="1" dirty="0">
                <a:solidFill>
                  <a:srgbClr val="EB7703"/>
                </a:solidFill>
                <a:latin typeface="Arial Narrow" panose="020B0606020202030204" pitchFamily="34" charset="0"/>
              </a:rPr>
              <a:t>Просрочка по МСБ растет быстрее, чем по всем другим сегментам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0" y="6543675"/>
            <a:ext cx="9144000" cy="3222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8615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42A086BB-67F0-4D6C-91C6-54DD6EE9935C}" type="slidenum">
              <a:rPr lang="ru-RU" altLang="ru-RU"/>
              <a:pPr/>
              <a:t>16</a:t>
            </a:fld>
            <a:endParaRPr lang="ru-RU" altLang="ru-RU"/>
          </a:p>
        </p:txBody>
      </p:sp>
      <p:sp>
        <p:nvSpPr>
          <p:cNvPr id="68616" name="Прямоугольник 16"/>
          <p:cNvSpPr>
            <a:spLocks noChangeArrowheads="1"/>
          </p:cNvSpPr>
          <p:nvPr/>
        </p:nvSpPr>
        <p:spPr bwMode="auto">
          <a:xfrm>
            <a:off x="5508625" y="6534150"/>
            <a:ext cx="33575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1400" b="1">
                <a:solidFill>
                  <a:schemeClr val="bg1"/>
                </a:solidFill>
                <a:latin typeface="Arial Narrow" panose="020B0606020202030204" pitchFamily="34" charset="0"/>
              </a:rPr>
              <a:t>Источник: </a:t>
            </a:r>
            <a:r>
              <a:rPr lang="ru-RU" altLang="ru-RU" sz="1400">
                <a:solidFill>
                  <a:schemeClr val="bg1"/>
                </a:solidFill>
              </a:rPr>
              <a:t>НАФИ по данным Банка России</a:t>
            </a:r>
            <a:endParaRPr lang="ru-RU" altLang="ru-RU" sz="1400" b="1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pic>
        <p:nvPicPr>
          <p:cNvPr id="68617" name="Рисунок 6" descr="Y:\PR\Фирменный стиль\Логотипы\лого_нафи\НАФИ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662"/>
          <a:stretch>
            <a:fillRect/>
          </a:stretch>
        </p:blipFill>
        <p:spPr bwMode="auto">
          <a:xfrm>
            <a:off x="7451725" y="387350"/>
            <a:ext cx="1285875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1" name="Диаграмма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14164475"/>
              </p:ext>
            </p:extLst>
          </p:nvPr>
        </p:nvGraphicFramePr>
        <p:xfrm>
          <a:off x="173693" y="1279525"/>
          <a:ext cx="8835370" cy="46072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6981668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auto">
          <a:xfrm>
            <a:off x="7466939" y="6541325"/>
            <a:ext cx="167706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kumimoji="0" lang="ru-RU" altLang="ru-RU" sz="1200" dirty="0">
                <a:solidFill>
                  <a:prstClr val="white"/>
                </a:solidFill>
                <a:latin typeface="Arial Narrow" panose="020B0606020202030204" pitchFamily="34" charset="0"/>
              </a:rPr>
              <a:t>Источник: </a:t>
            </a:r>
            <a:r>
              <a:rPr kumimoji="0" lang="en-US" altLang="ru-RU" sz="1200" dirty="0">
                <a:solidFill>
                  <a:prstClr val="white"/>
                </a:solidFill>
                <a:latin typeface="Arial Narrow" panose="020B0606020202030204" pitchFamily="34" charset="0"/>
              </a:rPr>
              <a:t> </a:t>
            </a:r>
            <a:r>
              <a:rPr kumimoji="0" lang="ru-RU" altLang="ru-RU" sz="1200" dirty="0">
                <a:solidFill>
                  <a:prstClr val="white"/>
                </a:solidFill>
                <a:latin typeface="Arial Narrow" panose="020B0606020202030204" pitchFamily="34" charset="0"/>
              </a:rPr>
              <a:t>НАФИ, 2015гг.</a:t>
            </a:r>
          </a:p>
        </p:txBody>
      </p:sp>
      <p:sp>
        <p:nvSpPr>
          <p:cNvPr id="22" name="Номер слайда 3"/>
          <p:cNvSpPr>
            <a:spLocks noGrp="1"/>
          </p:cNvSpPr>
          <p:nvPr>
            <p:ph type="sldNum" sz="quarter" idx="12"/>
          </p:nvPr>
        </p:nvSpPr>
        <p:spPr bwMode="auto">
          <a:xfrm>
            <a:off x="6529388" y="6178550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9E8931FA-5579-4200-9844-4E43FAFB35AC}" type="slidenum">
              <a:rPr lang="ru-RU" altLang="ru-RU">
                <a:solidFill>
                  <a:prstClr val="black"/>
                </a:solidFill>
              </a:rPr>
              <a:pPr/>
              <a:t>17</a:t>
            </a:fld>
            <a:endParaRPr lang="ru-RU" altLang="ru-RU" dirty="0">
              <a:solidFill>
                <a:prstClr val="black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0" y="6543675"/>
            <a:ext cx="9144000" cy="3222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pic>
        <p:nvPicPr>
          <p:cNvPr id="25" name="Рисунок 5" descr="Y:\PR\Фирменный стиль\Логотипы\лого_нафи\НАФИ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662"/>
          <a:stretch>
            <a:fillRect/>
          </a:stretch>
        </p:blipFill>
        <p:spPr bwMode="auto">
          <a:xfrm>
            <a:off x="7466939" y="232866"/>
            <a:ext cx="1285875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427471" y="0"/>
            <a:ext cx="7166861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>
              <a:solidFill>
                <a:srgbClr val="F79646">
                  <a:lumMod val="75000"/>
                </a:srgbClr>
              </a:solidFill>
              <a:latin typeface="Arial Narrow" pitchFamily="34" charset="0"/>
            </a:endParaRPr>
          </a:p>
          <a:p>
            <a:r>
              <a:rPr lang="ru-RU" sz="2600" b="1" dirty="0">
                <a:solidFill>
                  <a:srgbClr val="F79646">
                    <a:lumMod val="75000"/>
                  </a:srgbClr>
                </a:solidFill>
                <a:latin typeface="Arial Narrow" pitchFamily="34" charset="0"/>
              </a:rPr>
              <a:t>Просрочка в портфеле ссуд ИП с начала 2015 года растет быстрее, чем в сегменте МСП (без ИП)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940051" y="6527384"/>
            <a:ext cx="47067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solidFill>
                  <a:schemeClr val="bg1"/>
                </a:solidFill>
              </a:rPr>
              <a:t>Источник: НАФИ по данным Банка России</a:t>
            </a:r>
          </a:p>
        </p:txBody>
      </p:sp>
      <p:graphicFrame>
        <p:nvGraphicFramePr>
          <p:cNvPr id="9" name="Диаграмма 8"/>
          <p:cNvGraphicFramePr>
            <a:graphicFrameLocks/>
          </p:cNvGraphicFramePr>
          <p:nvPr>
            <p:extLst/>
          </p:nvPr>
        </p:nvGraphicFramePr>
        <p:xfrm>
          <a:off x="288757" y="1169550"/>
          <a:ext cx="8566485" cy="50964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3944469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7622A00B-94F1-44C0-9AB5-C6258AFD22F8}" type="slidenum">
              <a:rPr lang="ru-RU" altLang="ru-RU"/>
              <a:pPr/>
              <a:t>18</a:t>
            </a:fld>
            <a:endParaRPr lang="ru-RU" alt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6535738"/>
            <a:ext cx="9144000" cy="32226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78852" name="Рисунок 5" descr="Y:\PR\Фирменный стиль\Логотипы\лого_нафи\НАФИ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662"/>
          <a:stretch>
            <a:fillRect/>
          </a:stretch>
        </p:blipFill>
        <p:spPr bwMode="auto">
          <a:xfrm>
            <a:off x="7451725" y="387350"/>
            <a:ext cx="1285875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8853" name="Прямоугольник 16"/>
          <p:cNvSpPr>
            <a:spLocks noChangeArrowheads="1"/>
          </p:cNvSpPr>
          <p:nvPr/>
        </p:nvSpPr>
        <p:spPr bwMode="auto">
          <a:xfrm>
            <a:off x="6962775" y="6540500"/>
            <a:ext cx="20685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1400" b="1">
                <a:solidFill>
                  <a:schemeClr val="bg1"/>
                </a:solidFill>
                <a:latin typeface="Arial Narrow" panose="020B0606020202030204" pitchFamily="34" charset="0"/>
              </a:rPr>
              <a:t>Источник: оценка </a:t>
            </a:r>
            <a:r>
              <a:rPr lang="ru-RU" altLang="ru-RU" sz="1400">
                <a:solidFill>
                  <a:schemeClr val="bg1"/>
                </a:solidFill>
              </a:rPr>
              <a:t>НАФИ </a:t>
            </a:r>
            <a:endParaRPr lang="ru-RU" altLang="ru-RU" sz="1400" b="1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78854" name="Прямоугольник 17"/>
          <p:cNvSpPr>
            <a:spLocks noChangeArrowheads="1"/>
          </p:cNvSpPr>
          <p:nvPr/>
        </p:nvSpPr>
        <p:spPr bwMode="auto">
          <a:xfrm>
            <a:off x="461554" y="387350"/>
            <a:ext cx="7898674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2600" b="1" dirty="0">
                <a:solidFill>
                  <a:srgbClr val="EB7703"/>
                </a:solidFill>
                <a:latin typeface="Arial Narrow" panose="020B0606020202030204" pitchFamily="34" charset="0"/>
              </a:rPr>
              <a:t>Доля </a:t>
            </a:r>
            <a:r>
              <a:rPr lang="ru-RU" altLang="ru-RU" sz="2600" b="1" dirty="0" err="1">
                <a:solidFill>
                  <a:srgbClr val="EB7703"/>
                </a:solidFill>
                <a:latin typeface="Arial Narrow" panose="020B0606020202030204" pitchFamily="34" charset="0"/>
              </a:rPr>
              <a:t>реструктуризаций</a:t>
            </a:r>
            <a:r>
              <a:rPr lang="ru-RU" altLang="ru-RU" sz="2600" b="1" dirty="0">
                <a:solidFill>
                  <a:srgbClr val="EB7703"/>
                </a:solidFill>
                <a:latin typeface="Arial Narrow" panose="020B0606020202030204" pitchFamily="34" charset="0"/>
              </a:rPr>
              <a:t> по кредитам ЮЛ </a:t>
            </a:r>
          </a:p>
          <a:p>
            <a:r>
              <a:rPr lang="ru-RU" altLang="ru-RU" sz="2600" b="1" dirty="0">
                <a:solidFill>
                  <a:srgbClr val="EB7703"/>
                </a:solidFill>
                <a:latin typeface="Arial Narrow" panose="020B0606020202030204" pitchFamily="34" charset="0"/>
              </a:rPr>
              <a:t>превысит 25%</a:t>
            </a:r>
          </a:p>
        </p:txBody>
      </p:sp>
      <p:graphicFrame>
        <p:nvGraphicFramePr>
          <p:cNvPr id="8" name="Диаграмма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03864117"/>
              </p:ext>
            </p:extLst>
          </p:nvPr>
        </p:nvGraphicFramePr>
        <p:xfrm>
          <a:off x="137144" y="1605651"/>
          <a:ext cx="8869712" cy="41314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1554876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6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38" y="1339850"/>
            <a:ext cx="9026525" cy="415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7827" name="Прямоугольник 11"/>
          <p:cNvSpPr>
            <a:spLocks noChangeArrowheads="1"/>
          </p:cNvSpPr>
          <p:nvPr/>
        </p:nvSpPr>
        <p:spPr bwMode="auto">
          <a:xfrm>
            <a:off x="5651500" y="6381750"/>
            <a:ext cx="33575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1400" b="1">
                <a:solidFill>
                  <a:schemeClr val="bg1"/>
                </a:solidFill>
                <a:latin typeface="Arial Narrow" panose="020B0606020202030204" pitchFamily="34" charset="0"/>
              </a:rPr>
              <a:t>Источник: </a:t>
            </a:r>
            <a:r>
              <a:rPr lang="ru-RU" altLang="ru-RU" sz="1400">
                <a:solidFill>
                  <a:schemeClr val="bg1"/>
                </a:solidFill>
              </a:rPr>
              <a:t>НАФИ по данным Банка России</a:t>
            </a:r>
            <a:endParaRPr lang="ru-RU" altLang="ru-RU" sz="1400" b="1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77828" name="Номер слайда 3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245225"/>
            <a:ext cx="2133600" cy="476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29062D23-5BF2-4C30-B25F-B2FA8FC4BF3A}" type="slidenum">
              <a:rPr lang="ru-RU" altLang="ru-RU" sz="1400"/>
              <a:pPr/>
              <a:t>19</a:t>
            </a:fld>
            <a:endParaRPr lang="ru-RU" altLang="ru-RU" sz="1400"/>
          </a:p>
        </p:txBody>
      </p:sp>
      <p:sp>
        <p:nvSpPr>
          <p:cNvPr id="77829" name="Прямоугольник 16"/>
          <p:cNvSpPr>
            <a:spLocks noChangeArrowheads="1"/>
          </p:cNvSpPr>
          <p:nvPr/>
        </p:nvSpPr>
        <p:spPr bwMode="auto">
          <a:xfrm>
            <a:off x="5508625" y="6534150"/>
            <a:ext cx="33575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1400" b="1">
                <a:solidFill>
                  <a:schemeClr val="bg1"/>
                </a:solidFill>
                <a:latin typeface="Arial Narrow" panose="020B0606020202030204" pitchFamily="34" charset="0"/>
              </a:rPr>
              <a:t>Источник: </a:t>
            </a:r>
            <a:r>
              <a:rPr lang="ru-RU" altLang="ru-RU" sz="1400">
                <a:solidFill>
                  <a:schemeClr val="bg1"/>
                </a:solidFill>
              </a:rPr>
              <a:t>НАФИ по данным Банка России</a:t>
            </a:r>
            <a:endParaRPr lang="ru-RU" altLang="ru-RU" sz="1400" b="1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0" y="6535738"/>
            <a:ext cx="9144000" cy="32226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7831" name="Прямоугольник 16"/>
          <p:cNvSpPr>
            <a:spLocks noChangeArrowheads="1"/>
          </p:cNvSpPr>
          <p:nvPr/>
        </p:nvSpPr>
        <p:spPr bwMode="auto">
          <a:xfrm>
            <a:off x="5508625" y="6526213"/>
            <a:ext cx="33575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1400" b="1">
                <a:solidFill>
                  <a:schemeClr val="bg1"/>
                </a:solidFill>
                <a:latin typeface="Arial Narrow" panose="020B0606020202030204" pitchFamily="34" charset="0"/>
              </a:rPr>
              <a:t>Источник: </a:t>
            </a:r>
            <a:r>
              <a:rPr lang="ru-RU" altLang="ru-RU" sz="1400">
                <a:solidFill>
                  <a:schemeClr val="bg1"/>
                </a:solidFill>
              </a:rPr>
              <a:t>НАФИ по данным Банка России</a:t>
            </a:r>
            <a:endParaRPr lang="ru-RU" altLang="ru-RU" sz="1400" b="1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pic>
        <p:nvPicPr>
          <p:cNvPr id="77832" name="Рисунок 5" descr="Y:\PR\Фирменный стиль\Логотипы\лого_нафи\НАФИ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662"/>
          <a:stretch>
            <a:fillRect/>
          </a:stretch>
        </p:blipFill>
        <p:spPr bwMode="auto">
          <a:xfrm>
            <a:off x="7451725" y="387350"/>
            <a:ext cx="1285875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250825" y="212725"/>
            <a:ext cx="6865938" cy="4921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600" b="1" dirty="0">
                <a:solidFill>
                  <a:srgbClr val="EB7703"/>
                </a:solidFill>
                <a:latin typeface="Arial Narrow" pitchFamily="34" charset="0"/>
                <a:cs typeface="+mn-cs"/>
              </a:rPr>
              <a:t>Финансовое</a:t>
            </a:r>
            <a:r>
              <a:rPr lang="ru-RU" b="1" dirty="0">
                <a:solidFill>
                  <a:srgbClr val="FF9933"/>
                </a:solidFill>
                <a:latin typeface="Arial Narrow" pitchFamily="34" charset="0"/>
              </a:rPr>
              <a:t> </a:t>
            </a:r>
            <a:r>
              <a:rPr lang="ru-RU" sz="2600" b="1" dirty="0">
                <a:solidFill>
                  <a:srgbClr val="EB7703"/>
                </a:solidFill>
                <a:latin typeface="Arial Narrow" pitchFamily="34" charset="0"/>
                <a:cs typeface="+mn-cs"/>
              </a:rPr>
              <a:t>положение российского бизнеса</a:t>
            </a:r>
          </a:p>
        </p:txBody>
      </p:sp>
    </p:spTree>
    <p:extLst>
      <p:ext uri="{BB962C8B-B14F-4D97-AF65-F5344CB8AC3E}">
        <p14:creationId xmlns:p14="http://schemas.microsoft.com/office/powerpoint/2010/main" val="32218818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2051050" y="1116013"/>
            <a:ext cx="1152525" cy="2873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596188" y="908050"/>
            <a:ext cx="1008062" cy="6000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4996" name="Прямоугольник 16"/>
          <p:cNvSpPr>
            <a:spLocks noChangeArrowheads="1"/>
          </p:cNvSpPr>
          <p:nvPr/>
        </p:nvSpPr>
        <p:spPr bwMode="auto">
          <a:xfrm>
            <a:off x="7596188" y="6383338"/>
            <a:ext cx="1411287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1400" b="1">
                <a:solidFill>
                  <a:schemeClr val="bg1"/>
                </a:solidFill>
                <a:latin typeface="Arial Narrow" panose="020B0606020202030204" pitchFamily="34" charset="0"/>
              </a:rPr>
              <a:t>Источник: </a:t>
            </a:r>
            <a:r>
              <a:rPr lang="ru-RU" altLang="ru-RU" sz="1400">
                <a:solidFill>
                  <a:schemeClr val="bg1"/>
                </a:solidFill>
              </a:rPr>
              <a:t>НАФИ</a:t>
            </a:r>
            <a:endParaRPr lang="ru-RU" altLang="ru-RU" sz="1400" b="1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84997" name="Прямоугольник 12"/>
          <p:cNvSpPr>
            <a:spLocks noChangeArrowheads="1"/>
          </p:cNvSpPr>
          <p:nvPr/>
        </p:nvSpPr>
        <p:spPr bwMode="auto">
          <a:xfrm>
            <a:off x="303850" y="206021"/>
            <a:ext cx="7085013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2600" b="1" dirty="0">
                <a:solidFill>
                  <a:srgbClr val="EB7703"/>
                </a:solidFill>
                <a:latin typeface="Arial Narrow" panose="020B0606020202030204" pitchFamily="34" charset="0"/>
              </a:rPr>
              <a:t>Ключевые риски и вызовы:</a:t>
            </a:r>
          </a:p>
        </p:txBody>
      </p:sp>
      <p:sp>
        <p:nvSpPr>
          <p:cNvPr id="84998" name="Прямоугольник 13"/>
          <p:cNvSpPr>
            <a:spLocks noChangeArrowheads="1"/>
          </p:cNvSpPr>
          <p:nvPr/>
        </p:nvSpPr>
        <p:spPr bwMode="auto">
          <a:xfrm>
            <a:off x="5651500" y="6381750"/>
            <a:ext cx="33575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1400" b="1">
                <a:solidFill>
                  <a:schemeClr val="bg1"/>
                </a:solidFill>
                <a:latin typeface="Arial Narrow" panose="020B0606020202030204" pitchFamily="34" charset="0"/>
              </a:rPr>
              <a:t>Источник: </a:t>
            </a:r>
            <a:r>
              <a:rPr lang="ru-RU" altLang="ru-RU" sz="1400">
                <a:solidFill>
                  <a:schemeClr val="bg1"/>
                </a:solidFill>
              </a:rPr>
              <a:t>НАФИ по данным Банка России</a:t>
            </a:r>
            <a:endParaRPr lang="ru-RU" altLang="ru-RU" sz="1400" b="1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84999" name="Прямоугольник 16"/>
          <p:cNvSpPr>
            <a:spLocks noChangeArrowheads="1"/>
          </p:cNvSpPr>
          <p:nvPr/>
        </p:nvSpPr>
        <p:spPr bwMode="auto">
          <a:xfrm>
            <a:off x="5508625" y="6534150"/>
            <a:ext cx="33575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1400" b="1">
                <a:solidFill>
                  <a:schemeClr val="bg1"/>
                </a:solidFill>
                <a:latin typeface="Arial Narrow" panose="020B0606020202030204" pitchFamily="34" charset="0"/>
              </a:rPr>
              <a:t>Источник: </a:t>
            </a:r>
            <a:r>
              <a:rPr lang="ru-RU" altLang="ru-RU" sz="1400">
                <a:solidFill>
                  <a:schemeClr val="bg1"/>
                </a:solidFill>
              </a:rPr>
              <a:t>НАФИ по данным Банка России</a:t>
            </a:r>
            <a:endParaRPr lang="ru-RU" altLang="ru-RU" sz="1400" b="1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0" y="6535738"/>
            <a:ext cx="9144000" cy="32226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5001" name="Номер слайда 3"/>
          <p:cNvSpPr>
            <a:spLocks noGrp="1"/>
          </p:cNvSpPr>
          <p:nvPr>
            <p:ph type="sldNum" sz="quarter" idx="12"/>
          </p:nvPr>
        </p:nvSpPr>
        <p:spPr bwMode="auto">
          <a:xfrm>
            <a:off x="6604000" y="6143625"/>
            <a:ext cx="2133600" cy="476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99DB8796-46E5-44FD-AAFE-C4BCBAB85E99}" type="slidenum">
              <a:rPr lang="ru-RU" altLang="ru-RU" sz="1400"/>
              <a:pPr/>
              <a:t>2</a:t>
            </a:fld>
            <a:endParaRPr lang="ru-RU" altLang="ru-RU" sz="1400"/>
          </a:p>
        </p:txBody>
      </p:sp>
      <p:sp>
        <p:nvSpPr>
          <p:cNvPr id="85002" name="Прямоугольник 16"/>
          <p:cNvSpPr>
            <a:spLocks noChangeArrowheads="1"/>
          </p:cNvSpPr>
          <p:nvPr/>
        </p:nvSpPr>
        <p:spPr bwMode="auto">
          <a:xfrm>
            <a:off x="7618413" y="6534150"/>
            <a:ext cx="14716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1400" b="1">
                <a:solidFill>
                  <a:schemeClr val="bg1"/>
                </a:solidFill>
                <a:latin typeface="Arial Narrow" panose="020B0606020202030204" pitchFamily="34" charset="0"/>
              </a:rPr>
              <a:t>Источник: </a:t>
            </a:r>
            <a:r>
              <a:rPr lang="ru-RU" altLang="ru-RU" sz="1400">
                <a:solidFill>
                  <a:schemeClr val="bg1"/>
                </a:solidFill>
              </a:rPr>
              <a:t>НАФИ</a:t>
            </a:r>
          </a:p>
        </p:txBody>
      </p:sp>
      <p:pic>
        <p:nvPicPr>
          <p:cNvPr id="85003" name="Рисунок 5" descr="Y:\PR\Фирменный стиль\Логотипы\лого_нафи\НАФИ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662"/>
          <a:stretch>
            <a:fillRect/>
          </a:stretch>
        </p:blipFill>
        <p:spPr bwMode="auto">
          <a:xfrm>
            <a:off x="7451725" y="387350"/>
            <a:ext cx="1285875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Прямая со стрелкой 2"/>
          <p:cNvCxnSpPr>
            <a:endCxn id="17" idx="2"/>
          </p:cNvCxnSpPr>
          <p:nvPr/>
        </p:nvCxnSpPr>
        <p:spPr>
          <a:xfrm flipH="1" flipV="1">
            <a:off x="4558070" y="1129220"/>
            <a:ext cx="34836" cy="4873959"/>
          </a:xfrm>
          <a:prstGeom prst="straightConnector1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801189" y="3773487"/>
            <a:ext cx="7628708" cy="18720"/>
          </a:xfrm>
          <a:prstGeom prst="straightConnector1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713928" y="790666"/>
            <a:ext cx="16882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>
                <a:solidFill>
                  <a:srgbClr val="EB7703"/>
                </a:solidFill>
                <a:latin typeface="Arial Narrow" panose="020B0606020202030204" pitchFamily="34" charset="0"/>
              </a:rPr>
              <a:t>Реальные угрозы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650914" y="6174978"/>
            <a:ext cx="20810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>
                <a:solidFill>
                  <a:srgbClr val="EB7703"/>
                </a:solidFill>
                <a:latin typeface="Arial Narrow" panose="020B0606020202030204" pitchFamily="34" charset="0"/>
              </a:rPr>
              <a:t>«Мифические» угрозы</a:t>
            </a:r>
          </a:p>
        </p:txBody>
      </p:sp>
      <p:sp>
        <p:nvSpPr>
          <p:cNvPr id="29" name="TextBox 28"/>
          <p:cNvSpPr txBox="1"/>
          <p:nvPr/>
        </p:nvSpPr>
        <p:spPr>
          <a:xfrm rot="16200000">
            <a:off x="-309299" y="3555396"/>
            <a:ext cx="15648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>
                <a:solidFill>
                  <a:srgbClr val="EB7703"/>
                </a:solidFill>
                <a:latin typeface="Arial Narrow" panose="020B0606020202030204" pitchFamily="34" charset="0"/>
              </a:rPr>
              <a:t>Слабое влияние</a:t>
            </a:r>
          </a:p>
        </p:txBody>
      </p:sp>
      <p:sp>
        <p:nvSpPr>
          <p:cNvPr id="30" name="TextBox 29"/>
          <p:cNvSpPr txBox="1"/>
          <p:nvPr/>
        </p:nvSpPr>
        <p:spPr>
          <a:xfrm rot="16200000">
            <a:off x="7893396" y="3627559"/>
            <a:ext cx="16770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>
                <a:solidFill>
                  <a:srgbClr val="EB7703"/>
                </a:solidFill>
                <a:latin typeface="Arial Narrow" panose="020B0606020202030204" pitchFamily="34" charset="0"/>
              </a:rPr>
              <a:t>Сильное влияние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825833" y="1296101"/>
            <a:ext cx="370044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600" dirty="0"/>
              <a:t>Падение объемов кредитования сегмента МСБ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600" dirty="0"/>
              <a:t>Торможение роста депозитов ФЛ и рост концентрации на крупных вкладчиках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600" dirty="0"/>
              <a:t>Неоптимальная процедура санаций (нет эффективной процедуры контроля)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600" dirty="0"/>
              <a:t>Комиссионным доходам не удалось компенсировать падение процентных</a:t>
            </a:r>
            <a:endParaRPr lang="ru-RU" dirty="0"/>
          </a:p>
        </p:txBody>
      </p:sp>
      <p:sp>
        <p:nvSpPr>
          <p:cNvPr id="35" name="TextBox 34"/>
          <p:cNvSpPr txBox="1"/>
          <p:nvPr/>
        </p:nvSpPr>
        <p:spPr>
          <a:xfrm>
            <a:off x="4630493" y="1286967"/>
            <a:ext cx="383119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600" dirty="0"/>
              <a:t>Ухудшение качества корпоративного портфеля (в большей степени – скрытое)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600" dirty="0"/>
              <a:t>Сужение источников пассивной базы мелких и средних банков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600" dirty="0"/>
              <a:t>Недостоверность отчетности («дыры» в балансе»)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600" dirty="0"/>
              <a:t>Снижение процентной маржи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600" dirty="0"/>
              <a:t>Потеря мотивации инвесторов, акционеров</a:t>
            </a:r>
            <a:endParaRPr lang="ru-RU" dirty="0"/>
          </a:p>
        </p:txBody>
      </p:sp>
      <p:sp>
        <p:nvSpPr>
          <p:cNvPr id="36" name="TextBox 35"/>
          <p:cNvSpPr txBox="1"/>
          <p:nvPr/>
        </p:nvSpPr>
        <p:spPr>
          <a:xfrm>
            <a:off x="825833" y="4389315"/>
            <a:ext cx="36774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600" dirty="0"/>
              <a:t>Ухудшение розничного портфеля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600" dirty="0"/>
              <a:t>Высокая </a:t>
            </a:r>
            <a:r>
              <a:rPr lang="ru-RU" sz="1600" dirty="0" err="1"/>
              <a:t>дефолтность</a:t>
            </a:r>
            <a:r>
              <a:rPr lang="ru-RU" sz="1600" dirty="0"/>
              <a:t> портфеля гарантий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4725659" y="4413958"/>
            <a:ext cx="34573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600" dirty="0"/>
              <a:t>Влияние международных санкций</a:t>
            </a:r>
          </a:p>
        </p:txBody>
      </p:sp>
    </p:spTree>
    <p:extLst>
      <p:ext uri="{BB962C8B-B14F-4D97-AF65-F5344CB8AC3E}">
        <p14:creationId xmlns:p14="http://schemas.microsoft.com/office/powerpoint/2010/main" val="371206092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66512E5B-88F0-4D29-9358-A32AC1DC12D9}" type="slidenum">
              <a:rPr lang="ru-RU" altLang="ru-RU"/>
              <a:pPr/>
              <a:t>20</a:t>
            </a:fld>
            <a:endParaRPr lang="ru-RU" alt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6535738"/>
            <a:ext cx="9144000" cy="32226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77828" name="Рисунок 5" descr="Y:\PR\Фирменный стиль\Логотипы\лого_нафи\НАФИ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662"/>
          <a:stretch>
            <a:fillRect/>
          </a:stretch>
        </p:blipFill>
        <p:spPr bwMode="auto">
          <a:xfrm>
            <a:off x="7451725" y="387350"/>
            <a:ext cx="1285875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7829" name="Прямоугольник 16"/>
          <p:cNvSpPr>
            <a:spLocks noChangeArrowheads="1"/>
          </p:cNvSpPr>
          <p:nvPr/>
        </p:nvSpPr>
        <p:spPr bwMode="auto">
          <a:xfrm>
            <a:off x="5568950" y="6575425"/>
            <a:ext cx="33575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1400" b="1">
                <a:solidFill>
                  <a:schemeClr val="bg1"/>
                </a:solidFill>
                <a:latin typeface="Arial Narrow" panose="020B0606020202030204" pitchFamily="34" charset="0"/>
              </a:rPr>
              <a:t>Источник: </a:t>
            </a:r>
            <a:r>
              <a:rPr lang="ru-RU" altLang="ru-RU" sz="1400">
                <a:solidFill>
                  <a:schemeClr val="bg1"/>
                </a:solidFill>
              </a:rPr>
              <a:t>НАФИ по данным Банка России</a:t>
            </a:r>
            <a:endParaRPr lang="ru-RU" altLang="ru-RU" sz="1400" b="1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77830" name="Прямоугольник 17"/>
          <p:cNvSpPr>
            <a:spLocks noChangeArrowheads="1"/>
          </p:cNvSpPr>
          <p:nvPr/>
        </p:nvSpPr>
        <p:spPr bwMode="auto">
          <a:xfrm>
            <a:off x="250825" y="444500"/>
            <a:ext cx="7345363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2600" b="1">
                <a:solidFill>
                  <a:srgbClr val="EB7703"/>
                </a:solidFill>
                <a:latin typeface="Arial Narrow" panose="020B0606020202030204" pitchFamily="34" charset="0"/>
              </a:rPr>
              <a:t>Доля ссуд 4-5 категории качества превысила 8%</a:t>
            </a:r>
          </a:p>
        </p:txBody>
      </p:sp>
      <p:graphicFrame>
        <p:nvGraphicFramePr>
          <p:cNvPr id="9" name="Диаграмма 8"/>
          <p:cNvGraphicFramePr>
            <a:graphicFrameLocks/>
          </p:cNvGraphicFramePr>
          <p:nvPr/>
        </p:nvGraphicFramePr>
        <p:xfrm>
          <a:off x="262930" y="1377207"/>
          <a:ext cx="8474670" cy="42939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77302575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ED2539D5-C09E-462B-AD25-3F36A3103656}" type="slidenum">
              <a:rPr lang="ru-RU" altLang="ru-RU"/>
              <a:pPr/>
              <a:t>21</a:t>
            </a:fld>
            <a:endParaRPr lang="ru-RU" alt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6535738"/>
            <a:ext cx="9144000" cy="32226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79876" name="Рисунок 5" descr="Y:\PR\Фирменный стиль\Логотипы\лого_нафи\НАФИ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662"/>
          <a:stretch>
            <a:fillRect/>
          </a:stretch>
        </p:blipFill>
        <p:spPr bwMode="auto">
          <a:xfrm>
            <a:off x="7451725" y="387350"/>
            <a:ext cx="1285875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9877" name="Прямоугольник 16"/>
          <p:cNvSpPr>
            <a:spLocks noChangeArrowheads="1"/>
          </p:cNvSpPr>
          <p:nvPr/>
        </p:nvSpPr>
        <p:spPr bwMode="auto">
          <a:xfrm>
            <a:off x="5568950" y="6575425"/>
            <a:ext cx="33575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1400" b="1">
                <a:solidFill>
                  <a:schemeClr val="bg1"/>
                </a:solidFill>
                <a:latin typeface="Arial Narrow" panose="020B0606020202030204" pitchFamily="34" charset="0"/>
              </a:rPr>
              <a:t>Источник: </a:t>
            </a:r>
            <a:r>
              <a:rPr lang="ru-RU" altLang="ru-RU" sz="1400">
                <a:solidFill>
                  <a:schemeClr val="bg1"/>
                </a:solidFill>
              </a:rPr>
              <a:t>НАФИ по данным Банка России</a:t>
            </a:r>
            <a:endParaRPr lang="ru-RU" altLang="ru-RU" sz="1400" b="1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79878" name="Прямоугольник 17"/>
          <p:cNvSpPr>
            <a:spLocks noChangeArrowheads="1"/>
          </p:cNvSpPr>
          <p:nvPr/>
        </p:nvSpPr>
        <p:spPr bwMode="auto">
          <a:xfrm>
            <a:off x="250825" y="444500"/>
            <a:ext cx="7345363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2600" b="1">
                <a:solidFill>
                  <a:srgbClr val="EB7703"/>
                </a:solidFill>
                <a:latin typeface="Arial Narrow" panose="020B0606020202030204" pitchFamily="34" charset="0"/>
              </a:rPr>
              <a:t>Объем резервов по ссудам вырос на 30%</a:t>
            </a:r>
          </a:p>
        </p:txBody>
      </p:sp>
      <p:graphicFrame>
        <p:nvGraphicFramePr>
          <p:cNvPr id="9" name="Диаграмма 8"/>
          <p:cNvGraphicFramePr>
            <a:graphicFrameLocks/>
          </p:cNvGraphicFramePr>
          <p:nvPr/>
        </p:nvGraphicFramePr>
        <p:xfrm>
          <a:off x="250824" y="1376217"/>
          <a:ext cx="8675111" cy="45627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56192207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2AB9A6CC-1020-4A2B-BD5C-385053DE839C}" type="slidenum">
              <a:rPr lang="ru-RU" altLang="ru-RU"/>
              <a:pPr/>
              <a:t>22</a:t>
            </a:fld>
            <a:endParaRPr lang="ru-RU" alt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6535738"/>
            <a:ext cx="9144000" cy="32226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80900" name="Рисунок 5" descr="Y:\PR\Фирменный стиль\Логотипы\лого_нафи\НАФИ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662"/>
          <a:stretch>
            <a:fillRect/>
          </a:stretch>
        </p:blipFill>
        <p:spPr bwMode="auto">
          <a:xfrm>
            <a:off x="7451725" y="387350"/>
            <a:ext cx="1285875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0901" name="Прямоугольник 16"/>
          <p:cNvSpPr>
            <a:spLocks noChangeArrowheads="1"/>
          </p:cNvSpPr>
          <p:nvPr/>
        </p:nvSpPr>
        <p:spPr bwMode="auto">
          <a:xfrm>
            <a:off x="5568950" y="6575425"/>
            <a:ext cx="33575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1400" b="1">
                <a:solidFill>
                  <a:schemeClr val="bg1"/>
                </a:solidFill>
                <a:latin typeface="Arial Narrow" panose="020B0606020202030204" pitchFamily="34" charset="0"/>
              </a:rPr>
              <a:t>Источник: </a:t>
            </a:r>
            <a:r>
              <a:rPr lang="ru-RU" altLang="ru-RU" sz="1400">
                <a:solidFill>
                  <a:schemeClr val="bg1"/>
                </a:solidFill>
              </a:rPr>
              <a:t>НАФИ по данным Банка России</a:t>
            </a:r>
            <a:endParaRPr lang="ru-RU" altLang="ru-RU" sz="1400" b="1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80903" name="Прямоугольник 17"/>
          <p:cNvSpPr>
            <a:spLocks noChangeArrowheads="1"/>
          </p:cNvSpPr>
          <p:nvPr/>
        </p:nvSpPr>
        <p:spPr bwMode="auto">
          <a:xfrm>
            <a:off x="250825" y="444500"/>
            <a:ext cx="7345363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2600" b="1" dirty="0">
                <a:solidFill>
                  <a:srgbClr val="EB7703"/>
                </a:solidFill>
                <a:latin typeface="Arial Narrow" panose="020B0606020202030204" pitchFamily="34" charset="0"/>
              </a:rPr>
              <a:t>Норматив достаточности капитала банков приблизится к 11%</a:t>
            </a:r>
          </a:p>
        </p:txBody>
      </p:sp>
      <p:graphicFrame>
        <p:nvGraphicFramePr>
          <p:cNvPr id="8" name="Диаграмма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68845757"/>
              </p:ext>
            </p:extLst>
          </p:nvPr>
        </p:nvGraphicFramePr>
        <p:xfrm>
          <a:off x="356954" y="1393824"/>
          <a:ext cx="8490955" cy="4714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57043381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AA715263-76A4-4970-836C-D1480007C0B7}" type="slidenum">
              <a:rPr lang="ru-RU" altLang="ru-RU"/>
              <a:pPr/>
              <a:t>23</a:t>
            </a:fld>
            <a:endParaRPr lang="ru-RU" alt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6535738"/>
            <a:ext cx="9144000" cy="32226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81924" name="Рисунок 5" descr="Y:\PR\Фирменный стиль\Логотипы\лого_нафи\НАФИ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662"/>
          <a:stretch>
            <a:fillRect/>
          </a:stretch>
        </p:blipFill>
        <p:spPr bwMode="auto">
          <a:xfrm>
            <a:off x="7451725" y="387350"/>
            <a:ext cx="1285875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25" name="Прямоугольник 16"/>
          <p:cNvSpPr>
            <a:spLocks noChangeArrowheads="1"/>
          </p:cNvSpPr>
          <p:nvPr/>
        </p:nvSpPr>
        <p:spPr bwMode="auto">
          <a:xfrm>
            <a:off x="5568950" y="6575425"/>
            <a:ext cx="33575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1400" b="1">
                <a:solidFill>
                  <a:schemeClr val="bg1"/>
                </a:solidFill>
                <a:latin typeface="Arial Narrow" panose="020B0606020202030204" pitchFamily="34" charset="0"/>
              </a:rPr>
              <a:t>Источник: </a:t>
            </a:r>
            <a:r>
              <a:rPr lang="ru-RU" altLang="ru-RU" sz="1400">
                <a:solidFill>
                  <a:schemeClr val="bg1"/>
                </a:solidFill>
              </a:rPr>
              <a:t>НАФИ по данным Банка России</a:t>
            </a:r>
            <a:endParaRPr lang="ru-RU" altLang="ru-RU" sz="1400" b="1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81927" name="Прямоугольник 17"/>
          <p:cNvSpPr>
            <a:spLocks noChangeArrowheads="1"/>
          </p:cNvSpPr>
          <p:nvPr/>
        </p:nvSpPr>
        <p:spPr bwMode="auto">
          <a:xfrm>
            <a:off x="250825" y="444500"/>
            <a:ext cx="7345363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2600" b="1" dirty="0">
                <a:solidFill>
                  <a:srgbClr val="EB7703"/>
                </a:solidFill>
                <a:latin typeface="Arial Narrow" panose="020B0606020202030204" pitchFamily="34" charset="0"/>
              </a:rPr>
              <a:t>Прибыль достигла минимума с 2006 года, а рентабельность опустилась ниже 1%</a:t>
            </a:r>
          </a:p>
        </p:txBody>
      </p:sp>
      <p:graphicFrame>
        <p:nvGraphicFramePr>
          <p:cNvPr id="8" name="Диаграмма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18348552"/>
              </p:ext>
            </p:extLst>
          </p:nvPr>
        </p:nvGraphicFramePr>
        <p:xfrm>
          <a:off x="406783" y="1326433"/>
          <a:ext cx="7391787" cy="43940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2907008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auto">
          <a:xfrm>
            <a:off x="7466939" y="6541325"/>
            <a:ext cx="167706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kumimoji="0" lang="ru-RU" altLang="ru-RU" sz="1200" dirty="0">
                <a:solidFill>
                  <a:prstClr val="white"/>
                </a:solidFill>
                <a:latin typeface="Arial Narrow" panose="020B0606020202030204" pitchFamily="34" charset="0"/>
              </a:rPr>
              <a:t>Источник: </a:t>
            </a:r>
            <a:r>
              <a:rPr kumimoji="0" lang="en-US" altLang="ru-RU" sz="1200" dirty="0">
                <a:solidFill>
                  <a:prstClr val="white"/>
                </a:solidFill>
                <a:latin typeface="Arial Narrow" panose="020B0606020202030204" pitchFamily="34" charset="0"/>
              </a:rPr>
              <a:t> </a:t>
            </a:r>
            <a:r>
              <a:rPr kumimoji="0" lang="ru-RU" altLang="ru-RU" sz="1200" dirty="0">
                <a:solidFill>
                  <a:prstClr val="white"/>
                </a:solidFill>
                <a:latin typeface="Arial Narrow" panose="020B0606020202030204" pitchFamily="34" charset="0"/>
              </a:rPr>
              <a:t>НАФИ, 2015гг.</a:t>
            </a:r>
          </a:p>
        </p:txBody>
      </p:sp>
      <p:sp>
        <p:nvSpPr>
          <p:cNvPr id="22" name="Номер слайда 3"/>
          <p:cNvSpPr>
            <a:spLocks noGrp="1"/>
          </p:cNvSpPr>
          <p:nvPr>
            <p:ph type="sldNum" sz="quarter" idx="12"/>
          </p:nvPr>
        </p:nvSpPr>
        <p:spPr bwMode="auto">
          <a:xfrm>
            <a:off x="6529388" y="6178550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9E8931FA-5579-4200-9844-4E43FAFB35AC}" type="slidenum">
              <a:rPr lang="ru-RU" altLang="ru-RU">
                <a:solidFill>
                  <a:prstClr val="black"/>
                </a:solidFill>
              </a:rPr>
              <a:pPr/>
              <a:t>24</a:t>
            </a:fld>
            <a:endParaRPr lang="ru-RU" altLang="ru-RU">
              <a:solidFill>
                <a:prstClr val="black"/>
              </a:solidFill>
            </a:endParaRPr>
          </a:p>
        </p:txBody>
      </p:sp>
      <p:sp>
        <p:nvSpPr>
          <p:cNvPr id="24" name="Прямоугольник 16"/>
          <p:cNvSpPr>
            <a:spLocks noChangeArrowheads="1"/>
          </p:cNvSpPr>
          <p:nvPr/>
        </p:nvSpPr>
        <p:spPr bwMode="auto">
          <a:xfrm>
            <a:off x="7605280" y="6543675"/>
            <a:ext cx="121219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1400" b="1" dirty="0">
                <a:solidFill>
                  <a:prstClr val="white"/>
                </a:solidFill>
                <a:latin typeface="Arial Narrow" panose="020B0606020202030204" pitchFamily="34" charset="0"/>
              </a:rPr>
              <a:t>Источник: </a:t>
            </a:r>
            <a:r>
              <a:rPr lang="ru-RU" altLang="ru-RU" sz="1400" dirty="0">
                <a:solidFill>
                  <a:prstClr val="white"/>
                </a:solidFill>
              </a:rPr>
              <a:t>СВ</a:t>
            </a:r>
            <a:endParaRPr lang="ru-RU" altLang="ru-RU" sz="1400" b="1" dirty="0">
              <a:solidFill>
                <a:prstClr val="white"/>
              </a:solidFill>
              <a:latin typeface="Arial Narrow" panose="020B060602020203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4379"/>
            <a:ext cx="9144000" cy="6569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954920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2051050" y="1116013"/>
            <a:ext cx="1152525" cy="2873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596188" y="908050"/>
            <a:ext cx="1008062" cy="6000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2948" name="Прямоугольник 16"/>
          <p:cNvSpPr>
            <a:spLocks noChangeArrowheads="1"/>
          </p:cNvSpPr>
          <p:nvPr/>
        </p:nvSpPr>
        <p:spPr bwMode="auto">
          <a:xfrm>
            <a:off x="5651500" y="6381750"/>
            <a:ext cx="33575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1400" b="1">
                <a:solidFill>
                  <a:schemeClr val="bg1"/>
                </a:solidFill>
                <a:latin typeface="Arial Narrow" panose="020B0606020202030204" pitchFamily="34" charset="0"/>
              </a:rPr>
              <a:t>Источник: </a:t>
            </a:r>
            <a:r>
              <a:rPr lang="ru-RU" altLang="ru-RU" sz="1400">
                <a:solidFill>
                  <a:schemeClr val="bg1"/>
                </a:solidFill>
              </a:rPr>
              <a:t>НАФИ по данным Банка России</a:t>
            </a:r>
            <a:endParaRPr lang="ru-RU" altLang="ru-RU" sz="1400" b="1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82949" name="Прямоугольник 17"/>
          <p:cNvSpPr>
            <a:spLocks noChangeArrowheads="1"/>
          </p:cNvSpPr>
          <p:nvPr/>
        </p:nvSpPr>
        <p:spPr bwMode="auto">
          <a:xfrm>
            <a:off x="250825" y="323850"/>
            <a:ext cx="7345363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2600" b="1">
                <a:solidFill>
                  <a:srgbClr val="EB7703"/>
                </a:solidFill>
                <a:latin typeface="Arial Narrow" panose="020B0606020202030204" pitchFamily="34" charset="0"/>
              </a:rPr>
              <a:t>Каждый четвертый банк стал убыточным</a:t>
            </a:r>
          </a:p>
        </p:txBody>
      </p:sp>
      <p:graphicFrame>
        <p:nvGraphicFramePr>
          <p:cNvPr id="11" name="Диаграмма 10"/>
          <p:cNvGraphicFramePr>
            <a:graphicFrameLocks/>
          </p:cNvGraphicFramePr>
          <p:nvPr/>
        </p:nvGraphicFramePr>
        <p:xfrm>
          <a:off x="683568" y="1284445"/>
          <a:ext cx="7705025" cy="41682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2951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C9CDC7E8-4000-491D-98D9-F3AF30E2477E}" type="slidenum">
              <a:rPr lang="ru-RU" altLang="ru-RU"/>
              <a:pPr/>
              <a:t>25</a:t>
            </a:fld>
            <a:endParaRPr lang="ru-RU" alt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0" y="6535738"/>
            <a:ext cx="9144000" cy="32226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2953" name="Прямоугольник 16"/>
          <p:cNvSpPr>
            <a:spLocks noChangeArrowheads="1"/>
          </p:cNvSpPr>
          <p:nvPr/>
        </p:nvSpPr>
        <p:spPr bwMode="auto">
          <a:xfrm>
            <a:off x="5568950" y="6575425"/>
            <a:ext cx="33575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1400" b="1">
                <a:solidFill>
                  <a:schemeClr val="bg1"/>
                </a:solidFill>
                <a:latin typeface="Arial Narrow" panose="020B0606020202030204" pitchFamily="34" charset="0"/>
              </a:rPr>
              <a:t>Источник: </a:t>
            </a:r>
            <a:r>
              <a:rPr lang="ru-RU" altLang="ru-RU" sz="1400">
                <a:solidFill>
                  <a:schemeClr val="bg1"/>
                </a:solidFill>
              </a:rPr>
              <a:t>НАФИ по данным Банка России</a:t>
            </a:r>
            <a:endParaRPr lang="ru-RU" altLang="ru-RU" sz="1400" b="1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pic>
        <p:nvPicPr>
          <p:cNvPr id="82954" name="Рисунок 5" descr="Y:\PR\Фирменный стиль\Логотипы\лого_нафи\НАФИ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662"/>
          <a:stretch>
            <a:fillRect/>
          </a:stretch>
        </p:blipFill>
        <p:spPr bwMode="auto">
          <a:xfrm>
            <a:off x="7451725" y="387350"/>
            <a:ext cx="1285875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0995418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2051050" y="1116013"/>
            <a:ext cx="1152525" cy="2873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596188" y="908050"/>
            <a:ext cx="1008062" cy="6000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2948" name="Прямоугольник 16"/>
          <p:cNvSpPr>
            <a:spLocks noChangeArrowheads="1"/>
          </p:cNvSpPr>
          <p:nvPr/>
        </p:nvSpPr>
        <p:spPr bwMode="auto">
          <a:xfrm>
            <a:off x="5651500" y="6381750"/>
            <a:ext cx="33575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1400" b="1">
                <a:solidFill>
                  <a:schemeClr val="bg1"/>
                </a:solidFill>
                <a:latin typeface="Arial Narrow" panose="020B0606020202030204" pitchFamily="34" charset="0"/>
              </a:rPr>
              <a:t>Источник: </a:t>
            </a:r>
            <a:r>
              <a:rPr lang="ru-RU" altLang="ru-RU" sz="1400">
                <a:solidFill>
                  <a:schemeClr val="bg1"/>
                </a:solidFill>
              </a:rPr>
              <a:t>НАФИ по данным Банка России</a:t>
            </a:r>
            <a:endParaRPr lang="ru-RU" altLang="ru-RU" sz="1400" b="1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82949" name="Прямоугольник 17"/>
          <p:cNvSpPr>
            <a:spLocks noChangeArrowheads="1"/>
          </p:cNvSpPr>
          <p:nvPr/>
        </p:nvSpPr>
        <p:spPr bwMode="auto">
          <a:xfrm>
            <a:off x="749298" y="1493723"/>
            <a:ext cx="734536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ru-RU" altLang="ru-RU" sz="1600" b="1" dirty="0">
                <a:solidFill>
                  <a:srgbClr val="002060"/>
                </a:solidFill>
                <a:latin typeface="Arial Narrow" panose="020B0606020202030204" pitchFamily="34" charset="0"/>
              </a:rPr>
              <a:t>Доля комиссионных доходов в сумме процентных и комиссионных доходов (за прошедший квартал)</a:t>
            </a:r>
          </a:p>
        </p:txBody>
      </p:sp>
      <p:sp>
        <p:nvSpPr>
          <p:cNvPr id="82951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C9CDC7E8-4000-491D-98D9-F3AF30E2477E}" type="slidenum">
              <a:rPr lang="ru-RU" altLang="ru-RU"/>
              <a:pPr/>
              <a:t>26</a:t>
            </a:fld>
            <a:endParaRPr lang="ru-RU" alt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0" y="6535738"/>
            <a:ext cx="9144000" cy="32226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2953" name="Прямоугольник 16"/>
          <p:cNvSpPr>
            <a:spLocks noChangeArrowheads="1"/>
          </p:cNvSpPr>
          <p:nvPr/>
        </p:nvSpPr>
        <p:spPr bwMode="auto">
          <a:xfrm>
            <a:off x="7137284" y="6550223"/>
            <a:ext cx="1306768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900" b="1" dirty="0">
                <a:solidFill>
                  <a:schemeClr val="bg1"/>
                </a:solidFill>
                <a:latin typeface="Arial Narrow" panose="020B0606020202030204" pitchFamily="34" charset="0"/>
              </a:rPr>
              <a:t>Источник: </a:t>
            </a:r>
            <a:r>
              <a:rPr lang="ru-RU" altLang="ru-RU" sz="900" dirty="0">
                <a:solidFill>
                  <a:schemeClr val="bg1"/>
                </a:solidFill>
              </a:rPr>
              <a:t>Эксперт РА</a:t>
            </a:r>
            <a:endParaRPr lang="ru-RU" altLang="ru-RU" sz="900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pic>
        <p:nvPicPr>
          <p:cNvPr id="82954" name="Рисунок 5" descr="Y:\PR\Фирменный стиль\Логотипы\лого_нафи\НАФИ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662"/>
          <a:stretch>
            <a:fillRect/>
          </a:stretch>
        </p:blipFill>
        <p:spPr bwMode="auto">
          <a:xfrm>
            <a:off x="7451725" y="387350"/>
            <a:ext cx="1285875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 descr="graf_ra_03.png (760×257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431" y="2077923"/>
            <a:ext cx="8523095" cy="3309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7"/>
          <p:cNvSpPr>
            <a:spLocks noChangeArrowheads="1"/>
          </p:cNvSpPr>
          <p:nvPr/>
        </p:nvSpPr>
        <p:spPr bwMode="auto">
          <a:xfrm>
            <a:off x="250825" y="323850"/>
            <a:ext cx="7345363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2600" b="1" dirty="0">
                <a:solidFill>
                  <a:srgbClr val="EB7703"/>
                </a:solidFill>
                <a:latin typeface="Arial Narrow" panose="020B0606020202030204" pitchFamily="34" charset="0"/>
              </a:rPr>
              <a:t>Комиссионные доходы не оправдали ожиданий</a:t>
            </a:r>
          </a:p>
        </p:txBody>
      </p:sp>
      <p:sp>
        <p:nvSpPr>
          <p:cNvPr id="13" name="Прямоугольник 17"/>
          <p:cNvSpPr>
            <a:spLocks noChangeArrowheads="1"/>
          </p:cNvSpPr>
          <p:nvPr/>
        </p:nvSpPr>
        <p:spPr bwMode="auto">
          <a:xfrm>
            <a:off x="274637" y="5661025"/>
            <a:ext cx="902410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3600" b="1" dirty="0">
                <a:solidFill>
                  <a:srgbClr val="EB7703"/>
                </a:solidFill>
                <a:latin typeface="Arial Narrow" panose="020B0606020202030204" pitchFamily="34" charset="0"/>
              </a:rPr>
              <a:t>Комиссионный бизнес – не «</a:t>
            </a:r>
            <a:r>
              <a:rPr lang="ru-RU" altLang="ru-RU" sz="3600" b="1" dirty="0" err="1">
                <a:solidFill>
                  <a:srgbClr val="EB7703"/>
                </a:solidFill>
                <a:latin typeface="Arial Narrow" panose="020B0606020202030204" pitchFamily="34" charset="0"/>
              </a:rPr>
              <a:t>безрисковый</a:t>
            </a:r>
            <a:r>
              <a:rPr lang="ru-RU" altLang="ru-RU" sz="3600" b="1" dirty="0">
                <a:solidFill>
                  <a:srgbClr val="EB7703"/>
                </a:solidFill>
                <a:latin typeface="Arial Narrow" panose="020B0606020202030204" pitchFamily="34" charset="0"/>
              </a:rPr>
              <a:t>»!</a:t>
            </a:r>
          </a:p>
        </p:txBody>
      </p:sp>
    </p:spTree>
    <p:extLst>
      <p:ext uri="{BB962C8B-B14F-4D97-AF65-F5344CB8AC3E}">
        <p14:creationId xmlns:p14="http://schemas.microsoft.com/office/powerpoint/2010/main" val="406744229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4"/>
          <p:cNvSpPr txBox="1">
            <a:spLocks noChangeArrowheads="1"/>
          </p:cNvSpPr>
          <p:nvPr/>
        </p:nvSpPr>
        <p:spPr bwMode="auto">
          <a:xfrm>
            <a:off x="427473" y="2780032"/>
            <a:ext cx="8435586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ru-RU"/>
            </a:defPPr>
            <a:lvl1pPr algn="just" eaLnBrk="0" hangingPunct="0">
              <a:defRPr sz="1200" b="1">
                <a:solidFill>
                  <a:schemeClr val="tx2"/>
                </a:solidFill>
                <a:latin typeface="Arial Narrow" panose="020B0606020202030204" pitchFamily="34" charset="0"/>
                <a:cs typeface="Arial" charset="0"/>
              </a:defRPr>
            </a:lvl1pPr>
            <a:lvl2pPr marL="742950" indent="-285750" eaLnBrk="0" hangingPunct="0">
              <a:defRPr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9pPr>
          </a:lstStyle>
          <a:p>
            <a:r>
              <a:rPr lang="ru-RU" sz="4800" b="0" dirty="0">
                <a:latin typeface="Arial" panose="020B0604020202020204" pitchFamily="34" charset="0"/>
                <a:cs typeface="Arial" panose="020B0604020202020204" pitchFamily="34" charset="0"/>
              </a:rPr>
              <a:t>Будут ли еще санации? </a:t>
            </a:r>
          </a:p>
          <a:p>
            <a:endParaRPr lang="ru-RU" sz="1600" b="0" dirty="0"/>
          </a:p>
          <a:p>
            <a:endParaRPr lang="ru-RU" sz="1600" b="0" dirty="0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auto">
          <a:xfrm>
            <a:off x="7466939" y="6541325"/>
            <a:ext cx="167706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kumimoji="0" lang="ru-RU" altLang="ru-RU" sz="1200" dirty="0">
                <a:solidFill>
                  <a:prstClr val="white"/>
                </a:solidFill>
                <a:latin typeface="Arial Narrow" panose="020B0606020202030204" pitchFamily="34" charset="0"/>
              </a:rPr>
              <a:t>Источник: </a:t>
            </a:r>
            <a:r>
              <a:rPr kumimoji="0" lang="en-US" altLang="ru-RU" sz="1200" dirty="0">
                <a:solidFill>
                  <a:prstClr val="white"/>
                </a:solidFill>
                <a:latin typeface="Arial Narrow" panose="020B0606020202030204" pitchFamily="34" charset="0"/>
              </a:rPr>
              <a:t> </a:t>
            </a:r>
            <a:r>
              <a:rPr kumimoji="0" lang="ru-RU" altLang="ru-RU" sz="1200" dirty="0">
                <a:solidFill>
                  <a:prstClr val="white"/>
                </a:solidFill>
                <a:latin typeface="Arial Narrow" panose="020B0606020202030204" pitchFamily="34" charset="0"/>
              </a:rPr>
              <a:t>НАФИ, 2015гг.</a:t>
            </a:r>
          </a:p>
        </p:txBody>
      </p:sp>
      <p:sp>
        <p:nvSpPr>
          <p:cNvPr id="22" name="Номер слайда 3"/>
          <p:cNvSpPr>
            <a:spLocks noGrp="1"/>
          </p:cNvSpPr>
          <p:nvPr>
            <p:ph type="sldNum" sz="quarter" idx="12"/>
          </p:nvPr>
        </p:nvSpPr>
        <p:spPr bwMode="auto">
          <a:xfrm>
            <a:off x="6529388" y="6178550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9E8931FA-5579-4200-9844-4E43FAFB35AC}" type="slidenum">
              <a:rPr lang="ru-RU" altLang="ru-RU">
                <a:solidFill>
                  <a:prstClr val="black"/>
                </a:solidFill>
              </a:rPr>
              <a:pPr/>
              <a:t>27</a:t>
            </a:fld>
            <a:endParaRPr lang="ru-RU" altLang="ru-RU">
              <a:solidFill>
                <a:prstClr val="black"/>
              </a:solidFill>
            </a:endParaRPr>
          </a:p>
        </p:txBody>
      </p:sp>
      <p:sp>
        <p:nvSpPr>
          <p:cNvPr id="24" name="Прямоугольник 16"/>
          <p:cNvSpPr>
            <a:spLocks noChangeArrowheads="1"/>
          </p:cNvSpPr>
          <p:nvPr/>
        </p:nvSpPr>
        <p:spPr bwMode="auto">
          <a:xfrm>
            <a:off x="7605280" y="6543675"/>
            <a:ext cx="121219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1400" b="1" dirty="0">
                <a:solidFill>
                  <a:prstClr val="white"/>
                </a:solidFill>
                <a:latin typeface="Arial Narrow" panose="020B0606020202030204" pitchFamily="34" charset="0"/>
              </a:rPr>
              <a:t>Источник: </a:t>
            </a:r>
            <a:r>
              <a:rPr lang="ru-RU" altLang="ru-RU" sz="1400" dirty="0">
                <a:solidFill>
                  <a:prstClr val="white"/>
                </a:solidFill>
              </a:rPr>
              <a:t>СВ</a:t>
            </a:r>
            <a:endParaRPr lang="ru-RU" altLang="ru-RU" sz="1400" b="1" dirty="0">
              <a:solidFill>
                <a:prstClr val="white"/>
              </a:solidFill>
              <a:latin typeface="Arial Narrow" panose="020B0606020202030204" pitchFamily="34" charset="0"/>
            </a:endParaRPr>
          </a:p>
        </p:txBody>
      </p:sp>
      <p:pic>
        <p:nvPicPr>
          <p:cNvPr id="25" name="Рисунок 5" descr="Y:\PR\Фирменный стиль\Логотипы\лого_нафи\НАФИ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662"/>
          <a:stretch>
            <a:fillRect/>
          </a:stretch>
        </p:blipFill>
        <p:spPr bwMode="auto">
          <a:xfrm>
            <a:off x="7648575" y="296863"/>
            <a:ext cx="1285875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8329380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auto">
          <a:xfrm>
            <a:off x="7466939" y="6541325"/>
            <a:ext cx="167706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kumimoji="0" lang="ru-RU" altLang="ru-RU" sz="1200" dirty="0">
                <a:solidFill>
                  <a:prstClr val="white"/>
                </a:solidFill>
                <a:latin typeface="Arial Narrow" panose="020B0606020202030204" pitchFamily="34" charset="0"/>
              </a:rPr>
              <a:t>Источник: </a:t>
            </a:r>
            <a:r>
              <a:rPr kumimoji="0" lang="en-US" altLang="ru-RU" sz="1200" dirty="0">
                <a:solidFill>
                  <a:prstClr val="white"/>
                </a:solidFill>
                <a:latin typeface="Arial Narrow" panose="020B0606020202030204" pitchFamily="34" charset="0"/>
              </a:rPr>
              <a:t> </a:t>
            </a:r>
            <a:r>
              <a:rPr kumimoji="0" lang="ru-RU" altLang="ru-RU" sz="1200" dirty="0">
                <a:solidFill>
                  <a:prstClr val="white"/>
                </a:solidFill>
                <a:latin typeface="Arial Narrow" panose="020B0606020202030204" pitchFamily="34" charset="0"/>
              </a:rPr>
              <a:t>НАФИ, 2015гг.</a:t>
            </a:r>
          </a:p>
        </p:txBody>
      </p:sp>
      <p:sp>
        <p:nvSpPr>
          <p:cNvPr id="22" name="Номер слайда 3"/>
          <p:cNvSpPr>
            <a:spLocks noGrp="1"/>
          </p:cNvSpPr>
          <p:nvPr>
            <p:ph type="sldNum" sz="quarter" idx="12"/>
          </p:nvPr>
        </p:nvSpPr>
        <p:spPr bwMode="auto">
          <a:xfrm>
            <a:off x="6529388" y="6178550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9E8931FA-5579-4200-9844-4E43FAFB35AC}" type="slidenum">
              <a:rPr lang="ru-RU" altLang="ru-RU">
                <a:solidFill>
                  <a:prstClr val="black"/>
                </a:solidFill>
              </a:rPr>
              <a:pPr/>
              <a:t>28</a:t>
            </a:fld>
            <a:endParaRPr lang="ru-RU" altLang="ru-RU">
              <a:solidFill>
                <a:prstClr val="black"/>
              </a:solidFill>
            </a:endParaRPr>
          </a:p>
        </p:txBody>
      </p:sp>
      <p:sp>
        <p:nvSpPr>
          <p:cNvPr id="24" name="Прямоугольник 16"/>
          <p:cNvSpPr>
            <a:spLocks noChangeArrowheads="1"/>
          </p:cNvSpPr>
          <p:nvPr/>
        </p:nvSpPr>
        <p:spPr bwMode="auto">
          <a:xfrm>
            <a:off x="7605280" y="6543675"/>
            <a:ext cx="132844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1400" b="1" dirty="0">
                <a:solidFill>
                  <a:prstClr val="white"/>
                </a:solidFill>
                <a:latin typeface="Arial Narrow" panose="020B0606020202030204" pitchFamily="34" charset="0"/>
              </a:rPr>
              <a:t>Источник: </a:t>
            </a:r>
            <a:r>
              <a:rPr lang="ru-RU" altLang="ru-RU" sz="1400" dirty="0">
                <a:solidFill>
                  <a:prstClr val="white"/>
                </a:solidFill>
              </a:rPr>
              <a:t>АСВ</a:t>
            </a:r>
            <a:endParaRPr lang="ru-RU" altLang="ru-RU" sz="1400" b="1" dirty="0">
              <a:solidFill>
                <a:prstClr val="white"/>
              </a:solidFill>
              <a:latin typeface="Arial Narrow" panose="020B060602020203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675"/>
            <a:ext cx="9144000" cy="6712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676954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427472" y="180429"/>
            <a:ext cx="686595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>
              <a:solidFill>
                <a:srgbClr val="F79646">
                  <a:lumMod val="75000"/>
                </a:srgbClr>
              </a:solidFill>
              <a:latin typeface="Arial Narrow" pitchFamily="34" charset="0"/>
            </a:endParaRPr>
          </a:p>
          <a:p>
            <a:r>
              <a:rPr lang="ru-RU" sz="2600" b="1" dirty="0">
                <a:solidFill>
                  <a:srgbClr val="F79646">
                    <a:lumMod val="75000"/>
                  </a:srgbClr>
                </a:solidFill>
                <a:latin typeface="Arial Narrow" pitchFamily="34" charset="0"/>
              </a:rPr>
              <a:t>Статистика санаций</a:t>
            </a:r>
          </a:p>
        </p:txBody>
      </p:sp>
      <p:sp>
        <p:nvSpPr>
          <p:cNvPr id="10" name="TextBox 4"/>
          <p:cNvSpPr txBox="1">
            <a:spLocks noChangeArrowheads="1"/>
          </p:cNvSpPr>
          <p:nvPr/>
        </p:nvSpPr>
        <p:spPr bwMode="auto">
          <a:xfrm>
            <a:off x="427473" y="1102650"/>
            <a:ext cx="8435586" cy="4678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ru-RU"/>
            </a:defPPr>
            <a:lvl1pPr algn="just" eaLnBrk="0" hangingPunct="0">
              <a:defRPr sz="1200" b="1">
                <a:solidFill>
                  <a:schemeClr val="tx2"/>
                </a:solidFill>
                <a:latin typeface="Arial Narrow" panose="020B0606020202030204" pitchFamily="34" charset="0"/>
                <a:cs typeface="Arial" charset="0"/>
              </a:defRPr>
            </a:lvl1pPr>
            <a:lvl2pPr marL="742950" indent="-285750" eaLnBrk="0" hangingPunct="0">
              <a:defRPr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9pPr>
          </a:lstStyle>
          <a:p>
            <a:r>
              <a:rPr lang="ru-RU" sz="1600" b="0" dirty="0">
                <a:latin typeface="Arial" panose="020B0604020202020204" pitchFamily="34" charset="0"/>
                <a:cs typeface="Arial" panose="020B0604020202020204" pitchFamily="34" charset="0"/>
              </a:rPr>
              <a:t>На 1 марта 2016 г.:</a:t>
            </a:r>
          </a:p>
          <a:p>
            <a:endParaRPr lang="ru-RU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3000" dirty="0">
                <a:latin typeface="Arial" panose="020B0604020202020204" pitchFamily="34" charset="0"/>
                <a:cs typeface="Arial" panose="020B0604020202020204" pitchFamily="34" charset="0"/>
              </a:rPr>
              <a:t>Отправлено на санацию: </a:t>
            </a:r>
            <a:r>
              <a:rPr lang="ru-RU" sz="3000" dirty="0">
                <a:solidFill>
                  <a:srgbClr val="E46C0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 </a:t>
            </a:r>
            <a:r>
              <a:rPr lang="ru-RU" sz="3000" dirty="0">
                <a:latin typeface="Arial" panose="020B0604020202020204" pitchFamily="34" charset="0"/>
                <a:cs typeface="Arial" panose="020B0604020202020204" pitchFamily="34" charset="0"/>
              </a:rPr>
              <a:t>банков </a:t>
            </a:r>
            <a:endParaRPr lang="ru-RU" sz="3000" dirty="0">
              <a:solidFill>
                <a:srgbClr val="E46C0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3000" dirty="0">
                <a:latin typeface="Arial" panose="020B0604020202020204" pitchFamily="34" charset="0"/>
                <a:cs typeface="Arial" panose="020B0604020202020204" pitchFamily="34" charset="0"/>
              </a:rPr>
              <a:t>Выделено средств на санации: </a:t>
            </a:r>
            <a:r>
              <a:rPr lang="ru-RU" sz="3000" dirty="0">
                <a:solidFill>
                  <a:srgbClr val="E46C0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1168,37 </a:t>
            </a:r>
            <a:r>
              <a:rPr lang="ru-RU" sz="3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млрд руб.</a:t>
            </a:r>
          </a:p>
          <a:p>
            <a:endParaRPr lang="ru-RU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600" b="0" dirty="0"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sz="1600" b="0" dirty="0" err="1">
                <a:latin typeface="Arial" panose="020B0604020202020204" pitchFamily="34" charset="0"/>
                <a:cs typeface="Arial" panose="020B0604020202020204" pitchFamily="34" charset="0"/>
              </a:rPr>
              <a:t>т.ч</a:t>
            </a:r>
            <a:r>
              <a:rPr lang="ru-RU" sz="1600" b="0" dirty="0">
                <a:latin typeface="Arial" panose="020B0604020202020204" pitchFamily="34" charset="0"/>
                <a:cs typeface="Arial" panose="020B0604020202020204" pitchFamily="34" charset="0"/>
              </a:rPr>
              <a:t>.: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b="0" dirty="0">
                <a:latin typeface="Arial" panose="020B0604020202020204" pitchFamily="34" charset="0"/>
                <a:cs typeface="Arial" panose="020B0604020202020204" pitchFamily="34" charset="0"/>
              </a:rPr>
              <a:t>1046,27 млрд руб.  млрд руб. за счет средств Банка России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b="0" dirty="0">
                <a:latin typeface="Arial" panose="020B0604020202020204" pitchFamily="34" charset="0"/>
                <a:cs typeface="Arial" panose="020B0604020202020204" pitchFamily="34" charset="0"/>
              </a:rPr>
              <a:t>116,03 млрд руб., за счет имущественного взноса Российской Федерации в Агентство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b="0" dirty="0">
                <a:latin typeface="Arial" panose="020B0604020202020204" pitchFamily="34" charset="0"/>
                <a:cs typeface="Arial" panose="020B0604020202020204" pitchFamily="34" charset="0"/>
              </a:rPr>
              <a:t>6,07 млрд руб. за счет средств фонда обязательного страхования вкладов</a:t>
            </a:r>
          </a:p>
          <a:p>
            <a:endParaRPr lang="ru-RU" sz="1600" b="0" dirty="0"/>
          </a:p>
          <a:p>
            <a:endParaRPr lang="ru-RU" sz="1600" b="0" dirty="0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auto">
          <a:xfrm>
            <a:off x="7466939" y="6541325"/>
            <a:ext cx="167706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kumimoji="0" lang="ru-RU" altLang="ru-RU" sz="1200" dirty="0">
                <a:solidFill>
                  <a:prstClr val="white"/>
                </a:solidFill>
                <a:latin typeface="Arial Narrow" panose="020B0606020202030204" pitchFamily="34" charset="0"/>
              </a:rPr>
              <a:t>Источник: </a:t>
            </a:r>
            <a:r>
              <a:rPr kumimoji="0" lang="en-US" altLang="ru-RU" sz="1200" dirty="0">
                <a:solidFill>
                  <a:prstClr val="white"/>
                </a:solidFill>
                <a:latin typeface="Arial Narrow" panose="020B0606020202030204" pitchFamily="34" charset="0"/>
              </a:rPr>
              <a:t> </a:t>
            </a:r>
            <a:r>
              <a:rPr kumimoji="0" lang="ru-RU" altLang="ru-RU" sz="1200" dirty="0">
                <a:solidFill>
                  <a:prstClr val="white"/>
                </a:solidFill>
                <a:latin typeface="Arial Narrow" panose="020B0606020202030204" pitchFamily="34" charset="0"/>
              </a:rPr>
              <a:t>НАФИ, 2015гг.</a:t>
            </a:r>
          </a:p>
        </p:txBody>
      </p:sp>
      <p:sp>
        <p:nvSpPr>
          <p:cNvPr id="22" name="Номер слайда 3"/>
          <p:cNvSpPr>
            <a:spLocks noGrp="1"/>
          </p:cNvSpPr>
          <p:nvPr>
            <p:ph type="sldNum" sz="quarter" idx="12"/>
          </p:nvPr>
        </p:nvSpPr>
        <p:spPr bwMode="auto">
          <a:xfrm>
            <a:off x="6529388" y="6178550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9E8931FA-5579-4200-9844-4E43FAFB35AC}" type="slidenum">
              <a:rPr lang="ru-RU" altLang="ru-RU">
                <a:solidFill>
                  <a:prstClr val="black"/>
                </a:solidFill>
              </a:rPr>
              <a:pPr/>
              <a:t>29</a:t>
            </a:fld>
            <a:endParaRPr lang="ru-RU" altLang="ru-RU">
              <a:solidFill>
                <a:prstClr val="black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0" y="6543675"/>
            <a:ext cx="9144000" cy="3222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4" name="Прямоугольник 16"/>
          <p:cNvSpPr>
            <a:spLocks noChangeArrowheads="1"/>
          </p:cNvSpPr>
          <p:nvPr/>
        </p:nvSpPr>
        <p:spPr bwMode="auto">
          <a:xfrm>
            <a:off x="7605280" y="6543675"/>
            <a:ext cx="132844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1400" b="1" dirty="0">
                <a:solidFill>
                  <a:prstClr val="white"/>
                </a:solidFill>
                <a:latin typeface="Arial Narrow" panose="020B0606020202030204" pitchFamily="34" charset="0"/>
              </a:rPr>
              <a:t>Источник: </a:t>
            </a:r>
            <a:r>
              <a:rPr lang="ru-RU" altLang="ru-RU" sz="1400" dirty="0">
                <a:solidFill>
                  <a:prstClr val="white"/>
                </a:solidFill>
              </a:rPr>
              <a:t>АСВ</a:t>
            </a:r>
            <a:endParaRPr lang="ru-RU" altLang="ru-RU" sz="1400" b="1" dirty="0">
              <a:solidFill>
                <a:prstClr val="white"/>
              </a:solidFill>
              <a:latin typeface="Arial Narrow" panose="020B0606020202030204" pitchFamily="34" charset="0"/>
            </a:endParaRPr>
          </a:p>
        </p:txBody>
      </p:sp>
      <p:pic>
        <p:nvPicPr>
          <p:cNvPr id="25" name="Рисунок 5" descr="Y:\PR\Фирменный стиль\Логотипы\лого_нафи\НАФИ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662"/>
          <a:stretch>
            <a:fillRect/>
          </a:stretch>
        </p:blipFill>
        <p:spPr bwMode="auto">
          <a:xfrm>
            <a:off x="7648575" y="296863"/>
            <a:ext cx="1285875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483773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Номер слайда 3"/>
          <p:cNvSpPr>
            <a:spLocks noGrp="1"/>
          </p:cNvSpPr>
          <p:nvPr>
            <p:ph type="sldNum" sz="quarter" idx="12"/>
          </p:nvPr>
        </p:nvSpPr>
        <p:spPr bwMode="auto">
          <a:xfrm>
            <a:off x="6529388" y="6178550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73968F4E-9CAF-49E1-8C47-7AAB4477C96B}" type="slidenum">
              <a:rPr lang="ru-RU" altLang="ru-RU"/>
              <a:pPr/>
              <a:t>3</a:t>
            </a:fld>
            <a:endParaRPr lang="ru-RU" alt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6543675"/>
            <a:ext cx="9144000" cy="3222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51204" name="Рисунок 5" descr="Y:\PR\Фирменный стиль\Логотипы\лого_нафи\НАФИ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662"/>
          <a:stretch>
            <a:fillRect/>
          </a:stretch>
        </p:blipFill>
        <p:spPr bwMode="auto">
          <a:xfrm>
            <a:off x="7451725" y="387350"/>
            <a:ext cx="1285875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05" name="Прямоугольник 16"/>
          <p:cNvSpPr>
            <a:spLocks noChangeArrowheads="1"/>
          </p:cNvSpPr>
          <p:nvPr/>
        </p:nvSpPr>
        <p:spPr bwMode="auto">
          <a:xfrm>
            <a:off x="5508625" y="6534150"/>
            <a:ext cx="33575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1400" b="1">
                <a:solidFill>
                  <a:schemeClr val="bg1"/>
                </a:solidFill>
                <a:latin typeface="Arial Narrow" panose="020B0606020202030204" pitchFamily="34" charset="0"/>
              </a:rPr>
              <a:t>Источник: </a:t>
            </a:r>
            <a:r>
              <a:rPr lang="ru-RU" altLang="ru-RU" sz="1400">
                <a:solidFill>
                  <a:schemeClr val="bg1"/>
                </a:solidFill>
              </a:rPr>
              <a:t>НАФИ по данным Банка России</a:t>
            </a:r>
            <a:endParaRPr lang="ru-RU" altLang="ru-RU" sz="1400" b="1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8" name="Диаграмма 7"/>
          <p:cNvGraphicFramePr>
            <a:graphicFrameLocks/>
          </p:cNvGraphicFramePr>
          <p:nvPr/>
        </p:nvGraphicFramePr>
        <p:xfrm>
          <a:off x="122239" y="1266058"/>
          <a:ext cx="8610744" cy="4885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1207" name="Прямоугольник 17"/>
          <p:cNvSpPr>
            <a:spLocks noChangeArrowheads="1"/>
          </p:cNvSpPr>
          <p:nvPr/>
        </p:nvSpPr>
        <p:spPr bwMode="auto">
          <a:xfrm>
            <a:off x="122238" y="209550"/>
            <a:ext cx="7664450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2600" b="1">
                <a:solidFill>
                  <a:srgbClr val="EB7703"/>
                </a:solidFill>
                <a:latin typeface="Arial Narrow" panose="020B0606020202030204" pitchFamily="34" charset="0"/>
              </a:rPr>
              <a:t>Активы банковского сектора показали номинальный рост на 7% (с учетом валютной переоценки) </a:t>
            </a:r>
          </a:p>
        </p:txBody>
      </p:sp>
    </p:spTree>
    <p:extLst>
      <p:ext uri="{BB962C8B-B14F-4D97-AF65-F5344CB8AC3E}">
        <p14:creationId xmlns:p14="http://schemas.microsoft.com/office/powerpoint/2010/main" val="353186892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427472" y="0"/>
            <a:ext cx="686595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>
              <a:solidFill>
                <a:srgbClr val="F79646">
                  <a:lumMod val="75000"/>
                </a:srgbClr>
              </a:solidFill>
              <a:latin typeface="Arial Narrow" pitchFamily="34" charset="0"/>
            </a:endParaRPr>
          </a:p>
          <a:p>
            <a:r>
              <a:rPr lang="ru-RU" sz="2600" b="1" dirty="0">
                <a:solidFill>
                  <a:srgbClr val="F79646">
                    <a:lumMod val="75000"/>
                  </a:srgbClr>
                </a:solidFill>
                <a:latin typeface="Arial Narrow" pitchFamily="34" charset="0"/>
              </a:rPr>
              <a:t>Статистика санаций</a:t>
            </a:r>
          </a:p>
        </p:txBody>
      </p:sp>
      <p:sp>
        <p:nvSpPr>
          <p:cNvPr id="10" name="TextBox 4"/>
          <p:cNvSpPr txBox="1">
            <a:spLocks noChangeArrowheads="1"/>
          </p:cNvSpPr>
          <p:nvPr/>
        </p:nvSpPr>
        <p:spPr bwMode="auto">
          <a:xfrm>
            <a:off x="427473" y="3149363"/>
            <a:ext cx="843558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ru-RU"/>
            </a:defPPr>
            <a:lvl1pPr algn="just" eaLnBrk="0" hangingPunct="0">
              <a:defRPr sz="1200" b="1">
                <a:solidFill>
                  <a:schemeClr val="tx2"/>
                </a:solidFill>
                <a:latin typeface="Arial Narrow" panose="020B0606020202030204" pitchFamily="34" charset="0"/>
                <a:cs typeface="Arial" charset="0"/>
              </a:defRPr>
            </a:lvl1pPr>
            <a:lvl2pPr marL="742950" indent="-285750" eaLnBrk="0" hangingPunct="0">
              <a:defRPr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9pPr>
          </a:lstStyle>
          <a:p>
            <a:endParaRPr lang="ru-RU" sz="1600" b="0" dirty="0"/>
          </a:p>
          <a:p>
            <a:endParaRPr lang="ru-RU" sz="1600" b="0" dirty="0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auto">
          <a:xfrm>
            <a:off x="7466939" y="6541325"/>
            <a:ext cx="167706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kumimoji="0" lang="ru-RU" altLang="ru-RU" sz="1200" dirty="0">
                <a:solidFill>
                  <a:prstClr val="white"/>
                </a:solidFill>
                <a:latin typeface="Arial Narrow" panose="020B0606020202030204" pitchFamily="34" charset="0"/>
              </a:rPr>
              <a:t>Источник: </a:t>
            </a:r>
            <a:r>
              <a:rPr kumimoji="0" lang="en-US" altLang="ru-RU" sz="1200" dirty="0">
                <a:solidFill>
                  <a:prstClr val="white"/>
                </a:solidFill>
                <a:latin typeface="Arial Narrow" panose="020B0606020202030204" pitchFamily="34" charset="0"/>
              </a:rPr>
              <a:t> </a:t>
            </a:r>
            <a:r>
              <a:rPr kumimoji="0" lang="ru-RU" altLang="ru-RU" sz="1200" dirty="0">
                <a:solidFill>
                  <a:prstClr val="white"/>
                </a:solidFill>
                <a:latin typeface="Arial Narrow" panose="020B0606020202030204" pitchFamily="34" charset="0"/>
              </a:rPr>
              <a:t>НАФИ, 2015гг.</a:t>
            </a:r>
          </a:p>
        </p:txBody>
      </p:sp>
      <p:sp>
        <p:nvSpPr>
          <p:cNvPr id="22" name="Номер слайда 3"/>
          <p:cNvSpPr>
            <a:spLocks noGrp="1"/>
          </p:cNvSpPr>
          <p:nvPr>
            <p:ph type="sldNum" sz="quarter" idx="12"/>
          </p:nvPr>
        </p:nvSpPr>
        <p:spPr bwMode="auto">
          <a:xfrm>
            <a:off x="6529388" y="6178550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9E8931FA-5579-4200-9844-4E43FAFB35AC}" type="slidenum">
              <a:rPr lang="ru-RU" altLang="ru-RU">
                <a:solidFill>
                  <a:prstClr val="black"/>
                </a:solidFill>
              </a:rPr>
              <a:pPr/>
              <a:t>30</a:t>
            </a:fld>
            <a:endParaRPr lang="ru-RU" altLang="ru-RU">
              <a:solidFill>
                <a:prstClr val="black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0" y="6543675"/>
            <a:ext cx="9144000" cy="3222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4" name="Прямоугольник 16"/>
          <p:cNvSpPr>
            <a:spLocks noChangeArrowheads="1"/>
          </p:cNvSpPr>
          <p:nvPr/>
        </p:nvSpPr>
        <p:spPr bwMode="auto">
          <a:xfrm>
            <a:off x="6138411" y="6551525"/>
            <a:ext cx="303563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1400" b="1" dirty="0">
                <a:solidFill>
                  <a:prstClr val="white"/>
                </a:solidFill>
                <a:latin typeface="Arial Narrow" panose="020B0606020202030204" pitchFamily="34" charset="0"/>
              </a:rPr>
              <a:t>Источник: Ведомости по данным </a:t>
            </a:r>
            <a:r>
              <a:rPr lang="ru-RU" altLang="ru-RU" sz="1400" dirty="0">
                <a:solidFill>
                  <a:prstClr val="white"/>
                </a:solidFill>
              </a:rPr>
              <a:t>АСВ</a:t>
            </a:r>
            <a:endParaRPr lang="ru-RU" altLang="ru-RU" sz="1400" b="1" dirty="0">
              <a:solidFill>
                <a:prstClr val="white"/>
              </a:solidFill>
              <a:latin typeface="Arial Narrow" panose="020B0606020202030204" pitchFamily="34" charset="0"/>
            </a:endParaRPr>
          </a:p>
        </p:txBody>
      </p:sp>
      <p:pic>
        <p:nvPicPr>
          <p:cNvPr id="25" name="Рисунок 5" descr="Y:\PR\Фирменный стиль\Логотипы\лого_нафи\НАФИ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662"/>
          <a:stretch>
            <a:fillRect/>
          </a:stretch>
        </p:blipFill>
        <p:spPr bwMode="auto">
          <a:xfrm>
            <a:off x="7648575" y="296863"/>
            <a:ext cx="1285875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711024" y="6252062"/>
            <a:ext cx="937551" cy="2396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238" y="1067104"/>
            <a:ext cx="8009524" cy="5019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098470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427472" y="180429"/>
            <a:ext cx="686595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>
              <a:solidFill>
                <a:srgbClr val="F79646">
                  <a:lumMod val="75000"/>
                </a:srgbClr>
              </a:solidFill>
              <a:latin typeface="Arial Narrow" pitchFamily="34" charset="0"/>
            </a:endParaRPr>
          </a:p>
          <a:p>
            <a:r>
              <a:rPr lang="ru-RU" sz="2600" b="1" dirty="0">
                <a:solidFill>
                  <a:srgbClr val="F79646">
                    <a:lumMod val="75000"/>
                  </a:srgbClr>
                </a:solidFill>
                <a:latin typeface="Arial Narrow" pitchFamily="34" charset="0"/>
              </a:rPr>
              <a:t>Санации: преимущества</a:t>
            </a:r>
          </a:p>
        </p:txBody>
      </p:sp>
      <p:sp>
        <p:nvSpPr>
          <p:cNvPr id="10" name="TextBox 4"/>
          <p:cNvSpPr txBox="1">
            <a:spLocks noChangeArrowheads="1"/>
          </p:cNvSpPr>
          <p:nvPr/>
        </p:nvSpPr>
        <p:spPr bwMode="auto">
          <a:xfrm>
            <a:off x="427473" y="3149363"/>
            <a:ext cx="843558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ru-RU"/>
            </a:defPPr>
            <a:lvl1pPr algn="just" eaLnBrk="0" hangingPunct="0">
              <a:defRPr sz="1200" b="1">
                <a:solidFill>
                  <a:schemeClr val="tx2"/>
                </a:solidFill>
                <a:latin typeface="Arial Narrow" panose="020B0606020202030204" pitchFamily="34" charset="0"/>
                <a:cs typeface="Arial" charset="0"/>
              </a:defRPr>
            </a:lvl1pPr>
            <a:lvl2pPr marL="742950" indent="-285750" eaLnBrk="0" hangingPunct="0">
              <a:defRPr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9pPr>
          </a:lstStyle>
          <a:p>
            <a:endParaRPr lang="ru-RU" sz="1600" b="0" dirty="0"/>
          </a:p>
          <a:p>
            <a:endParaRPr lang="ru-RU" sz="1600" b="0" dirty="0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auto">
          <a:xfrm>
            <a:off x="7466939" y="6541325"/>
            <a:ext cx="167706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kumimoji="0" lang="ru-RU" altLang="ru-RU" sz="1200" dirty="0">
                <a:solidFill>
                  <a:prstClr val="white"/>
                </a:solidFill>
                <a:latin typeface="Arial Narrow" panose="020B0606020202030204" pitchFamily="34" charset="0"/>
              </a:rPr>
              <a:t>Источник: </a:t>
            </a:r>
            <a:r>
              <a:rPr kumimoji="0" lang="en-US" altLang="ru-RU" sz="1200" dirty="0">
                <a:solidFill>
                  <a:prstClr val="white"/>
                </a:solidFill>
                <a:latin typeface="Arial Narrow" panose="020B0606020202030204" pitchFamily="34" charset="0"/>
              </a:rPr>
              <a:t> </a:t>
            </a:r>
            <a:r>
              <a:rPr kumimoji="0" lang="ru-RU" altLang="ru-RU" sz="1200" dirty="0">
                <a:solidFill>
                  <a:prstClr val="white"/>
                </a:solidFill>
                <a:latin typeface="Arial Narrow" panose="020B0606020202030204" pitchFamily="34" charset="0"/>
              </a:rPr>
              <a:t>НАФИ, 2015гг.</a:t>
            </a:r>
          </a:p>
        </p:txBody>
      </p:sp>
      <p:sp>
        <p:nvSpPr>
          <p:cNvPr id="22" name="Номер слайда 3"/>
          <p:cNvSpPr>
            <a:spLocks noGrp="1"/>
          </p:cNvSpPr>
          <p:nvPr>
            <p:ph type="sldNum" sz="quarter" idx="12"/>
          </p:nvPr>
        </p:nvSpPr>
        <p:spPr bwMode="auto">
          <a:xfrm>
            <a:off x="6529388" y="6178550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9E8931FA-5579-4200-9844-4E43FAFB35AC}" type="slidenum">
              <a:rPr lang="ru-RU" altLang="ru-RU">
                <a:solidFill>
                  <a:prstClr val="black"/>
                </a:solidFill>
              </a:rPr>
              <a:pPr/>
              <a:t>31</a:t>
            </a:fld>
            <a:endParaRPr lang="ru-RU" altLang="ru-RU">
              <a:solidFill>
                <a:prstClr val="black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0" y="6551525"/>
            <a:ext cx="9144000" cy="3222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4" name="Прямоугольник 16"/>
          <p:cNvSpPr>
            <a:spLocks noChangeArrowheads="1"/>
          </p:cNvSpPr>
          <p:nvPr/>
        </p:nvSpPr>
        <p:spPr bwMode="auto">
          <a:xfrm>
            <a:off x="7648575" y="6551525"/>
            <a:ext cx="140455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1400" b="1" dirty="0">
                <a:solidFill>
                  <a:prstClr val="white"/>
                </a:solidFill>
                <a:latin typeface="Arial Narrow" panose="020B0606020202030204" pitchFamily="34" charset="0"/>
              </a:rPr>
              <a:t>Источник: НАФИ</a:t>
            </a:r>
          </a:p>
        </p:txBody>
      </p:sp>
      <p:pic>
        <p:nvPicPr>
          <p:cNvPr id="25" name="Рисунок 5" descr="Y:\PR\Фирменный стиль\Логотипы\лого_нафи\НАФИ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662"/>
          <a:stretch>
            <a:fillRect/>
          </a:stretch>
        </p:blipFill>
        <p:spPr bwMode="auto">
          <a:xfrm>
            <a:off x="7648575" y="296863"/>
            <a:ext cx="1285875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711024" y="6252062"/>
            <a:ext cx="937551" cy="2396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413930" y="1116610"/>
            <a:ext cx="8249058" cy="52552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spcAft>
                <a:spcPts val="1500"/>
              </a:spcAft>
              <a:buFont typeface="Wingdings" panose="05000000000000000000" pitchFamily="2" charset="2"/>
              <a:buChar char="q"/>
            </a:pPr>
            <a:r>
              <a:rPr lang="ru-RU" sz="2300" dirty="0"/>
              <a:t>Восстановление нормальной деятельности банка;</a:t>
            </a:r>
          </a:p>
          <a:p>
            <a:pPr marL="285750" indent="-285750" algn="just">
              <a:spcAft>
                <a:spcPts val="1500"/>
              </a:spcAft>
              <a:buFont typeface="Wingdings" panose="05000000000000000000" pitchFamily="2" charset="2"/>
              <a:buChar char="q"/>
            </a:pPr>
            <a:r>
              <a:rPr lang="ru-RU" sz="2300" dirty="0"/>
              <a:t>Сохранение всех средств ФЛ и ЮЛ;</a:t>
            </a:r>
          </a:p>
          <a:p>
            <a:pPr marL="285750" indent="-285750" algn="just">
              <a:spcAft>
                <a:spcPts val="1500"/>
              </a:spcAft>
              <a:buFont typeface="Wingdings" panose="05000000000000000000" pitchFamily="2" charset="2"/>
              <a:buChar char="q"/>
            </a:pPr>
            <a:r>
              <a:rPr lang="ru-RU" sz="2300" dirty="0"/>
              <a:t>Сохранение средств фонда страхования вкладов;</a:t>
            </a:r>
          </a:p>
          <a:p>
            <a:pPr marL="285750" indent="-285750" algn="just">
              <a:spcAft>
                <a:spcPts val="1500"/>
              </a:spcAft>
              <a:buFont typeface="Wingdings" panose="05000000000000000000" pitchFamily="2" charset="2"/>
              <a:buChar char="q"/>
            </a:pPr>
            <a:r>
              <a:rPr lang="ru-RU" sz="2300" dirty="0"/>
              <a:t>Поддержание стабильности банковской системы, снижение риска «эффекта домино».</a:t>
            </a:r>
          </a:p>
          <a:p>
            <a:pPr marL="285750" indent="-285750" algn="just">
              <a:spcAft>
                <a:spcPts val="1500"/>
              </a:spcAft>
              <a:buFont typeface="Wingdings" panose="05000000000000000000" pitchFamily="2" charset="2"/>
              <a:buChar char="q"/>
            </a:pPr>
            <a:r>
              <a:rPr lang="ru-RU" sz="2300" dirty="0"/>
              <a:t>Переход к более эффективному и добросовестному акционеру</a:t>
            </a:r>
          </a:p>
          <a:p>
            <a:pPr marL="285750" indent="-285750" algn="just">
              <a:spcAft>
                <a:spcPts val="1500"/>
              </a:spcAft>
              <a:buFont typeface="Wingdings" panose="05000000000000000000" pitchFamily="2" charset="2"/>
              <a:buChar char="q"/>
            </a:pPr>
            <a:r>
              <a:rPr lang="ru-RU" sz="2300" dirty="0"/>
              <a:t>Меньше потенциальные издержки государства, чем при отзыве</a:t>
            </a:r>
          </a:p>
          <a:p>
            <a:pPr marL="285750" indent="-285750" algn="just">
              <a:spcAft>
                <a:spcPts val="1500"/>
              </a:spcAft>
              <a:buFont typeface="Wingdings" panose="05000000000000000000" pitchFamily="2" charset="2"/>
              <a:buChar char="q"/>
            </a:pPr>
            <a:endParaRPr lang="ru-RU" sz="23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503507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427472" y="180429"/>
            <a:ext cx="686595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>
              <a:solidFill>
                <a:srgbClr val="F79646">
                  <a:lumMod val="75000"/>
                </a:srgbClr>
              </a:solidFill>
              <a:latin typeface="Arial Narrow" pitchFamily="34" charset="0"/>
            </a:endParaRPr>
          </a:p>
          <a:p>
            <a:r>
              <a:rPr lang="ru-RU" sz="2600" b="1" dirty="0">
                <a:solidFill>
                  <a:srgbClr val="F79646">
                    <a:lumMod val="75000"/>
                  </a:srgbClr>
                </a:solidFill>
                <a:latin typeface="Arial Narrow" pitchFamily="34" charset="0"/>
              </a:rPr>
              <a:t>Санации: преимущества</a:t>
            </a:r>
          </a:p>
        </p:txBody>
      </p:sp>
      <p:sp>
        <p:nvSpPr>
          <p:cNvPr id="10" name="TextBox 4"/>
          <p:cNvSpPr txBox="1">
            <a:spLocks noChangeArrowheads="1"/>
          </p:cNvSpPr>
          <p:nvPr/>
        </p:nvSpPr>
        <p:spPr bwMode="auto">
          <a:xfrm>
            <a:off x="427473" y="3149363"/>
            <a:ext cx="843558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ru-RU"/>
            </a:defPPr>
            <a:lvl1pPr algn="just" eaLnBrk="0" hangingPunct="0">
              <a:defRPr sz="1200" b="1">
                <a:solidFill>
                  <a:schemeClr val="tx2"/>
                </a:solidFill>
                <a:latin typeface="Arial Narrow" panose="020B0606020202030204" pitchFamily="34" charset="0"/>
                <a:cs typeface="Arial" charset="0"/>
              </a:defRPr>
            </a:lvl1pPr>
            <a:lvl2pPr marL="742950" indent="-285750" eaLnBrk="0" hangingPunct="0">
              <a:defRPr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9pPr>
          </a:lstStyle>
          <a:p>
            <a:endParaRPr lang="ru-RU" sz="1600" b="0" dirty="0"/>
          </a:p>
          <a:p>
            <a:endParaRPr lang="ru-RU" sz="1600" b="0" dirty="0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auto">
          <a:xfrm>
            <a:off x="7466939" y="6541325"/>
            <a:ext cx="167706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kumimoji="0" lang="ru-RU" altLang="ru-RU" sz="1200" dirty="0">
                <a:solidFill>
                  <a:prstClr val="white"/>
                </a:solidFill>
                <a:latin typeface="Arial Narrow" panose="020B0606020202030204" pitchFamily="34" charset="0"/>
              </a:rPr>
              <a:t>Источник: </a:t>
            </a:r>
            <a:r>
              <a:rPr kumimoji="0" lang="en-US" altLang="ru-RU" sz="1200" dirty="0">
                <a:solidFill>
                  <a:prstClr val="white"/>
                </a:solidFill>
                <a:latin typeface="Arial Narrow" panose="020B0606020202030204" pitchFamily="34" charset="0"/>
              </a:rPr>
              <a:t> </a:t>
            </a:r>
            <a:r>
              <a:rPr kumimoji="0" lang="ru-RU" altLang="ru-RU" sz="1200" dirty="0">
                <a:solidFill>
                  <a:prstClr val="white"/>
                </a:solidFill>
                <a:latin typeface="Arial Narrow" panose="020B0606020202030204" pitchFamily="34" charset="0"/>
              </a:rPr>
              <a:t>НАФИ, 2015гг.</a:t>
            </a:r>
          </a:p>
        </p:txBody>
      </p:sp>
      <p:sp>
        <p:nvSpPr>
          <p:cNvPr id="22" name="Номер слайда 3"/>
          <p:cNvSpPr>
            <a:spLocks noGrp="1"/>
          </p:cNvSpPr>
          <p:nvPr>
            <p:ph type="sldNum" sz="quarter" idx="12"/>
          </p:nvPr>
        </p:nvSpPr>
        <p:spPr bwMode="auto">
          <a:xfrm>
            <a:off x="6529388" y="6178550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9E8931FA-5579-4200-9844-4E43FAFB35AC}" type="slidenum">
              <a:rPr lang="ru-RU" altLang="ru-RU">
                <a:solidFill>
                  <a:prstClr val="black"/>
                </a:solidFill>
              </a:rPr>
              <a:pPr/>
              <a:t>32</a:t>
            </a:fld>
            <a:endParaRPr lang="ru-RU" altLang="ru-RU">
              <a:solidFill>
                <a:prstClr val="black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0" y="6551525"/>
            <a:ext cx="9144000" cy="3222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4" name="Прямоугольник 16"/>
          <p:cNvSpPr>
            <a:spLocks noChangeArrowheads="1"/>
          </p:cNvSpPr>
          <p:nvPr/>
        </p:nvSpPr>
        <p:spPr bwMode="auto">
          <a:xfrm>
            <a:off x="7648575" y="6551525"/>
            <a:ext cx="140455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1400" b="1" dirty="0">
                <a:solidFill>
                  <a:prstClr val="white"/>
                </a:solidFill>
                <a:latin typeface="Arial Narrow" panose="020B0606020202030204" pitchFamily="34" charset="0"/>
              </a:rPr>
              <a:t>Источник: НАФИ</a:t>
            </a:r>
          </a:p>
        </p:txBody>
      </p:sp>
      <p:pic>
        <p:nvPicPr>
          <p:cNvPr id="25" name="Рисунок 5" descr="Y:\PR\Фирменный стиль\Логотипы\лого_нафи\НАФИ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662"/>
          <a:stretch>
            <a:fillRect/>
          </a:stretch>
        </p:blipFill>
        <p:spPr bwMode="auto">
          <a:xfrm>
            <a:off x="7648575" y="296863"/>
            <a:ext cx="1285875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711024" y="6252062"/>
            <a:ext cx="937551" cy="2396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413930" y="1116610"/>
            <a:ext cx="8249058" cy="52552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spcAft>
                <a:spcPts val="1500"/>
              </a:spcAft>
              <a:buFont typeface="Wingdings" panose="05000000000000000000" pitchFamily="2" charset="2"/>
              <a:buChar char="q"/>
            </a:pPr>
            <a:r>
              <a:rPr lang="ru-RU" sz="2300" dirty="0">
                <a:solidFill>
                  <a:srgbClr val="FF0000"/>
                </a:solidFill>
              </a:rPr>
              <a:t>Восстановление нормальной деятельности банка;</a:t>
            </a:r>
          </a:p>
          <a:p>
            <a:pPr marL="285750" indent="-285750" algn="just">
              <a:spcAft>
                <a:spcPts val="1500"/>
              </a:spcAft>
              <a:buFont typeface="Wingdings" panose="05000000000000000000" pitchFamily="2" charset="2"/>
              <a:buChar char="q"/>
            </a:pPr>
            <a:r>
              <a:rPr lang="ru-RU" sz="2300" dirty="0"/>
              <a:t>Сохранение всех средств ФЛ и ЮЛ;</a:t>
            </a:r>
          </a:p>
          <a:p>
            <a:pPr marL="285750" indent="-285750" algn="just">
              <a:spcAft>
                <a:spcPts val="1500"/>
              </a:spcAft>
              <a:buFont typeface="Wingdings" panose="05000000000000000000" pitchFamily="2" charset="2"/>
              <a:buChar char="q"/>
            </a:pPr>
            <a:r>
              <a:rPr lang="ru-RU" sz="2300" dirty="0"/>
              <a:t>Сохранение средств фонда страхования вкладов;</a:t>
            </a:r>
          </a:p>
          <a:p>
            <a:pPr marL="285750" indent="-285750" algn="just">
              <a:spcAft>
                <a:spcPts val="1500"/>
              </a:spcAft>
              <a:buFont typeface="Wingdings" panose="05000000000000000000" pitchFamily="2" charset="2"/>
              <a:buChar char="q"/>
            </a:pPr>
            <a:r>
              <a:rPr lang="ru-RU" sz="2300" dirty="0"/>
              <a:t>Поддержание стабильности банковской системы, снижение риска «эффекта домино».</a:t>
            </a:r>
          </a:p>
          <a:p>
            <a:pPr marL="285750" indent="-285750" algn="just">
              <a:spcAft>
                <a:spcPts val="1500"/>
              </a:spcAft>
              <a:buFont typeface="Wingdings" panose="05000000000000000000" pitchFamily="2" charset="2"/>
              <a:buChar char="q"/>
            </a:pPr>
            <a:r>
              <a:rPr lang="ru-RU" sz="2300" dirty="0">
                <a:solidFill>
                  <a:srgbClr val="FF0000"/>
                </a:solidFill>
              </a:rPr>
              <a:t>Переход к более эффективному и добросовестному акционеру</a:t>
            </a:r>
          </a:p>
          <a:p>
            <a:pPr marL="285750" indent="-285750" algn="just">
              <a:spcAft>
                <a:spcPts val="1500"/>
              </a:spcAft>
              <a:buFont typeface="Wingdings" panose="05000000000000000000" pitchFamily="2" charset="2"/>
              <a:buChar char="q"/>
            </a:pPr>
            <a:r>
              <a:rPr lang="ru-RU" sz="2300" dirty="0">
                <a:solidFill>
                  <a:srgbClr val="FF0000"/>
                </a:solidFill>
              </a:rPr>
              <a:t>Меньше потенциальные издержки государства, чем при отзыве</a:t>
            </a:r>
          </a:p>
          <a:p>
            <a:pPr marL="285750" indent="-285750" algn="just">
              <a:spcAft>
                <a:spcPts val="1500"/>
              </a:spcAft>
              <a:buFont typeface="Wingdings" panose="05000000000000000000" pitchFamily="2" charset="2"/>
              <a:buChar char="q"/>
            </a:pPr>
            <a:endParaRPr lang="ru-RU" sz="23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0941620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427473" y="180429"/>
            <a:ext cx="686595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>
              <a:solidFill>
                <a:srgbClr val="F79646">
                  <a:lumMod val="75000"/>
                </a:srgbClr>
              </a:solidFill>
              <a:latin typeface="Arial Narrow" pitchFamily="34" charset="0"/>
            </a:endParaRPr>
          </a:p>
          <a:p>
            <a:r>
              <a:rPr lang="ru-RU" sz="2600" b="1" dirty="0">
                <a:solidFill>
                  <a:srgbClr val="F79646">
                    <a:lumMod val="75000"/>
                  </a:srgbClr>
                </a:solidFill>
                <a:latin typeface="Arial Narrow" pitchFamily="34" charset="0"/>
              </a:rPr>
              <a:t>Механизм санаций: недостатки</a:t>
            </a:r>
          </a:p>
        </p:txBody>
      </p:sp>
      <p:sp>
        <p:nvSpPr>
          <p:cNvPr id="10" name="TextBox 4"/>
          <p:cNvSpPr txBox="1">
            <a:spLocks noChangeArrowheads="1"/>
          </p:cNvSpPr>
          <p:nvPr/>
        </p:nvSpPr>
        <p:spPr bwMode="auto">
          <a:xfrm>
            <a:off x="427473" y="3149363"/>
            <a:ext cx="843558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ru-RU"/>
            </a:defPPr>
            <a:lvl1pPr algn="just" eaLnBrk="0" hangingPunct="0">
              <a:defRPr sz="1200" b="1">
                <a:solidFill>
                  <a:schemeClr val="tx2"/>
                </a:solidFill>
                <a:latin typeface="Arial Narrow" panose="020B0606020202030204" pitchFamily="34" charset="0"/>
                <a:cs typeface="Arial" charset="0"/>
              </a:defRPr>
            </a:lvl1pPr>
            <a:lvl2pPr marL="742950" indent="-285750" eaLnBrk="0" hangingPunct="0">
              <a:defRPr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9pPr>
          </a:lstStyle>
          <a:p>
            <a:endParaRPr lang="ru-RU" sz="1600" b="0" dirty="0"/>
          </a:p>
          <a:p>
            <a:endParaRPr lang="ru-RU" sz="1600" b="0" dirty="0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auto">
          <a:xfrm>
            <a:off x="7466939" y="6541325"/>
            <a:ext cx="167706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kumimoji="0" lang="ru-RU" altLang="ru-RU" sz="1200" dirty="0">
                <a:solidFill>
                  <a:prstClr val="white"/>
                </a:solidFill>
                <a:latin typeface="Arial Narrow" panose="020B0606020202030204" pitchFamily="34" charset="0"/>
              </a:rPr>
              <a:t>Источник: </a:t>
            </a:r>
            <a:r>
              <a:rPr kumimoji="0" lang="en-US" altLang="ru-RU" sz="1200" dirty="0">
                <a:solidFill>
                  <a:prstClr val="white"/>
                </a:solidFill>
                <a:latin typeface="Arial Narrow" panose="020B0606020202030204" pitchFamily="34" charset="0"/>
              </a:rPr>
              <a:t> </a:t>
            </a:r>
            <a:r>
              <a:rPr kumimoji="0" lang="ru-RU" altLang="ru-RU" sz="1200" dirty="0">
                <a:solidFill>
                  <a:prstClr val="white"/>
                </a:solidFill>
                <a:latin typeface="Arial Narrow" panose="020B0606020202030204" pitchFamily="34" charset="0"/>
              </a:rPr>
              <a:t>НАФИ, 2015гг.</a:t>
            </a:r>
          </a:p>
        </p:txBody>
      </p:sp>
      <p:sp>
        <p:nvSpPr>
          <p:cNvPr id="22" name="Номер слайда 3"/>
          <p:cNvSpPr>
            <a:spLocks noGrp="1"/>
          </p:cNvSpPr>
          <p:nvPr>
            <p:ph type="sldNum" sz="quarter" idx="12"/>
          </p:nvPr>
        </p:nvSpPr>
        <p:spPr bwMode="auto">
          <a:xfrm>
            <a:off x="6529388" y="6178550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9E8931FA-5579-4200-9844-4E43FAFB35AC}" type="slidenum">
              <a:rPr lang="ru-RU" altLang="ru-RU">
                <a:solidFill>
                  <a:prstClr val="black"/>
                </a:solidFill>
              </a:rPr>
              <a:pPr/>
              <a:t>33</a:t>
            </a:fld>
            <a:endParaRPr lang="ru-RU" altLang="ru-RU">
              <a:solidFill>
                <a:prstClr val="black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0" y="6543675"/>
            <a:ext cx="9144000" cy="3222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4" name="Прямоугольник 16"/>
          <p:cNvSpPr>
            <a:spLocks noChangeArrowheads="1"/>
          </p:cNvSpPr>
          <p:nvPr/>
        </p:nvSpPr>
        <p:spPr bwMode="auto">
          <a:xfrm>
            <a:off x="7698786" y="6558161"/>
            <a:ext cx="140455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1400" b="1" dirty="0">
                <a:solidFill>
                  <a:prstClr val="white"/>
                </a:solidFill>
                <a:latin typeface="Arial Narrow" panose="020B0606020202030204" pitchFamily="34" charset="0"/>
              </a:rPr>
              <a:t>Источник: НАФИ</a:t>
            </a:r>
          </a:p>
        </p:txBody>
      </p:sp>
      <p:pic>
        <p:nvPicPr>
          <p:cNvPr id="25" name="Рисунок 5" descr="Y:\PR\Фирменный стиль\Логотипы\лого_нафи\НАФИ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662"/>
          <a:stretch>
            <a:fillRect/>
          </a:stretch>
        </p:blipFill>
        <p:spPr bwMode="auto">
          <a:xfrm>
            <a:off x="7648575" y="296863"/>
            <a:ext cx="1285875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711024" y="6252062"/>
            <a:ext cx="937551" cy="2396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33685" y="1472604"/>
            <a:ext cx="8029303" cy="5232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Aft>
                <a:spcPts val="1000"/>
              </a:spcAft>
              <a:buFont typeface="Wingdings" panose="05000000000000000000" pitchFamily="2" charset="2"/>
              <a:buChar char="q"/>
            </a:pPr>
            <a:r>
              <a:rPr lang="ru-RU" sz="2300" dirty="0"/>
              <a:t>Непрозрачные критерии выбора банка-</a:t>
            </a:r>
            <a:r>
              <a:rPr lang="ru-RU" sz="2300" dirty="0" err="1"/>
              <a:t>санатора</a:t>
            </a:r>
            <a:r>
              <a:rPr lang="ru-RU" sz="2300" dirty="0"/>
              <a:t>;</a:t>
            </a:r>
          </a:p>
          <a:p>
            <a:pPr marL="285750" indent="-285750" algn="just">
              <a:spcAft>
                <a:spcPts val="1000"/>
              </a:spcAft>
              <a:buFont typeface="Wingdings" panose="05000000000000000000" pitchFamily="2" charset="2"/>
              <a:buChar char="q"/>
            </a:pPr>
            <a:r>
              <a:rPr lang="ru-RU" sz="2300" dirty="0"/>
              <a:t>Дешевое длинное фондирование используется банками-</a:t>
            </a:r>
            <a:r>
              <a:rPr lang="ru-RU" sz="2300" dirty="0" err="1"/>
              <a:t>санаторами</a:t>
            </a:r>
            <a:r>
              <a:rPr lang="ru-RU" sz="2300" dirty="0"/>
              <a:t> по своему усмотрению;</a:t>
            </a:r>
          </a:p>
          <a:p>
            <a:pPr marL="285750" indent="-285750" algn="just">
              <a:spcAft>
                <a:spcPts val="1000"/>
              </a:spcAft>
              <a:buFont typeface="Wingdings" panose="05000000000000000000" pitchFamily="2" charset="2"/>
              <a:buChar char="q"/>
            </a:pPr>
            <a:r>
              <a:rPr lang="ru-RU" sz="2300" dirty="0"/>
              <a:t>Отсутствуют промежуточные контрольные точки, нет «дорожной карты» санации;</a:t>
            </a:r>
          </a:p>
          <a:p>
            <a:pPr marL="285750" indent="-285750" algn="just">
              <a:spcAft>
                <a:spcPts val="1000"/>
              </a:spcAft>
              <a:buFont typeface="Wingdings" panose="05000000000000000000" pitchFamily="2" charset="2"/>
              <a:buChar char="q"/>
            </a:pPr>
            <a:r>
              <a:rPr lang="ru-RU" sz="2300" dirty="0"/>
              <a:t>Не обозначен срок, в течение которого санируемый банк может нарушать</a:t>
            </a:r>
            <a:r>
              <a:rPr lang="en-US" sz="2300" dirty="0"/>
              <a:t> </a:t>
            </a:r>
            <a:r>
              <a:rPr lang="ru-RU" sz="2300" dirty="0"/>
              <a:t>обязательные нормативы;</a:t>
            </a:r>
          </a:p>
          <a:p>
            <a:pPr marL="285750" indent="-285750" algn="just">
              <a:spcAft>
                <a:spcPts val="1000"/>
              </a:spcAft>
              <a:buFont typeface="Wingdings" panose="05000000000000000000" pitchFamily="2" charset="2"/>
              <a:buChar char="q"/>
            </a:pPr>
            <a:r>
              <a:rPr lang="ru-RU" sz="2300" dirty="0"/>
              <a:t>Отсутствует требование размещать в публичном доступе отчетность санируемого банка;</a:t>
            </a:r>
          </a:p>
          <a:p>
            <a:pPr marL="285750" indent="-285750" algn="just">
              <a:spcAft>
                <a:spcPts val="1000"/>
              </a:spcAft>
              <a:buFont typeface="Wingdings" panose="05000000000000000000" pitchFamily="2" charset="2"/>
              <a:buChar char="q"/>
            </a:pPr>
            <a:r>
              <a:rPr lang="ru-RU" sz="2300" dirty="0"/>
              <a:t>Отсутствует внешний аудит процедуры санации.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941393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auto">
          <a:xfrm>
            <a:off x="7466939" y="6541325"/>
            <a:ext cx="167706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kumimoji="0" lang="ru-RU" altLang="ru-RU" sz="1200" dirty="0">
                <a:solidFill>
                  <a:prstClr val="white"/>
                </a:solidFill>
                <a:latin typeface="Arial Narrow" panose="020B0606020202030204" pitchFamily="34" charset="0"/>
              </a:rPr>
              <a:t>Источник: </a:t>
            </a:r>
            <a:r>
              <a:rPr kumimoji="0" lang="en-US" altLang="ru-RU" sz="1200" dirty="0">
                <a:solidFill>
                  <a:prstClr val="white"/>
                </a:solidFill>
                <a:latin typeface="Arial Narrow" panose="020B0606020202030204" pitchFamily="34" charset="0"/>
              </a:rPr>
              <a:t> </a:t>
            </a:r>
            <a:r>
              <a:rPr kumimoji="0" lang="ru-RU" altLang="ru-RU" sz="1200" dirty="0">
                <a:solidFill>
                  <a:prstClr val="white"/>
                </a:solidFill>
                <a:latin typeface="Arial Narrow" panose="020B0606020202030204" pitchFamily="34" charset="0"/>
              </a:rPr>
              <a:t>НАФИ, 2015гг.</a:t>
            </a:r>
          </a:p>
        </p:txBody>
      </p:sp>
      <p:sp>
        <p:nvSpPr>
          <p:cNvPr id="22" name="Номер слайда 3"/>
          <p:cNvSpPr>
            <a:spLocks noGrp="1"/>
          </p:cNvSpPr>
          <p:nvPr>
            <p:ph type="sldNum" sz="quarter" idx="12"/>
          </p:nvPr>
        </p:nvSpPr>
        <p:spPr bwMode="auto">
          <a:xfrm>
            <a:off x="6529388" y="6178550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9E8931FA-5579-4200-9844-4E43FAFB35AC}" type="slidenum">
              <a:rPr lang="ru-RU" altLang="ru-RU">
                <a:solidFill>
                  <a:prstClr val="black"/>
                </a:solidFill>
              </a:rPr>
              <a:pPr/>
              <a:t>34</a:t>
            </a:fld>
            <a:endParaRPr lang="ru-RU" altLang="ru-RU">
              <a:solidFill>
                <a:prstClr val="black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0" y="6543675"/>
            <a:ext cx="9144000" cy="3222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4" name="Прямоугольник 16"/>
          <p:cNvSpPr>
            <a:spLocks noChangeArrowheads="1"/>
          </p:cNvSpPr>
          <p:nvPr/>
        </p:nvSpPr>
        <p:spPr bwMode="auto">
          <a:xfrm>
            <a:off x="6390489" y="6550918"/>
            <a:ext cx="275351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1400" b="1" dirty="0">
                <a:solidFill>
                  <a:prstClr val="white"/>
                </a:solidFill>
                <a:latin typeface="Arial Narrow" panose="020B0606020202030204" pitchFamily="34" charset="0"/>
              </a:rPr>
              <a:t>Источник: НАФИ по данным </a:t>
            </a:r>
            <a:r>
              <a:rPr lang="ru-RU" altLang="ru-RU" sz="1400" dirty="0">
                <a:solidFill>
                  <a:prstClr val="white"/>
                </a:solidFill>
              </a:rPr>
              <a:t>АСВ</a:t>
            </a:r>
            <a:endParaRPr lang="ru-RU" altLang="ru-RU" sz="1400" b="1" dirty="0">
              <a:solidFill>
                <a:prstClr val="white"/>
              </a:solidFill>
              <a:latin typeface="Arial Narrow" panose="020B0606020202030204" pitchFamily="34" charset="0"/>
            </a:endParaRPr>
          </a:p>
        </p:txBody>
      </p:sp>
      <p:pic>
        <p:nvPicPr>
          <p:cNvPr id="25" name="Рисунок 5" descr="Y:\PR\Фирменный стиль\Логотипы\лого_нафи\НАФИ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662"/>
          <a:stretch>
            <a:fillRect/>
          </a:stretch>
        </p:blipFill>
        <p:spPr bwMode="auto">
          <a:xfrm>
            <a:off x="7648575" y="296863"/>
            <a:ext cx="1285875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711024" y="6252062"/>
            <a:ext cx="937551" cy="2396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407281" y="180429"/>
            <a:ext cx="686595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>
              <a:solidFill>
                <a:srgbClr val="F79646">
                  <a:lumMod val="75000"/>
                </a:srgbClr>
              </a:solidFill>
              <a:latin typeface="Arial Narrow" pitchFamily="34" charset="0"/>
            </a:endParaRPr>
          </a:p>
          <a:p>
            <a:r>
              <a:rPr lang="ru-RU" sz="2600" b="1" dirty="0">
                <a:solidFill>
                  <a:srgbClr val="F79646">
                    <a:lumMod val="75000"/>
                  </a:srgbClr>
                </a:solidFill>
                <a:latin typeface="Arial Narrow" pitchFamily="34" charset="0"/>
              </a:rPr>
              <a:t>Санации обходятся все дороже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554256" y="2464587"/>
            <a:ext cx="3805381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500" dirty="0"/>
              <a:t>Затраты на санацию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926527" y="3220915"/>
            <a:ext cx="2501731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500" dirty="0"/>
              <a:t>Активы банка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629393" y="3085361"/>
            <a:ext cx="3096000" cy="0"/>
          </a:xfrm>
          <a:prstGeom prst="line">
            <a:avLst/>
          </a:prstGeom>
          <a:ln w="57150">
            <a:solidFill>
              <a:srgbClr val="E46C0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/>
        </p:nvSpPr>
        <p:spPr>
          <a:xfrm>
            <a:off x="4433529" y="2823751"/>
            <a:ext cx="1507144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000" b="1" dirty="0">
                <a:solidFill>
                  <a:prstClr val="black"/>
                </a:solidFill>
              </a:rPr>
              <a:t>20-30%</a:t>
            </a:r>
            <a:endParaRPr lang="ru-RU" sz="30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069812" y="2823751"/>
            <a:ext cx="1614545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>
              <a:spcAft>
                <a:spcPts val="1000"/>
              </a:spcAft>
            </a:pPr>
            <a:r>
              <a:rPr lang="ru-RU" sz="3000" b="1" dirty="0">
                <a:solidFill>
                  <a:prstClr val="black"/>
                </a:solidFill>
              </a:rPr>
              <a:t>40-50</a:t>
            </a:r>
            <a:r>
              <a:rPr lang="ru-RU" sz="3000" dirty="0">
                <a:solidFill>
                  <a:prstClr val="black"/>
                </a:solidFill>
              </a:rPr>
              <a:t>% </a:t>
            </a:r>
          </a:p>
        </p:txBody>
      </p:sp>
      <p:sp>
        <p:nvSpPr>
          <p:cNvPr id="9" name="Стрелка вправо 8"/>
          <p:cNvSpPr/>
          <p:nvPr/>
        </p:nvSpPr>
        <p:spPr>
          <a:xfrm>
            <a:off x="6069860" y="2959305"/>
            <a:ext cx="873642" cy="261610"/>
          </a:xfrm>
          <a:prstGeom prst="rightArrow">
            <a:avLst/>
          </a:prstGeom>
          <a:solidFill>
            <a:srgbClr val="E46C0A"/>
          </a:solidFill>
          <a:ln>
            <a:solidFill>
              <a:srgbClr val="E46C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Равно 13"/>
          <p:cNvSpPr/>
          <p:nvPr/>
        </p:nvSpPr>
        <p:spPr>
          <a:xfrm>
            <a:off x="3841255" y="2897943"/>
            <a:ext cx="592274" cy="405613"/>
          </a:xfrm>
          <a:prstGeom prst="mathEqual">
            <a:avLst>
              <a:gd name="adj1" fmla="val 23520"/>
              <a:gd name="adj2" fmla="val 7206"/>
            </a:avLst>
          </a:prstGeom>
          <a:solidFill>
            <a:srgbClr val="E46C0A"/>
          </a:solidFill>
          <a:ln w="3175">
            <a:solidFill>
              <a:srgbClr val="E46C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496437" y="3357611"/>
            <a:ext cx="12479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/>
              <a:t>2008-2013 гг.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140087" y="3357612"/>
            <a:ext cx="12479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/>
              <a:t>2014-2015 гг.</a:t>
            </a:r>
          </a:p>
        </p:txBody>
      </p:sp>
    </p:spTree>
    <p:extLst>
      <p:ext uri="{BB962C8B-B14F-4D97-AF65-F5344CB8AC3E}">
        <p14:creationId xmlns:p14="http://schemas.microsoft.com/office/powerpoint/2010/main" val="4590255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4"/>
          <p:cNvSpPr txBox="1">
            <a:spLocks noChangeArrowheads="1"/>
          </p:cNvSpPr>
          <p:nvPr/>
        </p:nvSpPr>
        <p:spPr bwMode="auto">
          <a:xfrm>
            <a:off x="427473" y="3149363"/>
            <a:ext cx="843558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ru-RU"/>
            </a:defPPr>
            <a:lvl1pPr algn="just" eaLnBrk="0" hangingPunct="0">
              <a:defRPr sz="1200" b="1">
                <a:solidFill>
                  <a:schemeClr val="tx2"/>
                </a:solidFill>
                <a:latin typeface="Arial Narrow" panose="020B0606020202030204" pitchFamily="34" charset="0"/>
                <a:cs typeface="Arial" charset="0"/>
              </a:defRPr>
            </a:lvl1pPr>
            <a:lvl2pPr marL="742950" indent="-285750" eaLnBrk="0" hangingPunct="0">
              <a:defRPr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9pPr>
          </a:lstStyle>
          <a:p>
            <a:endParaRPr lang="ru-RU" sz="1600" b="0" dirty="0"/>
          </a:p>
          <a:p>
            <a:endParaRPr lang="ru-RU" sz="1600" b="0" dirty="0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auto">
          <a:xfrm>
            <a:off x="7466939" y="6541325"/>
            <a:ext cx="167706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kumimoji="0" lang="ru-RU" altLang="ru-RU" sz="1200" dirty="0">
                <a:solidFill>
                  <a:prstClr val="white"/>
                </a:solidFill>
                <a:latin typeface="Arial Narrow" panose="020B0606020202030204" pitchFamily="34" charset="0"/>
              </a:rPr>
              <a:t>Источник: </a:t>
            </a:r>
            <a:r>
              <a:rPr kumimoji="0" lang="en-US" altLang="ru-RU" sz="1200" dirty="0">
                <a:solidFill>
                  <a:prstClr val="white"/>
                </a:solidFill>
                <a:latin typeface="Arial Narrow" panose="020B0606020202030204" pitchFamily="34" charset="0"/>
              </a:rPr>
              <a:t> </a:t>
            </a:r>
            <a:r>
              <a:rPr kumimoji="0" lang="ru-RU" altLang="ru-RU" sz="1200" dirty="0">
                <a:solidFill>
                  <a:prstClr val="white"/>
                </a:solidFill>
                <a:latin typeface="Arial Narrow" panose="020B0606020202030204" pitchFamily="34" charset="0"/>
              </a:rPr>
              <a:t>НАФИ, 2015гг.</a:t>
            </a:r>
          </a:p>
        </p:txBody>
      </p:sp>
      <p:sp>
        <p:nvSpPr>
          <p:cNvPr id="22" name="Номер слайда 3"/>
          <p:cNvSpPr>
            <a:spLocks noGrp="1"/>
          </p:cNvSpPr>
          <p:nvPr>
            <p:ph type="sldNum" sz="quarter" idx="12"/>
          </p:nvPr>
        </p:nvSpPr>
        <p:spPr bwMode="auto">
          <a:xfrm>
            <a:off x="6529388" y="6178550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9E8931FA-5579-4200-9844-4E43FAFB35AC}" type="slidenum">
              <a:rPr lang="ru-RU" altLang="ru-RU">
                <a:solidFill>
                  <a:prstClr val="black"/>
                </a:solidFill>
              </a:rPr>
              <a:pPr/>
              <a:t>35</a:t>
            </a:fld>
            <a:endParaRPr lang="ru-RU" altLang="ru-RU">
              <a:solidFill>
                <a:prstClr val="black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0" y="6543675"/>
            <a:ext cx="9144000" cy="3222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4" name="Прямоугольник 16"/>
          <p:cNvSpPr>
            <a:spLocks noChangeArrowheads="1"/>
          </p:cNvSpPr>
          <p:nvPr/>
        </p:nvSpPr>
        <p:spPr bwMode="auto">
          <a:xfrm>
            <a:off x="7648575" y="6559349"/>
            <a:ext cx="140455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1400" b="1" dirty="0">
                <a:solidFill>
                  <a:prstClr val="white"/>
                </a:solidFill>
                <a:latin typeface="Arial Narrow" panose="020B0606020202030204" pitchFamily="34" charset="0"/>
              </a:rPr>
              <a:t>Источник: НАФИ</a:t>
            </a:r>
          </a:p>
        </p:txBody>
      </p:sp>
      <p:pic>
        <p:nvPicPr>
          <p:cNvPr id="25" name="Рисунок 5" descr="Y:\PR\Фирменный стиль\Логотипы\лого_нафи\НАФИ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662"/>
          <a:stretch>
            <a:fillRect/>
          </a:stretch>
        </p:blipFill>
        <p:spPr bwMode="auto">
          <a:xfrm>
            <a:off x="7648575" y="296863"/>
            <a:ext cx="1285875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711024" y="6252062"/>
            <a:ext cx="937551" cy="2396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630614" y="1648095"/>
            <a:ext cx="8029303" cy="40421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Aft>
                <a:spcPts val="1000"/>
              </a:spcAft>
              <a:buFont typeface="Wingdings" panose="05000000000000000000" pitchFamily="2" charset="2"/>
              <a:buChar char="q"/>
            </a:pPr>
            <a:r>
              <a:rPr lang="ru-RU" sz="2300" dirty="0"/>
              <a:t>Уход от участия в капитале, выкупа проблемных кредитов;</a:t>
            </a:r>
          </a:p>
          <a:p>
            <a:pPr marL="285750" indent="-285750" algn="just">
              <a:spcAft>
                <a:spcPts val="1000"/>
              </a:spcAft>
              <a:buFont typeface="Wingdings" panose="05000000000000000000" pitchFamily="2" charset="2"/>
              <a:buChar char="q"/>
            </a:pPr>
            <a:r>
              <a:rPr lang="ru-RU" sz="2300" dirty="0"/>
              <a:t>Рост объемов льготных кредитов санируемым банкам и их инвесторам;</a:t>
            </a:r>
          </a:p>
          <a:p>
            <a:pPr marL="285750" indent="-285750" algn="just">
              <a:spcAft>
                <a:spcPts val="1000"/>
              </a:spcAft>
              <a:buFont typeface="Wingdings" panose="05000000000000000000" pitchFamily="2" charset="2"/>
              <a:buChar char="q"/>
            </a:pPr>
            <a:r>
              <a:rPr lang="ru-RU" sz="2300" dirty="0"/>
              <a:t>Идея создания банка-«</a:t>
            </a:r>
            <a:r>
              <a:rPr lang="ru-RU" sz="2300" dirty="0" err="1"/>
              <a:t>мегасанатора</a:t>
            </a:r>
            <a:r>
              <a:rPr lang="ru-RU" sz="2300" dirty="0"/>
              <a:t>»</a:t>
            </a:r>
          </a:p>
          <a:p>
            <a:pPr marL="285750" indent="-285750" algn="just">
              <a:spcAft>
                <a:spcPts val="1000"/>
              </a:spcAft>
              <a:buFont typeface="Wingdings" panose="05000000000000000000" pitchFamily="2" charset="2"/>
              <a:buChar char="q"/>
            </a:pPr>
            <a:r>
              <a:rPr lang="ru-RU" sz="2300" dirty="0"/>
              <a:t>Привлечение к санации физических лиц; </a:t>
            </a:r>
          </a:p>
          <a:p>
            <a:pPr marL="285750" indent="-285750" algn="just">
              <a:spcAft>
                <a:spcPts val="1000"/>
              </a:spcAft>
              <a:buFont typeface="Wingdings" panose="05000000000000000000" pitchFamily="2" charset="2"/>
              <a:buChar char="q"/>
            </a:pPr>
            <a:r>
              <a:rPr lang="ru-RU" sz="2300" dirty="0"/>
              <a:t>Разработка новых схем </a:t>
            </a:r>
            <a:r>
              <a:rPr lang="en-US" sz="2300" dirty="0"/>
              <a:t>(Bail-in)</a:t>
            </a:r>
            <a:r>
              <a:rPr lang="ru-RU" sz="2300" dirty="0"/>
              <a:t>.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27473" y="76056"/>
            <a:ext cx="6865956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>
              <a:solidFill>
                <a:srgbClr val="F79646">
                  <a:lumMod val="75000"/>
                </a:srgbClr>
              </a:solidFill>
              <a:latin typeface="Arial Narrow" pitchFamily="34" charset="0"/>
            </a:endParaRPr>
          </a:p>
          <a:p>
            <a:r>
              <a:rPr lang="ru-RU" sz="2600" b="1" dirty="0">
                <a:solidFill>
                  <a:srgbClr val="F79646">
                    <a:lumMod val="75000"/>
                  </a:srgbClr>
                </a:solidFill>
                <a:latin typeface="Arial Narrow" pitchFamily="34" charset="0"/>
              </a:rPr>
              <a:t>Изменение</a:t>
            </a:r>
            <a:r>
              <a:rPr lang="ru-RU" sz="2800" dirty="0"/>
              <a:t> </a:t>
            </a:r>
            <a:r>
              <a:rPr lang="ru-RU" sz="2600" b="1" dirty="0">
                <a:solidFill>
                  <a:srgbClr val="F79646">
                    <a:lumMod val="75000"/>
                  </a:srgbClr>
                </a:solidFill>
                <a:latin typeface="Arial Narrow" pitchFamily="34" charset="0"/>
              </a:rPr>
              <a:t>инструментария АСВ</a:t>
            </a:r>
          </a:p>
        </p:txBody>
      </p:sp>
    </p:spTree>
    <p:extLst>
      <p:ext uri="{BB962C8B-B14F-4D97-AF65-F5344CB8AC3E}">
        <p14:creationId xmlns:p14="http://schemas.microsoft.com/office/powerpoint/2010/main" val="39169994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4"/>
          <p:cNvSpPr txBox="1">
            <a:spLocks noChangeArrowheads="1"/>
          </p:cNvSpPr>
          <p:nvPr/>
        </p:nvSpPr>
        <p:spPr bwMode="auto">
          <a:xfrm>
            <a:off x="427473" y="3149363"/>
            <a:ext cx="843558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ru-RU"/>
            </a:defPPr>
            <a:lvl1pPr algn="just" eaLnBrk="0" hangingPunct="0">
              <a:defRPr sz="1200" b="1">
                <a:solidFill>
                  <a:schemeClr val="tx2"/>
                </a:solidFill>
                <a:latin typeface="Arial Narrow" panose="020B0606020202030204" pitchFamily="34" charset="0"/>
                <a:cs typeface="Arial" charset="0"/>
              </a:defRPr>
            </a:lvl1pPr>
            <a:lvl2pPr marL="742950" indent="-285750" eaLnBrk="0" hangingPunct="0">
              <a:defRPr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9pPr>
          </a:lstStyle>
          <a:p>
            <a:endParaRPr lang="ru-RU" sz="1600" b="0" dirty="0"/>
          </a:p>
          <a:p>
            <a:endParaRPr lang="ru-RU" sz="1600" b="0" dirty="0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auto">
          <a:xfrm>
            <a:off x="7466939" y="6541325"/>
            <a:ext cx="167706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kumimoji="0" lang="ru-RU" altLang="ru-RU" sz="1200" dirty="0">
                <a:solidFill>
                  <a:prstClr val="white"/>
                </a:solidFill>
                <a:latin typeface="Arial Narrow" panose="020B0606020202030204" pitchFamily="34" charset="0"/>
              </a:rPr>
              <a:t>Источник: </a:t>
            </a:r>
            <a:r>
              <a:rPr kumimoji="0" lang="en-US" altLang="ru-RU" sz="1200" dirty="0">
                <a:solidFill>
                  <a:prstClr val="white"/>
                </a:solidFill>
                <a:latin typeface="Arial Narrow" panose="020B0606020202030204" pitchFamily="34" charset="0"/>
              </a:rPr>
              <a:t> </a:t>
            </a:r>
            <a:r>
              <a:rPr kumimoji="0" lang="ru-RU" altLang="ru-RU" sz="1200" dirty="0">
                <a:solidFill>
                  <a:prstClr val="white"/>
                </a:solidFill>
                <a:latin typeface="Arial Narrow" panose="020B0606020202030204" pitchFamily="34" charset="0"/>
              </a:rPr>
              <a:t>НАФИ, 2015гг.</a:t>
            </a:r>
          </a:p>
        </p:txBody>
      </p:sp>
      <p:sp>
        <p:nvSpPr>
          <p:cNvPr id="22" name="Номер слайда 3"/>
          <p:cNvSpPr>
            <a:spLocks noGrp="1"/>
          </p:cNvSpPr>
          <p:nvPr>
            <p:ph type="sldNum" sz="quarter" idx="12"/>
          </p:nvPr>
        </p:nvSpPr>
        <p:spPr bwMode="auto">
          <a:xfrm>
            <a:off x="6529388" y="6178550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9E8931FA-5579-4200-9844-4E43FAFB35AC}" type="slidenum">
              <a:rPr lang="ru-RU" altLang="ru-RU">
                <a:solidFill>
                  <a:prstClr val="black"/>
                </a:solidFill>
              </a:rPr>
              <a:pPr/>
              <a:t>36</a:t>
            </a:fld>
            <a:endParaRPr lang="ru-RU" altLang="ru-RU">
              <a:solidFill>
                <a:prstClr val="black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0" y="6543675"/>
            <a:ext cx="9144000" cy="3222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4" name="Прямоугольник 16"/>
          <p:cNvSpPr>
            <a:spLocks noChangeArrowheads="1"/>
          </p:cNvSpPr>
          <p:nvPr/>
        </p:nvSpPr>
        <p:spPr bwMode="auto">
          <a:xfrm>
            <a:off x="7648575" y="6559349"/>
            <a:ext cx="140455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1400" b="1" dirty="0">
                <a:solidFill>
                  <a:prstClr val="white"/>
                </a:solidFill>
                <a:latin typeface="Arial Narrow" panose="020B0606020202030204" pitchFamily="34" charset="0"/>
              </a:rPr>
              <a:t>Источник: НАФИ</a:t>
            </a:r>
          </a:p>
        </p:txBody>
      </p:sp>
      <p:pic>
        <p:nvPicPr>
          <p:cNvPr id="25" name="Рисунок 5" descr="Y:\PR\Фирменный стиль\Логотипы\лого_нафи\НАФИ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662"/>
          <a:stretch>
            <a:fillRect/>
          </a:stretch>
        </p:blipFill>
        <p:spPr bwMode="auto">
          <a:xfrm>
            <a:off x="7648575" y="296863"/>
            <a:ext cx="1285875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711024" y="6252062"/>
            <a:ext cx="937551" cy="2396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630614" y="1648095"/>
            <a:ext cx="8029303" cy="40421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Aft>
                <a:spcPts val="1000"/>
              </a:spcAft>
              <a:buFont typeface="Wingdings" panose="05000000000000000000" pitchFamily="2" charset="2"/>
              <a:buChar char="q"/>
            </a:pPr>
            <a:r>
              <a:rPr lang="ru-RU" sz="2300" dirty="0"/>
              <a:t>Уход от участия в капитале, выкупа проблемных кредитов;</a:t>
            </a:r>
          </a:p>
          <a:p>
            <a:pPr marL="285750" indent="-285750" algn="just">
              <a:spcAft>
                <a:spcPts val="1000"/>
              </a:spcAft>
              <a:buFont typeface="Wingdings" panose="05000000000000000000" pitchFamily="2" charset="2"/>
              <a:buChar char="q"/>
            </a:pPr>
            <a:r>
              <a:rPr lang="ru-RU" sz="2300" dirty="0"/>
              <a:t>Рост объемов льготных кредитов санируемым банкам и их инвесторам;</a:t>
            </a:r>
          </a:p>
          <a:p>
            <a:pPr marL="285750" indent="-285750" algn="just">
              <a:spcAft>
                <a:spcPts val="1000"/>
              </a:spcAft>
              <a:buFont typeface="Wingdings" panose="05000000000000000000" pitchFamily="2" charset="2"/>
              <a:buChar char="q"/>
            </a:pPr>
            <a:r>
              <a:rPr lang="ru-RU" sz="2300" dirty="0"/>
              <a:t>Идея создания банка-«</a:t>
            </a:r>
            <a:r>
              <a:rPr lang="ru-RU" sz="2300" dirty="0" err="1"/>
              <a:t>мегасанатора</a:t>
            </a:r>
            <a:r>
              <a:rPr lang="ru-RU" sz="2300" dirty="0"/>
              <a:t>»</a:t>
            </a:r>
          </a:p>
          <a:p>
            <a:pPr marL="285750" indent="-285750" algn="just">
              <a:spcAft>
                <a:spcPts val="1000"/>
              </a:spcAft>
              <a:buFont typeface="Wingdings" panose="05000000000000000000" pitchFamily="2" charset="2"/>
              <a:buChar char="q"/>
            </a:pPr>
            <a:r>
              <a:rPr lang="ru-RU" sz="2300" dirty="0">
                <a:solidFill>
                  <a:srgbClr val="00B050"/>
                </a:solidFill>
              </a:rPr>
              <a:t>Привлечение к санации физических лиц; </a:t>
            </a:r>
          </a:p>
          <a:p>
            <a:pPr marL="285750" indent="-285750" algn="just">
              <a:spcAft>
                <a:spcPts val="1000"/>
              </a:spcAft>
              <a:buFont typeface="Wingdings" panose="05000000000000000000" pitchFamily="2" charset="2"/>
              <a:buChar char="q"/>
            </a:pPr>
            <a:r>
              <a:rPr lang="ru-RU" sz="2300" dirty="0">
                <a:solidFill>
                  <a:srgbClr val="00B050"/>
                </a:solidFill>
              </a:rPr>
              <a:t>Разработка новых схем </a:t>
            </a:r>
            <a:r>
              <a:rPr lang="en-US" sz="2300" dirty="0">
                <a:solidFill>
                  <a:srgbClr val="00B050"/>
                </a:solidFill>
              </a:rPr>
              <a:t>(Bail-in)</a:t>
            </a:r>
            <a:r>
              <a:rPr lang="ru-RU" sz="2300" dirty="0">
                <a:solidFill>
                  <a:srgbClr val="00B050"/>
                </a:solidFill>
              </a:rPr>
              <a:t>.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27473" y="76056"/>
            <a:ext cx="6865956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>
              <a:solidFill>
                <a:srgbClr val="F79646">
                  <a:lumMod val="75000"/>
                </a:srgbClr>
              </a:solidFill>
              <a:latin typeface="Arial Narrow" pitchFamily="34" charset="0"/>
            </a:endParaRPr>
          </a:p>
          <a:p>
            <a:r>
              <a:rPr lang="ru-RU" sz="2600" b="1" dirty="0">
                <a:solidFill>
                  <a:srgbClr val="F79646">
                    <a:lumMod val="75000"/>
                  </a:srgbClr>
                </a:solidFill>
                <a:latin typeface="Arial Narrow" pitchFamily="34" charset="0"/>
              </a:rPr>
              <a:t>Изменение</a:t>
            </a:r>
            <a:r>
              <a:rPr lang="ru-RU" sz="2800" dirty="0"/>
              <a:t> </a:t>
            </a:r>
            <a:r>
              <a:rPr lang="ru-RU" sz="2600" b="1" dirty="0">
                <a:solidFill>
                  <a:srgbClr val="F79646">
                    <a:lumMod val="75000"/>
                  </a:srgbClr>
                </a:solidFill>
                <a:latin typeface="Arial Narrow" pitchFamily="34" charset="0"/>
              </a:rPr>
              <a:t>инструментария АСВ</a:t>
            </a:r>
          </a:p>
        </p:txBody>
      </p:sp>
    </p:spTree>
    <p:extLst>
      <p:ext uri="{BB962C8B-B14F-4D97-AF65-F5344CB8AC3E}">
        <p14:creationId xmlns:p14="http://schemas.microsoft.com/office/powerpoint/2010/main" val="183033528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4"/>
          <p:cNvSpPr txBox="1">
            <a:spLocks noChangeArrowheads="1"/>
          </p:cNvSpPr>
          <p:nvPr/>
        </p:nvSpPr>
        <p:spPr bwMode="auto">
          <a:xfrm>
            <a:off x="427473" y="3149363"/>
            <a:ext cx="843558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defPPr>
              <a:defRPr lang="ru-RU"/>
            </a:defPPr>
            <a:lvl1pPr algn="just" eaLnBrk="0" hangingPunct="0">
              <a:defRPr sz="1200" b="1">
                <a:solidFill>
                  <a:schemeClr val="tx2"/>
                </a:solidFill>
                <a:latin typeface="Arial Narrow" panose="020B0606020202030204" pitchFamily="34" charset="0"/>
                <a:cs typeface="Arial" charset="0"/>
              </a:defRPr>
            </a:lvl1pPr>
            <a:lvl2pPr marL="742950" indent="-285750" eaLnBrk="0" hangingPunct="0">
              <a:defRPr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9pPr>
          </a:lstStyle>
          <a:p>
            <a:endParaRPr lang="ru-RU" sz="1600" b="0" dirty="0"/>
          </a:p>
          <a:p>
            <a:endParaRPr lang="ru-RU" sz="1600" b="0" dirty="0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auto">
          <a:xfrm>
            <a:off x="7466939" y="6541325"/>
            <a:ext cx="167706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kumimoji="0" lang="ru-RU" altLang="ru-RU" sz="1200" dirty="0">
                <a:solidFill>
                  <a:prstClr val="white"/>
                </a:solidFill>
                <a:latin typeface="Arial Narrow" panose="020B0606020202030204" pitchFamily="34" charset="0"/>
              </a:rPr>
              <a:t>Источник: </a:t>
            </a:r>
            <a:r>
              <a:rPr kumimoji="0" lang="en-US" altLang="ru-RU" sz="1200" dirty="0">
                <a:solidFill>
                  <a:prstClr val="white"/>
                </a:solidFill>
                <a:latin typeface="Arial Narrow" panose="020B0606020202030204" pitchFamily="34" charset="0"/>
              </a:rPr>
              <a:t> </a:t>
            </a:r>
            <a:r>
              <a:rPr kumimoji="0" lang="ru-RU" altLang="ru-RU" sz="1200" dirty="0">
                <a:solidFill>
                  <a:prstClr val="white"/>
                </a:solidFill>
                <a:latin typeface="Arial Narrow" panose="020B0606020202030204" pitchFamily="34" charset="0"/>
              </a:rPr>
              <a:t>НАФИ, 2015гг.</a:t>
            </a:r>
          </a:p>
        </p:txBody>
      </p:sp>
      <p:sp>
        <p:nvSpPr>
          <p:cNvPr id="22" name="Номер слайда 3"/>
          <p:cNvSpPr>
            <a:spLocks noGrp="1"/>
          </p:cNvSpPr>
          <p:nvPr>
            <p:ph type="sldNum" sz="quarter" idx="12"/>
          </p:nvPr>
        </p:nvSpPr>
        <p:spPr bwMode="auto">
          <a:xfrm>
            <a:off x="6529388" y="6178550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9E8931FA-5579-4200-9844-4E43FAFB35AC}" type="slidenum">
              <a:rPr lang="ru-RU" altLang="ru-RU">
                <a:solidFill>
                  <a:prstClr val="black"/>
                </a:solidFill>
              </a:rPr>
              <a:pPr/>
              <a:t>37</a:t>
            </a:fld>
            <a:endParaRPr lang="ru-RU" altLang="ru-RU">
              <a:solidFill>
                <a:prstClr val="black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0" y="6543675"/>
            <a:ext cx="9144000" cy="3222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4" name="Прямоугольник 16"/>
          <p:cNvSpPr>
            <a:spLocks noChangeArrowheads="1"/>
          </p:cNvSpPr>
          <p:nvPr/>
        </p:nvSpPr>
        <p:spPr bwMode="auto">
          <a:xfrm>
            <a:off x="7648575" y="6559349"/>
            <a:ext cx="140455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1400" b="1" dirty="0">
                <a:solidFill>
                  <a:prstClr val="white"/>
                </a:solidFill>
                <a:latin typeface="Arial Narrow" panose="020B0606020202030204" pitchFamily="34" charset="0"/>
              </a:rPr>
              <a:t>Источник: НАФИ</a:t>
            </a:r>
          </a:p>
        </p:txBody>
      </p:sp>
      <p:pic>
        <p:nvPicPr>
          <p:cNvPr id="25" name="Рисунок 5" descr="Y:\PR\Фирменный стиль\Логотипы\лого_нафи\НАФИ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662"/>
          <a:stretch>
            <a:fillRect/>
          </a:stretch>
        </p:blipFill>
        <p:spPr bwMode="auto">
          <a:xfrm>
            <a:off x="7648575" y="296863"/>
            <a:ext cx="1285875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711024" y="6252062"/>
            <a:ext cx="937551" cy="2396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630614" y="1648095"/>
            <a:ext cx="8029303" cy="54886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Aft>
                <a:spcPts val="1000"/>
              </a:spcAft>
              <a:buFont typeface="Wingdings" panose="05000000000000000000" pitchFamily="2" charset="2"/>
              <a:buChar char="q"/>
            </a:pPr>
            <a:r>
              <a:rPr lang="ru-RU" sz="2300" dirty="0"/>
              <a:t>Ежеквартальный мониторинг</a:t>
            </a:r>
          </a:p>
          <a:p>
            <a:pPr marL="285750" indent="-285750" algn="just">
              <a:spcAft>
                <a:spcPts val="1000"/>
              </a:spcAft>
              <a:buFont typeface="Wingdings" panose="05000000000000000000" pitchFamily="2" charset="2"/>
              <a:buChar char="q"/>
            </a:pPr>
            <a:r>
              <a:rPr lang="ru-RU" sz="2300" dirty="0"/>
              <a:t>Система показателей эффективности санации</a:t>
            </a:r>
          </a:p>
          <a:p>
            <a:pPr marL="285750" indent="-285750" algn="just">
              <a:spcAft>
                <a:spcPts val="1000"/>
              </a:spcAft>
              <a:buFont typeface="Wingdings" panose="05000000000000000000" pitchFamily="2" charset="2"/>
              <a:buChar char="q"/>
            </a:pPr>
            <a:r>
              <a:rPr lang="ru-RU" sz="2300" dirty="0"/>
              <a:t>Публичная процедура выбора </a:t>
            </a:r>
            <a:r>
              <a:rPr lang="ru-RU" sz="2300" dirty="0" err="1"/>
              <a:t>санатора</a:t>
            </a:r>
            <a:endParaRPr lang="ru-RU" sz="2300" dirty="0"/>
          </a:p>
          <a:p>
            <a:pPr marL="285750" indent="-285750" algn="just">
              <a:spcAft>
                <a:spcPts val="1000"/>
              </a:spcAft>
              <a:buFont typeface="Wingdings" panose="05000000000000000000" pitchFamily="2" charset="2"/>
              <a:buChar char="q"/>
            </a:pPr>
            <a:r>
              <a:rPr lang="ru-RU" sz="2300" dirty="0"/>
              <a:t>Возможность смены </a:t>
            </a:r>
            <a:r>
              <a:rPr lang="ru-RU" sz="2300" dirty="0" err="1"/>
              <a:t>санатора</a:t>
            </a:r>
            <a:r>
              <a:rPr lang="ru-RU" sz="2300" dirty="0"/>
              <a:t> и публичное рассмотрение этого вопроса</a:t>
            </a:r>
          </a:p>
          <a:p>
            <a:pPr marL="285750" indent="-285750" algn="just">
              <a:spcAft>
                <a:spcPts val="1000"/>
              </a:spcAft>
              <a:buFont typeface="Wingdings" panose="05000000000000000000" pitchFamily="2" charset="2"/>
              <a:buChar char="q"/>
            </a:pPr>
            <a:r>
              <a:rPr lang="ru-RU" sz="2300" dirty="0"/>
              <a:t>Публикация отчета о прохождении санации</a:t>
            </a:r>
          </a:p>
          <a:p>
            <a:pPr marL="285750" indent="-285750" algn="just">
              <a:spcAft>
                <a:spcPts val="1000"/>
              </a:spcAft>
              <a:buFont typeface="Wingdings" panose="05000000000000000000" pitchFamily="2" charset="2"/>
              <a:buChar char="q"/>
            </a:pPr>
            <a:r>
              <a:rPr lang="ru-RU" sz="2300" dirty="0"/>
              <a:t>Конкретные сроки с выполнением индикаторов – чтобы избежать «вечной» санации</a:t>
            </a:r>
          </a:p>
          <a:p>
            <a:pPr marL="285750" indent="-285750" algn="just">
              <a:spcAft>
                <a:spcPts val="1000"/>
              </a:spcAft>
              <a:buFont typeface="Wingdings" panose="05000000000000000000" pitchFamily="2" charset="2"/>
              <a:buChar char="q"/>
            </a:pPr>
            <a:endParaRPr lang="ru-RU" sz="2300" dirty="0"/>
          </a:p>
          <a:p>
            <a:pPr marL="285750" indent="-285750" algn="just">
              <a:spcAft>
                <a:spcPts val="1000"/>
              </a:spcAft>
              <a:buFont typeface="Wingdings" panose="05000000000000000000" pitchFamily="2" charset="2"/>
              <a:buChar char="q"/>
            </a:pPr>
            <a:endParaRPr lang="ru-RU" sz="2300" dirty="0">
              <a:solidFill>
                <a:srgbClr val="00B050"/>
              </a:solidFill>
            </a:endParaRP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27473" y="76056"/>
            <a:ext cx="686595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>
              <a:solidFill>
                <a:srgbClr val="F79646">
                  <a:lumMod val="75000"/>
                </a:srgbClr>
              </a:solidFill>
              <a:latin typeface="Arial Narrow" pitchFamily="34" charset="0"/>
            </a:endParaRPr>
          </a:p>
          <a:p>
            <a:r>
              <a:rPr lang="ru-RU" sz="2600" b="1" dirty="0">
                <a:solidFill>
                  <a:srgbClr val="F79646">
                    <a:lumMod val="75000"/>
                  </a:srgbClr>
                </a:solidFill>
                <a:latin typeface="Arial Narrow" pitchFamily="34" charset="0"/>
              </a:rPr>
              <a:t>Меры повышения эффективности</a:t>
            </a:r>
          </a:p>
        </p:txBody>
      </p:sp>
    </p:spTree>
    <p:extLst>
      <p:ext uri="{BB962C8B-B14F-4D97-AF65-F5344CB8AC3E}">
        <p14:creationId xmlns:p14="http://schemas.microsoft.com/office/powerpoint/2010/main" val="328848305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090" name="Группа 6"/>
          <p:cNvGrpSpPr>
            <a:grpSpLocks/>
          </p:cNvGrpSpPr>
          <p:nvPr/>
        </p:nvGrpSpPr>
        <p:grpSpPr bwMode="auto">
          <a:xfrm>
            <a:off x="7335838" y="142875"/>
            <a:ext cx="1530350" cy="571500"/>
            <a:chOff x="7335222" y="142852"/>
            <a:chExt cx="1530678" cy="571504"/>
          </a:xfrm>
        </p:grpSpPr>
        <p:pic>
          <p:nvPicPr>
            <p:cNvPr id="89094" name="Picture 2" descr="C:\Documents and Settings\aimaletdinov\Рабочий стол\Баннеры с сайта\logotype_Web02.gif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72462" y="142852"/>
              <a:ext cx="705657" cy="3756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TextBox 8"/>
            <p:cNvSpPr txBox="1"/>
            <p:nvPr/>
          </p:nvSpPr>
          <p:spPr>
            <a:xfrm>
              <a:off x="7335222" y="450829"/>
              <a:ext cx="1530678" cy="26352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r">
                <a:lnSpc>
                  <a:spcPct val="60000"/>
                </a:lnSpc>
                <a:defRPr/>
              </a:pPr>
              <a:r>
                <a:rPr lang="ru-RU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 Narrow" pitchFamily="34" charset="0"/>
                </a:rPr>
                <a:t>Национальное агентство</a:t>
              </a:r>
            </a:p>
            <a:p>
              <a:pPr algn="r">
                <a:lnSpc>
                  <a:spcPct val="60000"/>
                </a:lnSpc>
                <a:defRPr/>
              </a:pPr>
              <a:r>
                <a:rPr lang="ru-RU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 Narrow" pitchFamily="34" charset="0"/>
                </a:rPr>
                <a:t>финансовых исследований</a:t>
              </a:r>
            </a:p>
          </p:txBody>
        </p:sp>
      </p:grpSp>
      <p:sp>
        <p:nvSpPr>
          <p:cNvPr id="22" name="Прямоугольник 21"/>
          <p:cNvSpPr/>
          <p:nvPr/>
        </p:nvSpPr>
        <p:spPr>
          <a:xfrm>
            <a:off x="1187450" y="1558925"/>
            <a:ext cx="6865938" cy="7683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endParaRPr lang="ru-RU" b="1" dirty="0">
              <a:solidFill>
                <a:srgbClr val="FF9933"/>
              </a:solidFill>
              <a:latin typeface="Arial Narrow" pitchFamily="34" charset="0"/>
              <a:cs typeface="Arial" charset="0"/>
            </a:endParaRPr>
          </a:p>
          <a:p>
            <a:pPr algn="ctr">
              <a:defRPr/>
            </a:pPr>
            <a:r>
              <a:rPr lang="ru-RU" sz="2600" b="1" dirty="0">
                <a:solidFill>
                  <a:srgbClr val="EB7703"/>
                </a:solidFill>
                <a:latin typeface="Arial Narrow" pitchFamily="34" charset="0"/>
                <a:cs typeface="+mn-cs"/>
              </a:rPr>
              <a:t>СПАСИБО</a:t>
            </a:r>
            <a:r>
              <a:rPr lang="ru-RU" b="1" dirty="0">
                <a:solidFill>
                  <a:srgbClr val="FF9933"/>
                </a:solidFill>
                <a:latin typeface="Arial Narrow" pitchFamily="34" charset="0"/>
                <a:cs typeface="Arial" charset="0"/>
              </a:rPr>
              <a:t> </a:t>
            </a:r>
            <a:r>
              <a:rPr lang="ru-RU" sz="2600" b="1" dirty="0">
                <a:solidFill>
                  <a:srgbClr val="EB7703"/>
                </a:solidFill>
                <a:latin typeface="Arial Narrow" pitchFamily="34" charset="0"/>
                <a:cs typeface="+mn-cs"/>
              </a:rPr>
              <a:t>ЗА ВНИМАНИЕ!</a:t>
            </a:r>
          </a:p>
        </p:txBody>
      </p:sp>
      <p:sp>
        <p:nvSpPr>
          <p:cNvPr id="29" name="Rectangle 2"/>
          <p:cNvSpPr txBox="1">
            <a:spLocks noChangeArrowheads="1"/>
          </p:cNvSpPr>
          <p:nvPr/>
        </p:nvSpPr>
        <p:spPr>
          <a:xfrm>
            <a:off x="539750" y="2355850"/>
            <a:ext cx="8137525" cy="272891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itchFamily="2" charset="2"/>
              <a:buNone/>
              <a:defRPr/>
            </a:pPr>
            <a:endParaRPr lang="ru-RU" sz="2600" b="1" dirty="0">
              <a:solidFill>
                <a:srgbClr val="EB7703"/>
              </a:solidFill>
              <a:latin typeface="Arial Narrow" pitchFamily="34" charset="0"/>
            </a:endParaRPr>
          </a:p>
          <a:p>
            <a:pPr marL="0" indent="0" algn="ctr">
              <a:buFont typeface="Wingdings" pitchFamily="2" charset="2"/>
              <a:buNone/>
              <a:defRPr/>
            </a:pPr>
            <a:endParaRPr lang="ru-RU" sz="1600" dirty="0"/>
          </a:p>
          <a:p>
            <a:pPr marL="0" indent="0" algn="ctr">
              <a:buFont typeface="Wingdings" pitchFamily="2" charset="2"/>
              <a:buNone/>
              <a:defRPr/>
            </a:pPr>
            <a:r>
              <a:rPr lang="ru-RU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Национальное Агентство Финансовых Исследований </a:t>
            </a:r>
            <a:br>
              <a:rPr lang="ru-RU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</a:br>
            <a:r>
              <a:rPr lang="ru-RU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(НАФИ)</a:t>
            </a:r>
            <a:endParaRPr lang="en-US" sz="1800" b="1" dirty="0">
              <a:solidFill>
                <a:schemeClr val="tx1">
                  <a:lumMod val="75000"/>
                  <a:lumOff val="25000"/>
                </a:schemeClr>
              </a:solidFill>
              <a:latin typeface="Arial Narrow" pitchFamily="34" charset="0"/>
            </a:endParaRPr>
          </a:p>
          <a:p>
            <a:pPr marL="0" indent="0" algn="ctr">
              <a:buFont typeface="Wingdings" pitchFamily="2" charset="2"/>
              <a:buNone/>
              <a:defRPr/>
            </a:pPr>
            <a:endParaRPr lang="ru-RU" sz="1600" dirty="0">
              <a:solidFill>
                <a:schemeClr val="tx1">
                  <a:lumMod val="75000"/>
                  <a:lumOff val="25000"/>
                </a:schemeClr>
              </a:solidFill>
              <a:latin typeface="Arial Narrow" pitchFamily="34" charset="0"/>
            </a:endParaRPr>
          </a:p>
          <a:p>
            <a:pPr marL="0" indent="0" algn="ctr">
              <a:buFont typeface="Wingdings" pitchFamily="2" charset="2"/>
              <a:buNone/>
              <a:defRPr/>
            </a:pPr>
            <a:r>
              <a:rPr lang="ru-RU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119270, г. Москва, </a:t>
            </a:r>
            <a:r>
              <a:rPr lang="ru-RU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Дубининская</a:t>
            </a:r>
            <a:r>
              <a:rPr lang="ru-RU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ул., д. 57, стр. 1 </a:t>
            </a:r>
          </a:p>
          <a:p>
            <a:pPr marL="0" indent="0" algn="ctr">
              <a:buFont typeface="Wingdings" pitchFamily="2" charset="2"/>
              <a:buNone/>
              <a:defRPr/>
            </a:pPr>
            <a:r>
              <a:rPr lang="ru-RU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тел.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/</a:t>
            </a:r>
            <a:r>
              <a:rPr lang="ru-RU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факс +7 (4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95</a:t>
            </a:r>
            <a:r>
              <a:rPr lang="ru-RU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) 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982-50-27</a:t>
            </a:r>
            <a:r>
              <a:rPr lang="ru-RU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. </a:t>
            </a:r>
          </a:p>
          <a:p>
            <a:pPr marL="0" indent="0" algn="ctr">
              <a:buFont typeface="Wingdings" pitchFamily="2" charset="2"/>
              <a:buNone/>
              <a:defRPr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e-mail:</a:t>
            </a:r>
            <a:r>
              <a:rPr lang="ru-RU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info@nacfin.ru</a:t>
            </a:r>
          </a:p>
          <a:p>
            <a:pPr marL="0" indent="0" algn="ctr">
              <a:buFont typeface="Wingdings" pitchFamily="2" charset="2"/>
              <a:buNone/>
              <a:defRPr/>
            </a:pPr>
            <a:r>
              <a:rPr lang="ru-RU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Интернет-сайт: 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http://www.nacfin.ru</a:t>
            </a:r>
            <a:endParaRPr lang="ru-RU" sz="1200" dirty="0">
              <a:solidFill>
                <a:schemeClr val="tx1">
                  <a:lumMod val="75000"/>
                  <a:lumOff val="2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0" y="6529388"/>
            <a:ext cx="9144000" cy="32861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2051050" y="1116013"/>
            <a:ext cx="1152525" cy="2873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596188" y="908050"/>
            <a:ext cx="1008062" cy="6000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3732" name="Прямоугольник 16"/>
          <p:cNvSpPr>
            <a:spLocks noChangeArrowheads="1"/>
          </p:cNvSpPr>
          <p:nvPr/>
        </p:nvSpPr>
        <p:spPr bwMode="auto">
          <a:xfrm>
            <a:off x="5651500" y="6381750"/>
            <a:ext cx="33575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1400" b="1">
                <a:solidFill>
                  <a:schemeClr val="bg1"/>
                </a:solidFill>
                <a:latin typeface="Arial Narrow" panose="020B0606020202030204" pitchFamily="34" charset="0"/>
              </a:rPr>
              <a:t>Источник: </a:t>
            </a:r>
            <a:r>
              <a:rPr lang="ru-RU" altLang="ru-RU" sz="1400">
                <a:solidFill>
                  <a:schemeClr val="bg1"/>
                </a:solidFill>
              </a:rPr>
              <a:t>НАФИ по данным Банка России</a:t>
            </a:r>
            <a:endParaRPr lang="ru-RU" altLang="ru-RU" sz="1400" b="1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73733" name="Прямоугольник 17"/>
          <p:cNvSpPr>
            <a:spLocks noChangeArrowheads="1"/>
          </p:cNvSpPr>
          <p:nvPr/>
        </p:nvSpPr>
        <p:spPr bwMode="auto">
          <a:xfrm>
            <a:off x="168275" y="223838"/>
            <a:ext cx="7627938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2600" b="1" dirty="0">
                <a:solidFill>
                  <a:srgbClr val="EB7703"/>
                </a:solidFill>
                <a:latin typeface="Arial Narrow" panose="020B0606020202030204" pitchFamily="34" charset="0"/>
              </a:rPr>
              <a:t>Кредиты крупному бизнесу и ипотека последние два года поддерживали рост ссудных портфелей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0" y="6543675"/>
            <a:ext cx="9144000" cy="3222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3735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E6773394-76F5-4B57-B2A0-EDCDEDED5C68}" type="slidenum">
              <a:rPr lang="ru-RU" altLang="ru-RU"/>
              <a:pPr/>
              <a:t>4</a:t>
            </a:fld>
            <a:endParaRPr lang="ru-RU" altLang="ru-RU"/>
          </a:p>
        </p:txBody>
      </p:sp>
      <p:sp>
        <p:nvSpPr>
          <p:cNvPr id="73736" name="Прямоугольник 16"/>
          <p:cNvSpPr>
            <a:spLocks noChangeArrowheads="1"/>
          </p:cNvSpPr>
          <p:nvPr/>
        </p:nvSpPr>
        <p:spPr bwMode="auto">
          <a:xfrm>
            <a:off x="5508625" y="6534150"/>
            <a:ext cx="33575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1400" b="1">
                <a:solidFill>
                  <a:schemeClr val="bg1"/>
                </a:solidFill>
                <a:latin typeface="Arial Narrow" panose="020B0606020202030204" pitchFamily="34" charset="0"/>
              </a:rPr>
              <a:t>Источник: </a:t>
            </a:r>
            <a:r>
              <a:rPr lang="ru-RU" altLang="ru-RU" sz="1400">
                <a:solidFill>
                  <a:schemeClr val="bg1"/>
                </a:solidFill>
              </a:rPr>
              <a:t>НАФИ по данным Банка России</a:t>
            </a:r>
            <a:endParaRPr lang="ru-RU" altLang="ru-RU" sz="1400" b="1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pic>
        <p:nvPicPr>
          <p:cNvPr id="73737" name="Рисунок 6" descr="Y:\PR\Фирменный стиль\Логотипы\лого_нафи\НАФИ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662"/>
          <a:stretch>
            <a:fillRect/>
          </a:stretch>
        </p:blipFill>
        <p:spPr bwMode="auto">
          <a:xfrm>
            <a:off x="7596188" y="349250"/>
            <a:ext cx="1285875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1" name="Диаграмма 10"/>
          <p:cNvGraphicFramePr>
            <a:graphicFrameLocks/>
          </p:cNvGraphicFramePr>
          <p:nvPr/>
        </p:nvGraphicFramePr>
        <p:xfrm>
          <a:off x="378691" y="1225333"/>
          <a:ext cx="8225560" cy="50092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8441698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2051050" y="1116013"/>
            <a:ext cx="1152525" cy="2873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596188" y="908050"/>
            <a:ext cx="1008062" cy="6000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5780" name="Прямоугольник 16"/>
          <p:cNvSpPr>
            <a:spLocks noChangeArrowheads="1"/>
          </p:cNvSpPr>
          <p:nvPr/>
        </p:nvSpPr>
        <p:spPr bwMode="auto">
          <a:xfrm>
            <a:off x="5651500" y="6381750"/>
            <a:ext cx="33575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1400" b="1">
                <a:solidFill>
                  <a:schemeClr val="bg1"/>
                </a:solidFill>
                <a:latin typeface="Arial Narrow" panose="020B0606020202030204" pitchFamily="34" charset="0"/>
              </a:rPr>
              <a:t>Источник: </a:t>
            </a:r>
            <a:r>
              <a:rPr lang="ru-RU" altLang="ru-RU" sz="1400">
                <a:solidFill>
                  <a:schemeClr val="bg1"/>
                </a:solidFill>
              </a:rPr>
              <a:t>НАФИ по данным Банка России</a:t>
            </a:r>
            <a:endParaRPr lang="ru-RU" altLang="ru-RU" sz="1400" b="1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75781" name="Прямоугольник 17"/>
          <p:cNvSpPr>
            <a:spLocks noChangeArrowheads="1"/>
          </p:cNvSpPr>
          <p:nvPr/>
        </p:nvSpPr>
        <p:spPr bwMode="auto">
          <a:xfrm>
            <a:off x="207283" y="341124"/>
            <a:ext cx="7325632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2600" b="1" dirty="0">
                <a:solidFill>
                  <a:srgbClr val="EB7703"/>
                </a:solidFill>
                <a:latin typeface="Arial Narrow" panose="020B0606020202030204" pitchFamily="34" charset="0"/>
              </a:rPr>
              <a:t>В 2015 г. темпы прироста ссудных портфелей снизились по всем сегментам кредитования</a:t>
            </a:r>
          </a:p>
        </p:txBody>
      </p:sp>
      <p:sp>
        <p:nvSpPr>
          <p:cNvPr id="75782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CBB998A7-0A9D-4288-A79E-438B9E69E240}" type="slidenum">
              <a:rPr lang="ru-RU" altLang="ru-RU"/>
              <a:pPr/>
              <a:t>5</a:t>
            </a:fld>
            <a:endParaRPr lang="ru-RU" alt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0" y="6543675"/>
            <a:ext cx="9144000" cy="3222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5784" name="Прямоугольник 16"/>
          <p:cNvSpPr>
            <a:spLocks noChangeArrowheads="1"/>
          </p:cNvSpPr>
          <p:nvPr/>
        </p:nvSpPr>
        <p:spPr bwMode="auto">
          <a:xfrm>
            <a:off x="5508625" y="6534150"/>
            <a:ext cx="33575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1400" b="1">
                <a:solidFill>
                  <a:schemeClr val="bg1"/>
                </a:solidFill>
                <a:latin typeface="Arial Narrow" panose="020B0606020202030204" pitchFamily="34" charset="0"/>
              </a:rPr>
              <a:t>Источник: </a:t>
            </a:r>
            <a:r>
              <a:rPr lang="ru-RU" altLang="ru-RU" sz="1400">
                <a:solidFill>
                  <a:schemeClr val="bg1"/>
                </a:solidFill>
              </a:rPr>
              <a:t>НАФИ по данным Банка России</a:t>
            </a:r>
            <a:endParaRPr lang="ru-RU" altLang="ru-RU" sz="1400" b="1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pic>
        <p:nvPicPr>
          <p:cNvPr id="75785" name="Рисунок 6" descr="Y:\PR\Фирменный стиль\Логотипы\лого_нафи\НАФИ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662"/>
          <a:stretch>
            <a:fillRect/>
          </a:stretch>
        </p:blipFill>
        <p:spPr bwMode="auto">
          <a:xfrm>
            <a:off x="7451725" y="387350"/>
            <a:ext cx="1285875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4" name="Диаграмма 13"/>
          <p:cNvGraphicFramePr>
            <a:graphicFrameLocks/>
          </p:cNvGraphicFramePr>
          <p:nvPr/>
        </p:nvGraphicFramePr>
        <p:xfrm>
          <a:off x="319015" y="1370201"/>
          <a:ext cx="8505970" cy="44155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5563222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D04645C8-7068-4190-8066-337720847DBC}" type="slidenum">
              <a:rPr lang="ru-RU" altLang="ru-RU"/>
              <a:pPr/>
              <a:t>6</a:t>
            </a:fld>
            <a:endParaRPr lang="ru-RU" alt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6543675"/>
            <a:ext cx="9144000" cy="3222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84996" name="Рисунок 5" descr="Y:\PR\Фирменный стиль\Логотипы\лого_нафи\НАФИ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662"/>
          <a:stretch>
            <a:fillRect/>
          </a:stretch>
        </p:blipFill>
        <p:spPr bwMode="auto">
          <a:xfrm>
            <a:off x="7451725" y="387350"/>
            <a:ext cx="1285875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4997" name="Прямоугольник 16"/>
          <p:cNvSpPr>
            <a:spLocks noChangeArrowheads="1"/>
          </p:cNvSpPr>
          <p:nvPr/>
        </p:nvSpPr>
        <p:spPr bwMode="auto">
          <a:xfrm>
            <a:off x="5508625" y="6534150"/>
            <a:ext cx="33575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1400" b="1">
                <a:solidFill>
                  <a:schemeClr val="bg1"/>
                </a:solidFill>
                <a:latin typeface="Arial Narrow" panose="020B0606020202030204" pitchFamily="34" charset="0"/>
              </a:rPr>
              <a:t>Источник: </a:t>
            </a:r>
            <a:r>
              <a:rPr lang="ru-RU" altLang="ru-RU" sz="1400">
                <a:solidFill>
                  <a:schemeClr val="bg1"/>
                </a:solidFill>
              </a:rPr>
              <a:t>НАФИ по данным Банка России</a:t>
            </a:r>
            <a:endParaRPr lang="ru-RU" altLang="ru-RU" sz="1400" b="1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84999" name="Прямоугольник 17"/>
          <p:cNvSpPr>
            <a:spLocks noChangeArrowheads="1"/>
          </p:cNvSpPr>
          <p:nvPr/>
        </p:nvSpPr>
        <p:spPr bwMode="auto">
          <a:xfrm>
            <a:off x="325438" y="382588"/>
            <a:ext cx="7126287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2600" b="1" dirty="0">
                <a:solidFill>
                  <a:srgbClr val="EB7703"/>
                </a:solidFill>
                <a:latin typeface="Arial Narrow" panose="020B0606020202030204" pitchFamily="34" charset="0"/>
              </a:rPr>
              <a:t>ТОП-20 банков, динамика активов</a:t>
            </a:r>
          </a:p>
        </p:txBody>
      </p:sp>
      <p:graphicFrame>
        <p:nvGraphicFramePr>
          <p:cNvPr id="10" name="Диаграмма 9"/>
          <p:cNvGraphicFramePr>
            <a:graphicFrameLocks/>
          </p:cNvGraphicFramePr>
          <p:nvPr>
            <p:extLst/>
          </p:nvPr>
        </p:nvGraphicFramePr>
        <p:xfrm>
          <a:off x="325438" y="923925"/>
          <a:ext cx="8641380" cy="53742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796480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D04645C8-7068-4190-8066-337720847DBC}" type="slidenum">
              <a:rPr lang="ru-RU" altLang="ru-RU"/>
              <a:pPr/>
              <a:t>7</a:t>
            </a:fld>
            <a:endParaRPr lang="ru-RU" alt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6543675"/>
            <a:ext cx="9144000" cy="3222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84996" name="Рисунок 5" descr="Y:\PR\Фирменный стиль\Логотипы\лого_нафи\НАФИ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662"/>
          <a:stretch>
            <a:fillRect/>
          </a:stretch>
        </p:blipFill>
        <p:spPr bwMode="auto">
          <a:xfrm>
            <a:off x="7451725" y="387350"/>
            <a:ext cx="1285875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4997" name="Прямоугольник 16"/>
          <p:cNvSpPr>
            <a:spLocks noChangeArrowheads="1"/>
          </p:cNvSpPr>
          <p:nvPr/>
        </p:nvSpPr>
        <p:spPr bwMode="auto">
          <a:xfrm>
            <a:off x="5508625" y="6534150"/>
            <a:ext cx="33575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1400" b="1">
                <a:solidFill>
                  <a:schemeClr val="bg1"/>
                </a:solidFill>
                <a:latin typeface="Arial Narrow" panose="020B0606020202030204" pitchFamily="34" charset="0"/>
              </a:rPr>
              <a:t>Источник: </a:t>
            </a:r>
            <a:r>
              <a:rPr lang="ru-RU" altLang="ru-RU" sz="1400">
                <a:solidFill>
                  <a:schemeClr val="bg1"/>
                </a:solidFill>
              </a:rPr>
              <a:t>НАФИ по данным Банка России</a:t>
            </a:r>
            <a:endParaRPr lang="ru-RU" altLang="ru-RU" sz="1400" b="1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84999" name="Прямоугольник 17"/>
          <p:cNvSpPr>
            <a:spLocks noChangeArrowheads="1"/>
          </p:cNvSpPr>
          <p:nvPr/>
        </p:nvSpPr>
        <p:spPr bwMode="auto">
          <a:xfrm>
            <a:off x="325438" y="382588"/>
            <a:ext cx="7126287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2600" b="1" dirty="0">
                <a:solidFill>
                  <a:srgbClr val="EB7703"/>
                </a:solidFill>
                <a:latin typeface="Arial Narrow" panose="020B0606020202030204" pitchFamily="34" charset="0"/>
              </a:rPr>
              <a:t>ТОП-20 банков, динамика кредитного портфеля</a:t>
            </a:r>
          </a:p>
        </p:txBody>
      </p:sp>
      <p:graphicFrame>
        <p:nvGraphicFramePr>
          <p:cNvPr id="10" name="Диаграмма 9"/>
          <p:cNvGraphicFramePr>
            <a:graphicFrameLocks/>
          </p:cNvGraphicFramePr>
          <p:nvPr>
            <p:extLst/>
          </p:nvPr>
        </p:nvGraphicFramePr>
        <p:xfrm>
          <a:off x="203200" y="923924"/>
          <a:ext cx="8940799" cy="54122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5521132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2051050" y="1116013"/>
            <a:ext cx="1152525" cy="2873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596188" y="908050"/>
            <a:ext cx="1008062" cy="6000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1684" name="Прямоугольник 16"/>
          <p:cNvSpPr>
            <a:spLocks noChangeArrowheads="1"/>
          </p:cNvSpPr>
          <p:nvPr/>
        </p:nvSpPr>
        <p:spPr bwMode="auto">
          <a:xfrm>
            <a:off x="5651500" y="6381750"/>
            <a:ext cx="33575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1400" b="1">
                <a:solidFill>
                  <a:schemeClr val="bg1"/>
                </a:solidFill>
                <a:latin typeface="Arial Narrow" panose="020B0606020202030204" pitchFamily="34" charset="0"/>
              </a:rPr>
              <a:t>Источник: </a:t>
            </a:r>
            <a:r>
              <a:rPr lang="ru-RU" altLang="ru-RU" sz="1400">
                <a:solidFill>
                  <a:schemeClr val="bg1"/>
                </a:solidFill>
              </a:rPr>
              <a:t>НАФИ по данным Банка России</a:t>
            </a:r>
            <a:endParaRPr lang="ru-RU" altLang="ru-RU" sz="1400" b="1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71685" name="Прямоугольник 17"/>
          <p:cNvSpPr>
            <a:spLocks noChangeArrowheads="1"/>
          </p:cNvSpPr>
          <p:nvPr/>
        </p:nvSpPr>
        <p:spPr bwMode="auto">
          <a:xfrm>
            <a:off x="250825" y="323850"/>
            <a:ext cx="7848146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2600" b="1" dirty="0">
                <a:solidFill>
                  <a:srgbClr val="EB7703"/>
                </a:solidFill>
                <a:latin typeface="Arial Narrow" panose="020B0606020202030204" pitchFamily="34" charset="0"/>
              </a:rPr>
              <a:t>Портфель ссуд МСБ продолжит сокращение вследствие сворачивания кредитных фабрик и  ужесточения подходов банков к выдаче ссуд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0" y="6543675"/>
            <a:ext cx="9144000" cy="3222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1687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21420FB8-EE6E-45B8-A21A-0061C16CAF44}" type="slidenum">
              <a:rPr lang="ru-RU" altLang="ru-RU"/>
              <a:pPr/>
              <a:t>8</a:t>
            </a:fld>
            <a:endParaRPr lang="ru-RU" altLang="ru-RU"/>
          </a:p>
        </p:txBody>
      </p:sp>
      <p:sp>
        <p:nvSpPr>
          <p:cNvPr id="71688" name="Прямоугольник 16"/>
          <p:cNvSpPr>
            <a:spLocks noChangeArrowheads="1"/>
          </p:cNvSpPr>
          <p:nvPr/>
        </p:nvSpPr>
        <p:spPr bwMode="auto">
          <a:xfrm>
            <a:off x="5508625" y="6534150"/>
            <a:ext cx="33575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1400" b="1">
                <a:solidFill>
                  <a:schemeClr val="bg1"/>
                </a:solidFill>
                <a:latin typeface="Arial Narrow" panose="020B0606020202030204" pitchFamily="34" charset="0"/>
              </a:rPr>
              <a:t>Источник: </a:t>
            </a:r>
            <a:r>
              <a:rPr lang="ru-RU" altLang="ru-RU" sz="1400">
                <a:solidFill>
                  <a:schemeClr val="bg1"/>
                </a:solidFill>
              </a:rPr>
              <a:t>НАФИ по данным Банка России</a:t>
            </a:r>
            <a:endParaRPr lang="ru-RU" altLang="ru-RU" sz="1400" b="1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pic>
        <p:nvPicPr>
          <p:cNvPr id="71689" name="Рисунок 6" descr="Y:\PR\Фирменный стиль\Логотипы\лого_нафи\НАФИ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662"/>
          <a:stretch>
            <a:fillRect/>
          </a:stretch>
        </p:blipFill>
        <p:spPr bwMode="auto">
          <a:xfrm>
            <a:off x="7451725" y="387350"/>
            <a:ext cx="1285875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3" name="Диаграмма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44368199"/>
              </p:ext>
            </p:extLst>
          </p:nvPr>
        </p:nvGraphicFramePr>
        <p:xfrm>
          <a:off x="509995" y="1616512"/>
          <a:ext cx="8033114" cy="46128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7092031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auto">
          <a:xfrm>
            <a:off x="7466939" y="6541325"/>
            <a:ext cx="167706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kumimoji="0" lang="ru-RU" altLang="ru-RU" sz="1200" dirty="0">
                <a:solidFill>
                  <a:prstClr val="white"/>
                </a:solidFill>
                <a:latin typeface="Arial Narrow" panose="020B0606020202030204" pitchFamily="34" charset="0"/>
              </a:rPr>
              <a:t>Источник: </a:t>
            </a:r>
            <a:r>
              <a:rPr kumimoji="0" lang="en-US" altLang="ru-RU" sz="1200" dirty="0">
                <a:solidFill>
                  <a:prstClr val="white"/>
                </a:solidFill>
                <a:latin typeface="Arial Narrow" panose="020B0606020202030204" pitchFamily="34" charset="0"/>
              </a:rPr>
              <a:t> </a:t>
            </a:r>
            <a:r>
              <a:rPr kumimoji="0" lang="ru-RU" altLang="ru-RU" sz="1200" dirty="0">
                <a:solidFill>
                  <a:prstClr val="white"/>
                </a:solidFill>
                <a:latin typeface="Arial Narrow" panose="020B0606020202030204" pitchFamily="34" charset="0"/>
              </a:rPr>
              <a:t>НАФИ, 2015гг.</a:t>
            </a:r>
          </a:p>
        </p:txBody>
      </p:sp>
      <p:sp>
        <p:nvSpPr>
          <p:cNvPr id="22" name="Номер слайда 3"/>
          <p:cNvSpPr>
            <a:spLocks noGrp="1"/>
          </p:cNvSpPr>
          <p:nvPr>
            <p:ph type="sldNum" sz="quarter" idx="12"/>
          </p:nvPr>
        </p:nvSpPr>
        <p:spPr bwMode="auto">
          <a:xfrm>
            <a:off x="6529388" y="6178550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9E8931FA-5579-4200-9844-4E43FAFB35AC}" type="slidenum">
              <a:rPr lang="ru-RU" altLang="ru-RU">
                <a:solidFill>
                  <a:prstClr val="black"/>
                </a:solidFill>
              </a:rPr>
              <a:pPr/>
              <a:t>9</a:t>
            </a:fld>
            <a:endParaRPr lang="ru-RU" altLang="ru-RU" dirty="0">
              <a:solidFill>
                <a:prstClr val="black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0" y="6543675"/>
            <a:ext cx="9144000" cy="3222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pic>
        <p:nvPicPr>
          <p:cNvPr id="25" name="Рисунок 5" descr="Y:\PR\Фирменный стиль\Логотипы\лого_нафи\НАФИ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662"/>
          <a:stretch>
            <a:fillRect/>
          </a:stretch>
        </p:blipFill>
        <p:spPr bwMode="auto">
          <a:xfrm>
            <a:off x="7466939" y="232866"/>
            <a:ext cx="1285875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427472" y="0"/>
            <a:ext cx="6865956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>
              <a:solidFill>
                <a:srgbClr val="F79646">
                  <a:lumMod val="75000"/>
                </a:srgbClr>
              </a:solidFill>
              <a:latin typeface="Arial Narrow" pitchFamily="34" charset="0"/>
            </a:endParaRPr>
          </a:p>
          <a:p>
            <a:r>
              <a:rPr lang="ru-RU" sz="2600" b="1" dirty="0">
                <a:solidFill>
                  <a:srgbClr val="F79646">
                    <a:lumMod val="75000"/>
                  </a:srgbClr>
                </a:solidFill>
                <a:latin typeface="Arial Narrow" pitchFamily="34" charset="0"/>
              </a:rPr>
              <a:t>Выдача кредитов субъектам МСП (без учета ИП) снизилась почти на треть, ИП – в половину</a:t>
            </a:r>
          </a:p>
        </p:txBody>
      </p:sp>
      <p:graphicFrame>
        <p:nvGraphicFramePr>
          <p:cNvPr id="9" name="Диаграмма 8"/>
          <p:cNvGraphicFramePr>
            <a:graphicFrameLocks/>
          </p:cNvGraphicFramePr>
          <p:nvPr>
            <p:extLst/>
          </p:nvPr>
        </p:nvGraphicFramePr>
        <p:xfrm>
          <a:off x="310078" y="1403539"/>
          <a:ext cx="8442736" cy="43974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4940051" y="6527384"/>
            <a:ext cx="47067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solidFill>
                  <a:schemeClr val="bg1"/>
                </a:solidFill>
              </a:rPr>
              <a:t>Источник: НАФИ по данным Банка России</a:t>
            </a:r>
          </a:p>
        </p:txBody>
      </p:sp>
    </p:spTree>
    <p:extLst>
      <p:ext uri="{BB962C8B-B14F-4D97-AF65-F5344CB8AC3E}">
        <p14:creationId xmlns:p14="http://schemas.microsoft.com/office/powerpoint/2010/main" val="3839117207"/>
      </p:ext>
    </p:extLst>
  </p:cSld>
  <p:clrMapOvr>
    <a:masterClrMapping/>
  </p:clrMapOvr>
</p:sld>
</file>

<file path=ppt/theme/theme1.xml><?xml version="1.0" encoding="utf-8"?>
<a:theme xmlns:a="http://schemas.openxmlformats.org/drawingml/2006/main" name="эра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0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2.xml><?xml version="1.0" encoding="utf-8"?>
<a:themeOverride xmlns:a="http://schemas.openxmlformats.org/drawingml/2006/main">
  <a:clrScheme name="Тема Office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Тема Office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3.xml><?xml version="1.0" encoding="utf-8"?>
<a:themeOverride xmlns:a="http://schemas.openxmlformats.org/drawingml/2006/main">
  <a:clrScheme name="Тема Office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Тема Office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4.xml><?xml version="1.0" encoding="utf-8"?>
<a:themeOverride xmlns:a="http://schemas.openxmlformats.org/drawingml/2006/main">
  <a:clrScheme name="Тема Office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Тема Office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Тема Office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Тема Office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Тема Office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Тема Office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Тема Office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Тема Office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9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эра</Template>
  <TotalTime>18509</TotalTime>
  <Words>1495</Words>
  <Application>Microsoft Office PowerPoint</Application>
  <PresentationFormat>Экран (4:3)</PresentationFormat>
  <Paragraphs>361</Paragraphs>
  <Slides>38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38</vt:i4>
      </vt:variant>
    </vt:vector>
  </HeadingPairs>
  <TitlesOfParts>
    <vt:vector size="47" baseType="lpstr">
      <vt:lpstr>Arial</vt:lpstr>
      <vt:lpstr>Arial Cyr</vt:lpstr>
      <vt:lpstr>Arial Narrow</vt:lpstr>
      <vt:lpstr>Calibri</vt:lpstr>
      <vt:lpstr>Tahoma</vt:lpstr>
      <vt:lpstr>Times New Roman</vt:lpstr>
      <vt:lpstr>Wingdings</vt:lpstr>
      <vt:lpstr>эра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Комлева Наталья</dc:creator>
  <cp:lastModifiedBy>nadezhda largina</cp:lastModifiedBy>
  <cp:revision>843</cp:revision>
  <cp:lastPrinted>2016-03-30T14:51:28Z</cp:lastPrinted>
  <dcterms:created xsi:type="dcterms:W3CDTF">2011-10-07T07:30:18Z</dcterms:created>
  <dcterms:modified xsi:type="dcterms:W3CDTF">2016-04-18T22:10:39Z</dcterms:modified>
</cp:coreProperties>
</file>