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97" r:id="rId2"/>
    <p:sldId id="266" r:id="rId3"/>
    <p:sldId id="285" r:id="rId4"/>
    <p:sldId id="269" r:id="rId5"/>
    <p:sldId id="271" r:id="rId6"/>
    <p:sldId id="273" r:id="rId7"/>
    <p:sldId id="299" r:id="rId8"/>
    <p:sldId id="294" r:id="rId9"/>
    <p:sldId id="295" r:id="rId10"/>
    <p:sldId id="286" r:id="rId11"/>
    <p:sldId id="300" r:id="rId12"/>
    <p:sldId id="290" r:id="rId13"/>
    <p:sldId id="291" r:id="rId14"/>
    <p:sldId id="265" r:id="rId15"/>
    <p:sldId id="296" r:id="rId16"/>
    <p:sldId id="264" r:id="rId17"/>
    <p:sldId id="262" r:id="rId18"/>
    <p:sldId id="284" r:id="rId19"/>
    <p:sldId id="298" r:id="rId20"/>
    <p:sldId id="304" r:id="rId21"/>
    <p:sldId id="260" r:id="rId22"/>
    <p:sldId id="287" r:id="rId23"/>
    <p:sldId id="302" r:id="rId24"/>
    <p:sldId id="280" r:id="rId25"/>
    <p:sldId id="276" r:id="rId26"/>
    <p:sldId id="277" r:id="rId27"/>
    <p:sldId id="278" r:id="rId28"/>
    <p:sldId id="305" r:id="rId29"/>
    <p:sldId id="303" r:id="rId30"/>
    <p:sldId id="301" r:id="rId31"/>
    <p:sldId id="288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-32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Лист1!$A$2:$A$20</c:f>
              <c:strCache>
                <c:ptCount val="19"/>
                <c:pt idx="0">
                  <c:v>Norwey</c:v>
                </c:pt>
                <c:pt idx="1">
                  <c:v>Korea</c:v>
                </c:pt>
                <c:pt idx="2">
                  <c:v>United Kingdom</c:v>
                </c:pt>
                <c:pt idx="3">
                  <c:v>Japan</c:v>
                </c:pt>
                <c:pt idx="4">
                  <c:v>Germany</c:v>
                </c:pt>
                <c:pt idx="5">
                  <c:v>United States</c:v>
                </c:pt>
                <c:pt idx="6">
                  <c:v>France</c:v>
                </c:pt>
                <c:pt idx="7">
                  <c:v>Europe</c:v>
                </c:pt>
                <c:pt idx="8">
                  <c:v>Russia</c:v>
                </c:pt>
                <c:pt idx="9">
                  <c:v>Turkey</c:v>
                </c:pt>
                <c:pt idx="10">
                  <c:v>Brazil</c:v>
                </c:pt>
                <c:pt idx="11">
                  <c:v>Iran</c:v>
                </c:pt>
                <c:pt idx="12">
                  <c:v>Nigeria</c:v>
                </c:pt>
                <c:pt idx="13">
                  <c:v>China</c:v>
                </c:pt>
                <c:pt idx="14">
                  <c:v>Mexico</c:v>
                </c:pt>
                <c:pt idx="15">
                  <c:v>Philippines</c:v>
                </c:pt>
                <c:pt idx="16">
                  <c:v>World</c:v>
                </c:pt>
                <c:pt idx="17">
                  <c:v>Indonesia</c:v>
                </c:pt>
                <c:pt idx="18">
                  <c:v>India</c:v>
                </c:pt>
              </c:strCache>
            </c:strRef>
          </c:cat>
          <c:val>
            <c:numRef>
              <c:f>Лист1!$B$2:$B$20</c:f>
              <c:numCache>
                <c:formatCode>0.0%</c:formatCode>
                <c:ptCount val="19"/>
                <c:pt idx="0" formatCode="0.00%">
                  <c:v>0.96299999999999997</c:v>
                </c:pt>
                <c:pt idx="1">
                  <c:v>0.92300000000000004</c:v>
                </c:pt>
                <c:pt idx="2">
                  <c:v>0.91600000000000004</c:v>
                </c:pt>
                <c:pt idx="3">
                  <c:v>0.90600000000000003</c:v>
                </c:pt>
                <c:pt idx="4">
                  <c:v>0.88400000000000001</c:v>
                </c:pt>
                <c:pt idx="5">
                  <c:v>0.874</c:v>
                </c:pt>
                <c:pt idx="6">
                  <c:v>0.83799999999999997</c:v>
                </c:pt>
                <c:pt idx="7">
                  <c:v>0.73499999999999999</c:v>
                </c:pt>
                <c:pt idx="8">
                  <c:v>0.70499999999999996</c:v>
                </c:pt>
                <c:pt idx="9">
                  <c:v>0.59599999999999997</c:v>
                </c:pt>
                <c:pt idx="10">
                  <c:v>0.57599999999999996</c:v>
                </c:pt>
                <c:pt idx="11">
                  <c:v>0.57199999999999995</c:v>
                </c:pt>
                <c:pt idx="12">
                  <c:v>0.51100000000000001</c:v>
                </c:pt>
                <c:pt idx="13">
                  <c:v>0.495</c:v>
                </c:pt>
                <c:pt idx="14">
                  <c:v>0.49299999999999999</c:v>
                </c:pt>
                <c:pt idx="15">
                  <c:v>0.43</c:v>
                </c:pt>
                <c:pt idx="16">
                  <c:v>0.43</c:v>
                </c:pt>
                <c:pt idx="17">
                  <c:v>0.30499999999999999</c:v>
                </c:pt>
                <c:pt idx="18">
                  <c:v>0.3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15"/>
        <c:overlap val="-20"/>
        <c:axId val="289250520"/>
        <c:axId val="289251304"/>
      </c:barChart>
      <c:catAx>
        <c:axId val="2892505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9251304"/>
        <c:crosses val="autoZero"/>
        <c:auto val="1"/>
        <c:lblAlgn val="ctr"/>
        <c:lblOffset val="100"/>
        <c:noMultiLvlLbl val="0"/>
      </c:catAx>
      <c:valAx>
        <c:axId val="2892513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9250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Норвегия. Банк </a:t>
            </a:r>
            <a:r>
              <a:rPr lang="en-US" dirty="0" smtClean="0"/>
              <a:t>DNB.</a:t>
            </a:r>
            <a:r>
              <a:rPr lang="en-US" baseline="0" dirty="0" smtClean="0"/>
              <a:t> </a:t>
            </a:r>
            <a:r>
              <a:rPr lang="ru-RU" dirty="0" smtClean="0"/>
              <a:t>2015, млн. операций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Мобильный банк</c:v>
                </c:pt>
                <c:pt idx="1">
                  <c:v>Интернет банк</c:v>
                </c:pt>
                <c:pt idx="2">
                  <c:v>Операционист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156</c:v>
                </c:pt>
                <c:pt idx="1">
                  <c:v>91</c:v>
                </c:pt>
                <c:pt idx="2">
                  <c:v>45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289717264"/>
        <c:axId val="289711384"/>
      </c:barChart>
      <c:catAx>
        <c:axId val="2897172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9711384"/>
        <c:crosses val="autoZero"/>
        <c:auto val="1"/>
        <c:lblAlgn val="ctr"/>
        <c:lblOffset val="100"/>
        <c:noMultiLvlLbl val="0"/>
      </c:catAx>
      <c:valAx>
        <c:axId val="2897113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9717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1">
                  <a:alpha val="97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dkEdge"/>
          </c:spPr>
          <c:invertIfNegative val="0"/>
          <c:dLbls>
            <c:dLbl>
              <c:idx val="2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mtClean="0"/>
                      <a:t>2,4</a:t>
                    </a:r>
                  </a:p>
                  <a:p>
                    <a:pPr>
                      <a:defRPr/>
                    </a:pP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3155845273439176E-2"/>
                      <c:h val="3.7996615537849859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Лист1!$A$2:$A$7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1.8</c:v>
                </c:pt>
                <c:pt idx="1">
                  <c:v>2.1</c:v>
                </c:pt>
                <c:pt idx="2">
                  <c:v>2.4</c:v>
                </c:pt>
                <c:pt idx="3">
                  <c:v>4</c:v>
                </c:pt>
                <c:pt idx="4">
                  <c:v>12</c:v>
                </c:pt>
                <c:pt idx="5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-25"/>
        <c:axId val="378550128"/>
        <c:axId val="378551304"/>
      </c:barChart>
      <c:catAx>
        <c:axId val="378550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78551304"/>
        <c:crosses val="autoZero"/>
        <c:auto val="1"/>
        <c:lblAlgn val="ctr"/>
        <c:lblOffset val="100"/>
        <c:noMultiLvlLbl val="0"/>
      </c:catAx>
      <c:valAx>
        <c:axId val="378551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78550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млрд. человек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0502381496327373"/>
          <c:y val="0.14881805264426598"/>
          <c:w val="0.87299580468960936"/>
          <c:h val="0.721625430875152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2015</c:v>
                </c:pt>
                <c:pt idx="2">
                  <c:v>2030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0.75</c:v>
                </c:pt>
                <c:pt idx="1">
                  <c:v>1.9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9712952"/>
        <c:axId val="289715696"/>
      </c:barChart>
      <c:catAx>
        <c:axId val="289712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9715696"/>
        <c:crosses val="autoZero"/>
        <c:auto val="1"/>
        <c:lblAlgn val="ctr"/>
        <c:lblOffset val="100"/>
        <c:noMultiLvlLbl val="0"/>
      </c:catAx>
      <c:valAx>
        <c:axId val="289715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89712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FDFDF5-FD93-431D-BF4F-26842CD3784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3F17D88D-22CA-4568-851A-80905F041D18}">
      <dgm:prSet phldrT="[Текст]"/>
      <dgm:spPr/>
      <dgm:t>
        <a:bodyPr/>
        <a:lstStyle/>
        <a:p>
          <a:r>
            <a:rPr lang="ru-RU" dirty="0" smtClean="0"/>
            <a:t>Клиент</a:t>
          </a:r>
          <a:endParaRPr lang="ru-RU" dirty="0"/>
        </a:p>
      </dgm:t>
    </dgm:pt>
    <dgm:pt modelId="{7E510656-8B63-4E29-A4AF-543422F7D501}" type="parTrans" cxnId="{01982BEA-5874-4DFE-86A0-BBB8EFF9AFC0}">
      <dgm:prSet/>
      <dgm:spPr/>
      <dgm:t>
        <a:bodyPr/>
        <a:lstStyle/>
        <a:p>
          <a:endParaRPr lang="ru-RU"/>
        </a:p>
      </dgm:t>
    </dgm:pt>
    <dgm:pt modelId="{EB4BC75F-3A49-4D1F-B163-EFA129CB9E04}" type="sibTrans" cxnId="{01982BEA-5874-4DFE-86A0-BBB8EFF9AFC0}">
      <dgm:prSet/>
      <dgm:spPr/>
      <dgm:t>
        <a:bodyPr/>
        <a:lstStyle/>
        <a:p>
          <a:endParaRPr lang="ru-RU"/>
        </a:p>
      </dgm:t>
    </dgm:pt>
    <dgm:pt modelId="{3FB4BF3D-743D-4703-B563-336B4DFAECE0}">
      <dgm:prSet phldrT="[Текст]"/>
      <dgm:spPr/>
      <dgm:t>
        <a:bodyPr/>
        <a:lstStyle/>
        <a:p>
          <a:r>
            <a:rPr lang="ru-RU" dirty="0" smtClean="0"/>
            <a:t>Мобильный телефон</a:t>
          </a:r>
          <a:endParaRPr lang="ru-RU" dirty="0"/>
        </a:p>
      </dgm:t>
    </dgm:pt>
    <dgm:pt modelId="{44F34BA3-EB97-4188-BC71-9EF831B57A53}" type="parTrans" cxnId="{D956F187-6353-4454-B50F-2E854B75F4BF}">
      <dgm:prSet/>
      <dgm:spPr/>
      <dgm:t>
        <a:bodyPr/>
        <a:lstStyle/>
        <a:p>
          <a:endParaRPr lang="ru-RU"/>
        </a:p>
      </dgm:t>
    </dgm:pt>
    <dgm:pt modelId="{8076A46C-022E-416B-9152-2DA08A0461FE}" type="sibTrans" cxnId="{D956F187-6353-4454-B50F-2E854B75F4BF}">
      <dgm:prSet/>
      <dgm:spPr/>
      <dgm:t>
        <a:bodyPr/>
        <a:lstStyle/>
        <a:p>
          <a:endParaRPr lang="ru-RU"/>
        </a:p>
      </dgm:t>
    </dgm:pt>
    <dgm:pt modelId="{DC5510E9-1B6E-42A1-AC18-B88A22B6B785}">
      <dgm:prSet phldrT="[Текст]"/>
      <dgm:spPr/>
      <dgm:t>
        <a:bodyPr/>
        <a:lstStyle/>
        <a:p>
          <a:r>
            <a:rPr lang="ru-RU" dirty="0" smtClean="0"/>
            <a:t>Маркет-плейс</a:t>
          </a:r>
          <a:endParaRPr lang="ru-RU" dirty="0"/>
        </a:p>
      </dgm:t>
    </dgm:pt>
    <dgm:pt modelId="{5ECA8637-1AB1-4F8F-94F4-C774D4F190CC}" type="parTrans" cxnId="{646E92B5-DB27-43E6-B0A6-E4EEAD7044B0}">
      <dgm:prSet/>
      <dgm:spPr/>
      <dgm:t>
        <a:bodyPr/>
        <a:lstStyle/>
        <a:p>
          <a:endParaRPr lang="ru-RU"/>
        </a:p>
      </dgm:t>
    </dgm:pt>
    <dgm:pt modelId="{E71C3CF1-BEDC-48DB-802B-B66F43D68970}" type="sibTrans" cxnId="{646E92B5-DB27-43E6-B0A6-E4EEAD7044B0}">
      <dgm:prSet/>
      <dgm:spPr/>
      <dgm:t>
        <a:bodyPr/>
        <a:lstStyle/>
        <a:p>
          <a:endParaRPr lang="ru-RU"/>
        </a:p>
      </dgm:t>
    </dgm:pt>
    <dgm:pt modelId="{299E45FD-8EAB-4980-8D50-3C7D0E9CDB75}" type="pres">
      <dgm:prSet presAssocID="{F7FDFDF5-FD93-431D-BF4F-26842CD37845}" presName="Name0" presStyleCnt="0">
        <dgm:presLayoutVars>
          <dgm:dir/>
          <dgm:resizeHandles val="exact"/>
        </dgm:presLayoutVars>
      </dgm:prSet>
      <dgm:spPr/>
    </dgm:pt>
    <dgm:pt modelId="{A5A7833E-C233-4AFE-958B-89FBE11144DF}" type="pres">
      <dgm:prSet presAssocID="{3F17D88D-22CA-4568-851A-80905F041D18}" presName="node" presStyleLbl="node1" presStyleIdx="0" presStyleCnt="3">
        <dgm:presLayoutVars>
          <dgm:bulletEnabled val="1"/>
        </dgm:presLayoutVars>
      </dgm:prSet>
      <dgm:spPr/>
    </dgm:pt>
    <dgm:pt modelId="{3392A21C-F1D0-436A-B666-C49BD4B5596D}" type="pres">
      <dgm:prSet presAssocID="{EB4BC75F-3A49-4D1F-B163-EFA129CB9E04}" presName="sibTrans" presStyleLbl="sibTrans2D1" presStyleIdx="0" presStyleCnt="2"/>
      <dgm:spPr/>
    </dgm:pt>
    <dgm:pt modelId="{DA95C676-5326-4EB2-A6A3-5E3253C114B0}" type="pres">
      <dgm:prSet presAssocID="{EB4BC75F-3A49-4D1F-B163-EFA129CB9E04}" presName="connectorText" presStyleLbl="sibTrans2D1" presStyleIdx="0" presStyleCnt="2"/>
      <dgm:spPr/>
    </dgm:pt>
    <dgm:pt modelId="{3C14904B-A56F-4E02-8083-626DB48D890C}" type="pres">
      <dgm:prSet presAssocID="{3FB4BF3D-743D-4703-B563-336B4DFAECE0}" presName="node" presStyleLbl="node1" presStyleIdx="1" presStyleCnt="3">
        <dgm:presLayoutVars>
          <dgm:bulletEnabled val="1"/>
        </dgm:presLayoutVars>
      </dgm:prSet>
      <dgm:spPr/>
    </dgm:pt>
    <dgm:pt modelId="{F198FEED-58CE-4959-8ADD-BA77DB5DB9F2}" type="pres">
      <dgm:prSet presAssocID="{8076A46C-022E-416B-9152-2DA08A0461FE}" presName="sibTrans" presStyleLbl="sibTrans2D1" presStyleIdx="1" presStyleCnt="2"/>
      <dgm:spPr/>
    </dgm:pt>
    <dgm:pt modelId="{0AFE8494-5D44-4752-9D20-0D186D404EA5}" type="pres">
      <dgm:prSet presAssocID="{8076A46C-022E-416B-9152-2DA08A0461FE}" presName="connectorText" presStyleLbl="sibTrans2D1" presStyleIdx="1" presStyleCnt="2"/>
      <dgm:spPr/>
    </dgm:pt>
    <dgm:pt modelId="{EC0F9E2B-CFDE-444B-9A0E-08D2DB32184B}" type="pres">
      <dgm:prSet presAssocID="{DC5510E9-1B6E-42A1-AC18-B88A22B6B785}" presName="node" presStyleLbl="node1" presStyleIdx="2" presStyleCnt="3">
        <dgm:presLayoutVars>
          <dgm:bulletEnabled val="1"/>
        </dgm:presLayoutVars>
      </dgm:prSet>
      <dgm:spPr/>
    </dgm:pt>
  </dgm:ptLst>
  <dgm:cxnLst>
    <dgm:cxn modelId="{06B87C4D-25E9-434A-AABF-007BB836FDEF}" type="presOf" srcId="{EB4BC75F-3A49-4D1F-B163-EFA129CB9E04}" destId="{3392A21C-F1D0-436A-B666-C49BD4B5596D}" srcOrd="0" destOrd="0" presId="urn:microsoft.com/office/officeart/2005/8/layout/process1"/>
    <dgm:cxn modelId="{87ADE26D-4DF3-48D5-9C5F-577BCA17E9DB}" type="presOf" srcId="{8076A46C-022E-416B-9152-2DA08A0461FE}" destId="{0AFE8494-5D44-4752-9D20-0D186D404EA5}" srcOrd="1" destOrd="0" presId="urn:microsoft.com/office/officeart/2005/8/layout/process1"/>
    <dgm:cxn modelId="{64BD1D5F-8600-415E-A999-02FEA6265B05}" type="presOf" srcId="{DC5510E9-1B6E-42A1-AC18-B88A22B6B785}" destId="{EC0F9E2B-CFDE-444B-9A0E-08D2DB32184B}" srcOrd="0" destOrd="0" presId="urn:microsoft.com/office/officeart/2005/8/layout/process1"/>
    <dgm:cxn modelId="{4D268853-13B2-4874-9B51-38FDD4916EC3}" type="presOf" srcId="{EB4BC75F-3A49-4D1F-B163-EFA129CB9E04}" destId="{DA95C676-5326-4EB2-A6A3-5E3253C114B0}" srcOrd="1" destOrd="0" presId="urn:microsoft.com/office/officeart/2005/8/layout/process1"/>
    <dgm:cxn modelId="{01982BEA-5874-4DFE-86A0-BBB8EFF9AFC0}" srcId="{F7FDFDF5-FD93-431D-BF4F-26842CD37845}" destId="{3F17D88D-22CA-4568-851A-80905F041D18}" srcOrd="0" destOrd="0" parTransId="{7E510656-8B63-4E29-A4AF-543422F7D501}" sibTransId="{EB4BC75F-3A49-4D1F-B163-EFA129CB9E04}"/>
    <dgm:cxn modelId="{5A1196C3-A6C4-427D-A827-0E905C81E4F7}" type="presOf" srcId="{3FB4BF3D-743D-4703-B563-336B4DFAECE0}" destId="{3C14904B-A56F-4E02-8083-626DB48D890C}" srcOrd="0" destOrd="0" presId="urn:microsoft.com/office/officeart/2005/8/layout/process1"/>
    <dgm:cxn modelId="{33C74364-F896-4599-9E1E-C5DBF124B86F}" type="presOf" srcId="{F7FDFDF5-FD93-431D-BF4F-26842CD37845}" destId="{299E45FD-8EAB-4980-8D50-3C7D0E9CDB75}" srcOrd="0" destOrd="0" presId="urn:microsoft.com/office/officeart/2005/8/layout/process1"/>
    <dgm:cxn modelId="{1B20D9AA-15AD-47D3-A915-EC54741D792E}" type="presOf" srcId="{3F17D88D-22CA-4568-851A-80905F041D18}" destId="{A5A7833E-C233-4AFE-958B-89FBE11144DF}" srcOrd="0" destOrd="0" presId="urn:microsoft.com/office/officeart/2005/8/layout/process1"/>
    <dgm:cxn modelId="{9C7981B0-FC67-4F5C-AF4B-A82486F78D1C}" type="presOf" srcId="{8076A46C-022E-416B-9152-2DA08A0461FE}" destId="{F198FEED-58CE-4959-8ADD-BA77DB5DB9F2}" srcOrd="0" destOrd="0" presId="urn:microsoft.com/office/officeart/2005/8/layout/process1"/>
    <dgm:cxn modelId="{646E92B5-DB27-43E6-B0A6-E4EEAD7044B0}" srcId="{F7FDFDF5-FD93-431D-BF4F-26842CD37845}" destId="{DC5510E9-1B6E-42A1-AC18-B88A22B6B785}" srcOrd="2" destOrd="0" parTransId="{5ECA8637-1AB1-4F8F-94F4-C774D4F190CC}" sibTransId="{E71C3CF1-BEDC-48DB-802B-B66F43D68970}"/>
    <dgm:cxn modelId="{D956F187-6353-4454-B50F-2E854B75F4BF}" srcId="{F7FDFDF5-FD93-431D-BF4F-26842CD37845}" destId="{3FB4BF3D-743D-4703-B563-336B4DFAECE0}" srcOrd="1" destOrd="0" parTransId="{44F34BA3-EB97-4188-BC71-9EF831B57A53}" sibTransId="{8076A46C-022E-416B-9152-2DA08A0461FE}"/>
    <dgm:cxn modelId="{4CA5EE82-73FF-4654-BD1E-4847A1639029}" type="presParOf" srcId="{299E45FD-8EAB-4980-8D50-3C7D0E9CDB75}" destId="{A5A7833E-C233-4AFE-958B-89FBE11144DF}" srcOrd="0" destOrd="0" presId="urn:microsoft.com/office/officeart/2005/8/layout/process1"/>
    <dgm:cxn modelId="{6590E54E-5507-4433-8FE1-80F83F846B81}" type="presParOf" srcId="{299E45FD-8EAB-4980-8D50-3C7D0E9CDB75}" destId="{3392A21C-F1D0-436A-B666-C49BD4B5596D}" srcOrd="1" destOrd="0" presId="urn:microsoft.com/office/officeart/2005/8/layout/process1"/>
    <dgm:cxn modelId="{8572EEB1-A660-428F-B759-15AB4CCBA670}" type="presParOf" srcId="{3392A21C-F1D0-436A-B666-C49BD4B5596D}" destId="{DA95C676-5326-4EB2-A6A3-5E3253C114B0}" srcOrd="0" destOrd="0" presId="urn:microsoft.com/office/officeart/2005/8/layout/process1"/>
    <dgm:cxn modelId="{E33B8CBE-3612-4E39-B66B-5B6B3031D870}" type="presParOf" srcId="{299E45FD-8EAB-4980-8D50-3C7D0E9CDB75}" destId="{3C14904B-A56F-4E02-8083-626DB48D890C}" srcOrd="2" destOrd="0" presId="urn:microsoft.com/office/officeart/2005/8/layout/process1"/>
    <dgm:cxn modelId="{F7921C39-6BCC-4119-933E-5916F650AFD0}" type="presParOf" srcId="{299E45FD-8EAB-4980-8D50-3C7D0E9CDB75}" destId="{F198FEED-58CE-4959-8ADD-BA77DB5DB9F2}" srcOrd="3" destOrd="0" presId="urn:microsoft.com/office/officeart/2005/8/layout/process1"/>
    <dgm:cxn modelId="{77B8F3CC-0A4A-40A0-997A-D5B1513FFFF9}" type="presParOf" srcId="{F198FEED-58CE-4959-8ADD-BA77DB5DB9F2}" destId="{0AFE8494-5D44-4752-9D20-0D186D404EA5}" srcOrd="0" destOrd="0" presId="urn:microsoft.com/office/officeart/2005/8/layout/process1"/>
    <dgm:cxn modelId="{C8FE4250-33A2-413C-8099-85455EA83930}" type="presParOf" srcId="{299E45FD-8EAB-4980-8D50-3C7D0E9CDB75}" destId="{EC0F9E2B-CFDE-444B-9A0E-08D2DB32184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A7833E-C233-4AFE-958B-89FBE11144DF}">
      <dsp:nvSpPr>
        <dsp:cNvPr id="0" name=""/>
        <dsp:cNvSpPr/>
      </dsp:nvSpPr>
      <dsp:spPr>
        <a:xfrm>
          <a:off x="9242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Клиент</a:t>
          </a:r>
          <a:endParaRPr lang="ru-RU" sz="3600" kern="1200" dirty="0"/>
        </a:p>
      </dsp:txBody>
      <dsp:txXfrm>
        <a:off x="57787" y="1395494"/>
        <a:ext cx="2665308" cy="1560349"/>
      </dsp:txXfrm>
    </dsp:sp>
    <dsp:sp modelId="{3392A21C-F1D0-436A-B666-C49BD4B5596D}">
      <dsp:nvSpPr>
        <dsp:cNvPr id="0" name=""/>
        <dsp:cNvSpPr/>
      </dsp:nvSpPr>
      <dsp:spPr>
        <a:xfrm>
          <a:off x="3047880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/>
        </a:p>
      </dsp:txBody>
      <dsp:txXfrm>
        <a:off x="3047880" y="1970146"/>
        <a:ext cx="409940" cy="411044"/>
      </dsp:txXfrm>
    </dsp:sp>
    <dsp:sp modelId="{3C14904B-A56F-4E02-8083-626DB48D890C}">
      <dsp:nvSpPr>
        <dsp:cNvPr id="0" name=""/>
        <dsp:cNvSpPr/>
      </dsp:nvSpPr>
      <dsp:spPr>
        <a:xfrm>
          <a:off x="3876600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Мобильный телефон</a:t>
          </a:r>
          <a:endParaRPr lang="ru-RU" sz="3600" kern="1200" dirty="0"/>
        </a:p>
      </dsp:txBody>
      <dsp:txXfrm>
        <a:off x="3925145" y="1395494"/>
        <a:ext cx="2665308" cy="1560349"/>
      </dsp:txXfrm>
    </dsp:sp>
    <dsp:sp modelId="{F198FEED-58CE-4959-8ADD-BA77DB5DB9F2}">
      <dsp:nvSpPr>
        <dsp:cNvPr id="0" name=""/>
        <dsp:cNvSpPr/>
      </dsp:nvSpPr>
      <dsp:spPr>
        <a:xfrm>
          <a:off x="6915239" y="1833131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/>
        </a:p>
      </dsp:txBody>
      <dsp:txXfrm>
        <a:off x="6915239" y="1970146"/>
        <a:ext cx="409940" cy="411044"/>
      </dsp:txXfrm>
    </dsp:sp>
    <dsp:sp modelId="{EC0F9E2B-CFDE-444B-9A0E-08D2DB32184B}">
      <dsp:nvSpPr>
        <dsp:cNvPr id="0" name=""/>
        <dsp:cNvSpPr/>
      </dsp:nvSpPr>
      <dsp:spPr>
        <a:xfrm>
          <a:off x="7743958" y="1346949"/>
          <a:ext cx="2762398" cy="16574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Маркет-плейс</a:t>
          </a:r>
          <a:endParaRPr lang="ru-RU" sz="3600" kern="1200" dirty="0"/>
        </a:p>
      </dsp:txBody>
      <dsp:txXfrm>
        <a:off x="7792503" y="1395494"/>
        <a:ext cx="2665308" cy="1560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0" y="0"/>
          <a:ext cx="8953500" cy="1603375"/>
        </a:xfrm>
        <a:prstGeom xmlns:a="http://schemas.openxmlformats.org/drawingml/2006/main" prst="roundRect">
          <a:avLst/>
        </a:pr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0.31088</cdr:x>
      <cdr:y>0.0903</cdr:y>
    </cdr:from>
    <cdr:to>
      <cdr:x>0.4905</cdr:x>
      <cdr:y>0.17642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69104" y="392919"/>
          <a:ext cx="1888761" cy="3747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000" dirty="0" smtClean="0"/>
            <a:t>Млрд. долл. США</a:t>
          </a:r>
          <a:endParaRPr lang="ru-RU" sz="2000" dirty="0"/>
        </a:p>
      </cdr:txBody>
    </cdr:sp>
  </cdr:relSizeAnchor>
  <cdr:relSizeAnchor xmlns:cdr="http://schemas.openxmlformats.org/drawingml/2006/chartDrawing">
    <cdr:from>
      <cdr:x>0.14217</cdr:x>
      <cdr:y>0.80761</cdr:y>
    </cdr:from>
    <cdr:to>
      <cdr:x>0.33889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60816" y="43021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DAD5B-3B0E-4D87-80F5-0A0533F7578C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D99F9-7A28-4717-9859-034B3BC834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32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316501-1B57-4282-92FD-AF13ED460BF1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715472-8894-4E0A-8129-F173153C6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239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C314110-6BA8-4637-BB68-81517B53F131}" type="slidenum">
              <a:rPr lang="ru-RU" altLang="ru-RU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92163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Pct val="60000"/>
              <a:buFontTx/>
              <a:buNone/>
            </a:pPr>
            <a:fld id="{70BC2333-91A0-4B8E-A2E2-78DB9BDE72B8}" type="slidenum">
              <a:rPr lang="ru-RU" altLang="ru-RU">
                <a:latin typeface="Arial" panose="020B0604020202020204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ClrTx/>
                <a:buSzPct val="60000"/>
                <a:buFontTx/>
                <a:buNone/>
              </a:pPr>
              <a:t>8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921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solidFill>
            <a:srgbClr val="FFFFFF"/>
          </a:solidFill>
          <a:ln/>
        </p:spPr>
      </p:sp>
      <p:sp>
        <p:nvSpPr>
          <p:cNvPr id="92165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7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1800" smtClean="0">
                <a:latin typeface="Arial" panose="020B0604020202020204" pitchFamily="34" charset="0"/>
                <a:cs typeface="Arial" panose="020B0604020202020204" pitchFamily="34" charset="0"/>
              </a:rPr>
              <a:t>Информационный сектор экономики определяется долей суммарного рабочего времени, затрачиваемого на деятельность, связанную с обработкой информации, ее передачей, хранением и пр. </a:t>
            </a:r>
          </a:p>
          <a:p>
            <a:pPr eaLnBrk="1" hangingPunct="1">
              <a:spcBef>
                <a:spcPts val="67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altLang="ru-RU" sz="18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862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171E1D7-103C-49A0-B6B5-B87A306D2720}" type="slidenum">
              <a:rPr lang="ru-RU" altLang="ru-RU" i="1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rPr>
              <a:pPr>
                <a:spcBef>
                  <a:spcPct val="0"/>
                </a:spcBef>
              </a:pPr>
              <a:t>10</a:t>
            </a:fld>
            <a:endParaRPr lang="ru-RU" altLang="ru-RU" i="1">
              <a:solidFill>
                <a:srgbClr val="000000"/>
              </a:solidFill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43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buSzPct val="60000"/>
            </a:pPr>
            <a:fld id="{5A776088-4C05-447A-8801-3E762ADE751F}" type="slidenum">
              <a:rPr lang="ru-RU" altLang="ru-RU" i="1" smtClean="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rPr>
              <a:pPr algn="r" fontAlgn="base">
                <a:spcBef>
                  <a:spcPct val="0"/>
                </a:spcBef>
                <a:spcAft>
                  <a:spcPct val="0"/>
                </a:spcAft>
                <a:buSzPct val="60000"/>
              </a:pPr>
              <a:t>10</a:t>
            </a:fld>
            <a:endParaRPr lang="ru-RU" altLang="ru-RU" i="1" smtClean="0">
              <a:solidFill>
                <a:srgbClr val="000000"/>
              </a:solidFill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Text Box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6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1800" smtClean="0">
                <a:latin typeface="Arial" panose="020B0604020202020204" pitchFamily="34" charset="0"/>
                <a:cs typeface="Arial" panose="020B0604020202020204" pitchFamily="34" charset="0"/>
              </a:rPr>
              <a:t>Информационный сектор экономики определяется долей суммарного рабочего времени, затрачиваемого на деятельность, связанную с обработкой информации, ее передачей, хранением и пр. </a:t>
            </a:r>
          </a:p>
          <a:p>
            <a:pPr eaLnBrk="1" hangingPunct="1">
              <a:spcBef>
                <a:spcPts val="675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altLang="ru-RU" sz="18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692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38C57-6422-4647-97D7-7F9A8732BA74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64FB-0D17-4AC0-9C69-8561716F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1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38C57-6422-4647-97D7-7F9A8732BA74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64FB-0D17-4AC0-9C69-8561716F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131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38C57-6422-4647-97D7-7F9A8732BA74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64FB-0D17-4AC0-9C69-8561716F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8228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3C6A544A-DA85-4C1E-B233-93FCA21C1031}" type="slidenum">
              <a:rPr lang="ru-RU" altLang="ru-RU">
                <a:solidFill>
                  <a:srgbClr val="FFFFFF"/>
                </a:solidFill>
              </a:rPr>
              <a:pPr/>
              <a:t>‹#›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677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38C57-6422-4647-97D7-7F9A8732BA74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64FB-0D17-4AC0-9C69-8561716F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628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38C57-6422-4647-97D7-7F9A8732BA74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64FB-0D17-4AC0-9C69-8561716F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81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38C57-6422-4647-97D7-7F9A8732BA74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64FB-0D17-4AC0-9C69-8561716F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300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38C57-6422-4647-97D7-7F9A8732BA74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64FB-0D17-4AC0-9C69-8561716F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736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38C57-6422-4647-97D7-7F9A8732BA74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64FB-0D17-4AC0-9C69-8561716F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633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38C57-6422-4647-97D7-7F9A8732BA74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64FB-0D17-4AC0-9C69-8561716F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50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38C57-6422-4647-97D7-7F9A8732BA74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64FB-0D17-4AC0-9C69-8561716F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256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38C57-6422-4647-97D7-7F9A8732BA74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64FB-0D17-4AC0-9C69-8561716F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659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38C57-6422-4647-97D7-7F9A8732BA74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D64FB-0D17-4AC0-9C69-8561716F99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625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ffingtonpost.com/brett-king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file:///D:\FinTech\2016-Citi-FinTech.pdf" TargetMode="Externa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54Fsz3Wl5aQ" TargetMode="External"/><Relationship Id="rId2" Type="http://schemas.openxmlformats.org/officeDocument/2006/relationships/hyperlink" Target="http://www.businessinsider.com/apple-pay-statistics-2014-12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49383" y="1122363"/>
            <a:ext cx="11654442" cy="2387600"/>
          </a:xfrm>
        </p:spPr>
        <p:txBody>
          <a:bodyPr/>
          <a:lstStyle/>
          <a:p>
            <a:r>
              <a:rPr lang="ru-RU" dirty="0" smtClean="0"/>
              <a:t>Банки или Банкинг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стратегический аспект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4023360"/>
            <a:ext cx="9144000" cy="206155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А.Ф. Пушко,</a:t>
            </a:r>
            <a:br>
              <a:rPr lang="ru-RU" dirty="0" smtClean="0"/>
            </a:br>
            <a:r>
              <a:rPr lang="ru-RU" dirty="0" smtClean="0"/>
              <a:t>Банковский институт НИУ-ВШЭ</a:t>
            </a:r>
            <a:br>
              <a:rPr lang="ru-RU" dirty="0" smtClean="0"/>
            </a:br>
            <a:r>
              <a:rPr lang="ru-RU" dirty="0" smtClean="0"/>
              <a:t>apushko@hse.ru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VIII </a:t>
            </a:r>
            <a:r>
              <a:rPr lang="ru-RU" dirty="0" smtClean="0"/>
              <a:t>Международный Межбанковский Форум ММБА</a:t>
            </a:r>
            <a:r>
              <a:rPr lang="ru-RU" dirty="0"/>
              <a:t>,</a:t>
            </a:r>
            <a:r>
              <a:rPr lang="ru-RU" dirty="0" smtClean="0"/>
              <a:t> Сочи</a:t>
            </a:r>
            <a:r>
              <a:rPr lang="ru-RU" dirty="0"/>
              <a:t>.</a:t>
            </a:r>
            <a:endParaRPr lang="ru-RU" dirty="0" smtClean="0"/>
          </a:p>
          <a:p>
            <a:r>
              <a:rPr lang="ru-RU" dirty="0" smtClean="0"/>
              <a:t>21-22 апреля 2016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172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8077200" y="6243638"/>
            <a:ext cx="2133600" cy="457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buSzPct val="60000"/>
            </a:pPr>
            <a:fld id="{C6FDC74A-DD01-448D-92B6-D523F0665498}" type="slidenum">
              <a:rPr lang="ru-RU" altLang="ru-RU" sz="10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Microsoft YaHei" panose="020B0503020204020204" pitchFamily="34" charset="-122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buSzPct val="60000"/>
              </a:pPr>
              <a:t>10</a:t>
            </a:fld>
            <a:endParaRPr lang="ru-RU" altLang="ru-RU" sz="100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703512" y="336551"/>
            <a:ext cx="8713788" cy="9191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 anchorCtr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400" dirty="0">
                <a:latin typeface="+mj-lt"/>
                <a:ea typeface="+mj-ea"/>
                <a:cs typeface="+mj-cs"/>
              </a:rPr>
              <a:t>Мобильные приложения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811337" y="1412877"/>
            <a:ext cx="9560707" cy="52879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457200" indent="-455613" eaLnBrk="0" fontAlgn="base" hangingPunct="0">
              <a:spcBef>
                <a:spcPts val="100"/>
              </a:spcBef>
              <a:spcAft>
                <a:spcPct val="0"/>
              </a:spcAft>
              <a:buSzPct val="60000"/>
              <a:tabLst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2" charset="0"/>
                <a:ea typeface="Microsoft YaHei" charset="-122"/>
              </a:rPr>
              <a:t>	</a:t>
            </a:r>
          </a:p>
          <a:p>
            <a:pPr marL="457200" indent="-455613" eaLnBrk="0" fontAlgn="base" hangingPunct="0">
              <a:spcBef>
                <a:spcPts val="700"/>
              </a:spcBef>
              <a:spcAft>
                <a:spcPct val="0"/>
              </a:spcAft>
              <a:buSzPct val="60000"/>
              <a:tabLst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dirty="0">
                <a:solidFill>
                  <a:srgbClr val="FFCC66"/>
                </a:solidFill>
                <a:latin typeface="Verdana" pitchFamily="32" charset="0"/>
                <a:ea typeface="Microsoft YaHei" charset="-122"/>
              </a:rPr>
              <a:t>	</a:t>
            </a:r>
            <a:r>
              <a:rPr lang="ru-RU" sz="2800" dirty="0">
                <a:solidFill>
                  <a:srgbClr val="7030A0"/>
                </a:solidFill>
                <a:latin typeface="Verdana" pitchFamily="32" charset="0"/>
                <a:ea typeface="Microsoft YaHei" charset="-122"/>
              </a:rPr>
              <a:t>Сервис поиска товара и сравнения цен</a:t>
            </a:r>
          </a:p>
          <a:p>
            <a:pPr marL="457200" indent="-455613" eaLnBrk="0" fontAlgn="base" hangingPunct="0">
              <a:spcBef>
                <a:spcPts val="800"/>
              </a:spcBef>
              <a:spcAft>
                <a:spcPct val="0"/>
              </a:spcAft>
              <a:buSzPct val="60000"/>
              <a:tabLst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3200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2" charset="0"/>
              <a:ea typeface="Microsoft YaHei" charset="-122"/>
            </a:endParaRPr>
          </a:p>
          <a:p>
            <a:pPr marL="457200" indent="-455613" eaLnBrk="0" fontAlgn="base" hangingPunct="0">
              <a:spcBef>
                <a:spcPts val="800"/>
              </a:spcBef>
              <a:spcAft>
                <a:spcPct val="0"/>
              </a:spcAft>
              <a:buSzPct val="60000"/>
              <a:tabLst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3200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2" charset="0"/>
              <a:ea typeface="Microsoft YaHei" charset="-122"/>
            </a:endParaRPr>
          </a:p>
          <a:p>
            <a:pPr marL="458787" indent="-457200" eaLnBrk="0" fontAlgn="base" hangingPunct="0">
              <a:spcBef>
                <a:spcPts val="700"/>
              </a:spcBef>
              <a:spcAft>
                <a:spcPct val="0"/>
              </a:spcAft>
              <a:buSzPct val="60000"/>
              <a:buFont typeface="Arial" panose="020B0604020202020204" pitchFamily="34" charset="0"/>
              <a:buChar char="•"/>
              <a:tabLst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2" charset="0"/>
                <a:ea typeface="Microsoft YaHei" charset="-122"/>
              </a:rPr>
              <a:t>73</a:t>
            </a: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2" charset="0"/>
                <a:ea typeface="Microsoft YaHei" charset="-122"/>
              </a:rPr>
              <a:t>% покупателей с мобильными телефонами использовали их для получения дополнительной информации о 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2" charset="0"/>
                <a:ea typeface="Microsoft YaHei" charset="-122"/>
              </a:rPr>
              <a:t>товаре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2" charset="0"/>
                <a:ea typeface="Microsoft YaHei" charset="-122"/>
              </a:rPr>
              <a:t>.</a:t>
            </a:r>
          </a:p>
          <a:p>
            <a:pPr marL="458787" indent="-457200" eaLnBrk="0" fontAlgn="base" hangingPunct="0">
              <a:spcBef>
                <a:spcPts val="700"/>
              </a:spcBef>
              <a:spcAft>
                <a:spcPct val="0"/>
              </a:spcAft>
              <a:buSzPct val="60000"/>
              <a:buFont typeface="Arial" panose="020B0604020202020204" pitchFamily="34" charset="0"/>
              <a:buChar char="•"/>
              <a:tabLst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2" charset="0"/>
                <a:ea typeface="Microsoft YaHei" charset="-122"/>
              </a:rPr>
              <a:t>Вместо покупки – примерка.</a:t>
            </a:r>
            <a:endParaRPr lang="ru-RU" sz="2800" dirty="0">
              <a:solidFill>
                <a:srgbClr val="7030A0"/>
              </a:solidFill>
              <a:latin typeface="Verdana" pitchFamily="32" charset="0"/>
              <a:ea typeface="Microsoft YaHei" charset="-122"/>
            </a:endParaRPr>
          </a:p>
          <a:p>
            <a:pPr marL="457200" indent="-455613" algn="r" eaLnBrk="0" fontAlgn="base" hangingPunct="0">
              <a:spcBef>
                <a:spcPts val="500"/>
              </a:spcBef>
              <a:spcAft>
                <a:spcPct val="0"/>
              </a:spcAft>
              <a:buSzPct val="60000"/>
              <a:tabLst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2000" dirty="0" smtClean="0">
              <a:solidFill>
                <a:srgbClr val="7030A0"/>
              </a:solidFill>
              <a:latin typeface="Verdana" pitchFamily="32" charset="0"/>
              <a:ea typeface="Microsoft YaHei" charset="-122"/>
            </a:endParaRPr>
          </a:p>
          <a:p>
            <a:pPr marL="457200" indent="-455613" algn="r" eaLnBrk="0" fontAlgn="base" hangingPunct="0">
              <a:spcBef>
                <a:spcPts val="500"/>
              </a:spcBef>
              <a:spcAft>
                <a:spcPct val="0"/>
              </a:spcAft>
              <a:buSzPct val="60000"/>
              <a:tabLst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000" dirty="0" smtClean="0">
                <a:solidFill>
                  <a:srgbClr val="7030A0"/>
                </a:solidFill>
                <a:latin typeface="Verdana" pitchFamily="32" charset="0"/>
                <a:ea typeface="Microsoft YaHei" charset="-122"/>
              </a:rPr>
              <a:t>По </a:t>
            </a:r>
            <a:r>
              <a:rPr lang="ru-RU" sz="2000" dirty="0">
                <a:solidFill>
                  <a:srgbClr val="7030A0"/>
                </a:solidFill>
                <a:latin typeface="Verdana" pitchFamily="32" charset="0"/>
                <a:ea typeface="Microsoft YaHei" charset="-122"/>
              </a:rPr>
              <a:t>данным исследования, проведенного в 10 странах.</a:t>
            </a:r>
          </a:p>
          <a:p>
            <a:pPr marL="457200" indent="-455613" eaLnBrk="0" fontAlgn="base" hangingPunct="0">
              <a:spcBef>
                <a:spcPts val="500"/>
              </a:spcBef>
              <a:spcAft>
                <a:spcPct val="0"/>
              </a:spcAft>
              <a:buSzPct val="60000"/>
              <a:tabLst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2000" dirty="0">
              <a:solidFill>
                <a:srgbClr val="7030A0"/>
              </a:solidFill>
              <a:latin typeface="Verdana" pitchFamily="32" charset="0"/>
              <a:ea typeface="Microsoft YaHei" charset="-122"/>
            </a:endParaRPr>
          </a:p>
        </p:txBody>
      </p:sp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938" y="2143125"/>
            <a:ext cx="152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3109697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768" decel="100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Scale>
                                      <p:cBhvr additive="repl">
                                        <p:cTn id="8" dur="768" decel="100000" fill="hold"/>
                                        <p:tgtEl>
                                          <p:spTgt spid="1126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repl">
                                        <p:cTn id="9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repl">
                                        <p:cTn id="10" dur="768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repl">
                                        <p:cTn id="11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repl">
                                        <p:cTn id="12" dur="768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repl">
                                        <p:cTn id="13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«Давление» цифровых технологий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B0F0"/>
                </a:solidFill>
              </a:rPr>
              <a:t>Вывод:</a:t>
            </a:r>
          </a:p>
          <a:p>
            <a:pPr marL="0" indent="0">
              <a:buNone/>
            </a:pPr>
            <a:r>
              <a:rPr lang="ru-RU" sz="3200" dirty="0" smtClean="0"/>
              <a:t>Интернет существенно изменил поведение потребителей:</a:t>
            </a:r>
          </a:p>
          <a:p>
            <a:pPr lvl="1"/>
            <a:r>
              <a:rPr lang="ru-RU" sz="2800" dirty="0" smtClean="0"/>
              <a:t>Потеря лояльности – клиенту БЕЗРАЗЛИЧНО! кто предоставляет услугу</a:t>
            </a:r>
          </a:p>
          <a:p>
            <a:pPr lvl="1"/>
            <a:r>
              <a:rPr lang="ru-RU" sz="2800" dirty="0" smtClean="0"/>
              <a:t>Предпочтение получить услугу В ТО ВРЕМЯ и В ТОМ МЕСТЕ, где и КОГДА ему удобно! - 24</a:t>
            </a:r>
            <a:r>
              <a:rPr lang="en-US" sz="2800" dirty="0" smtClean="0"/>
              <a:t>/</a:t>
            </a:r>
            <a:r>
              <a:rPr lang="ru-RU" sz="2800" dirty="0" smtClean="0"/>
              <a:t>7  и в режиме </a:t>
            </a:r>
            <a:r>
              <a:rPr lang="en-US" sz="2800" dirty="0" smtClean="0"/>
              <a:t>on-line</a:t>
            </a:r>
          </a:p>
          <a:p>
            <a:pPr lvl="1"/>
            <a:r>
              <a:rPr lang="ru-RU" sz="2800" dirty="0" smtClean="0"/>
              <a:t>Подразделение банка катастрофически теряет популярность.</a:t>
            </a:r>
            <a:endParaRPr lang="en-US" sz="2800" dirty="0" smtClean="0"/>
          </a:p>
          <a:p>
            <a:pPr marL="0" indent="0">
              <a:buNone/>
            </a:pPr>
            <a:r>
              <a:rPr lang="ru-RU" sz="3200" dirty="0" smtClean="0"/>
              <a:t>Бурный рост мобильной телефонии и соцсетей – ускорил и довершил этот процесс. Точка возврата пройдена.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6182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Future Banking</a:t>
            </a:r>
            <a:endParaRPr lang="ru-RU" altLang="ru-RU" dirty="0" smtClean="0"/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>
          <a:xfrm>
            <a:off x="2133600" y="2209800"/>
            <a:ext cx="4040188" cy="304800"/>
          </a:xfrm>
        </p:spPr>
        <p:txBody>
          <a:bodyPr>
            <a:normAutofit fontScale="85000" lnSpcReduction="20000"/>
          </a:bodyPr>
          <a:lstStyle/>
          <a:p>
            <a:endParaRPr lang="ru-RU" altLang="ru-RU" smtClean="0">
              <a:hlinkClick r:id=""/>
            </a:endParaRPr>
          </a:p>
          <a:p>
            <a:endParaRPr lang="ru-RU" altLang="ru-RU" smtClean="0">
              <a:hlinkClick r:id=""/>
            </a:endParaRPr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  <a:p>
            <a:endParaRPr lang="ru-RU" altLang="ru-RU" smtClean="0"/>
          </a:p>
        </p:txBody>
      </p:sp>
      <p:sp>
        <p:nvSpPr>
          <p:cNvPr id="3076" name="Текст 4"/>
          <p:cNvSpPr>
            <a:spLocks noGrp="1"/>
          </p:cNvSpPr>
          <p:nvPr>
            <p:ph type="body" sz="quarter" idx="3"/>
          </p:nvPr>
        </p:nvSpPr>
        <p:spPr>
          <a:xfrm>
            <a:off x="6629400" y="2057400"/>
            <a:ext cx="3581400" cy="838200"/>
          </a:xfrm>
        </p:spPr>
        <p:txBody>
          <a:bodyPr/>
          <a:lstStyle/>
          <a:p>
            <a:r>
              <a:rPr lang="en-US" altLang="ru-RU" sz="3600">
                <a:solidFill>
                  <a:srgbClr val="7030A0"/>
                </a:solidFill>
              </a:rPr>
              <a:t>Wells Fargo: </a:t>
            </a:r>
          </a:p>
          <a:p>
            <a:endParaRPr lang="ru-RU" altLang="ru-RU" sz="3600">
              <a:solidFill>
                <a:srgbClr val="7030A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77000" y="2438401"/>
            <a:ext cx="4876800" cy="36877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smtClean="0">
                <a:solidFill>
                  <a:srgbClr val="7030A0"/>
                </a:solidFill>
              </a:rPr>
              <a:t>переходит на формат отделений «</a:t>
            </a:r>
            <a:r>
              <a:rPr lang="ru-RU" dirty="0">
                <a:solidFill>
                  <a:srgbClr val="7030A0"/>
                </a:solidFill>
              </a:rPr>
              <a:t>банк по соседству». 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defRPr/>
            </a:pPr>
            <a:r>
              <a:rPr lang="ru-RU" dirty="0" smtClean="0">
                <a:solidFill>
                  <a:srgbClr val="7030A0"/>
                </a:solidFill>
              </a:rPr>
              <a:t>Площадь </a:t>
            </a:r>
            <a:r>
              <a:rPr lang="ru-RU" dirty="0">
                <a:solidFill>
                  <a:srgbClr val="7030A0"/>
                </a:solidFill>
              </a:rPr>
              <a:t>новых офисов банка в 3-4 раза меньше </a:t>
            </a:r>
            <a:r>
              <a:rPr lang="ru-RU" dirty="0" smtClean="0">
                <a:solidFill>
                  <a:srgbClr val="7030A0"/>
                </a:solidFill>
              </a:rPr>
              <a:t>стандартных</a:t>
            </a:r>
          </a:p>
          <a:p>
            <a:pPr>
              <a:defRPr/>
            </a:pPr>
            <a:r>
              <a:rPr lang="ru-RU" dirty="0" smtClean="0">
                <a:solidFill>
                  <a:srgbClr val="7030A0"/>
                </a:solidFill>
              </a:rPr>
              <a:t>Зоны самообслуживания 24/7</a:t>
            </a:r>
            <a:endParaRPr lang="ru-RU" dirty="0"/>
          </a:p>
          <a:p>
            <a:pPr marL="0" indent="0">
              <a:buNone/>
              <a:defRPr/>
            </a:pPr>
            <a:endParaRPr lang="ru-RU" dirty="0"/>
          </a:p>
        </p:txBody>
      </p:sp>
      <p:sp>
        <p:nvSpPr>
          <p:cNvPr id="3078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91D21E3-6134-47C4-BCE0-4D3B42C4CD82}" type="slidenum">
              <a:rPr lang="ru-RU" altLang="ru-RU"/>
              <a:pPr eaLnBrk="1" hangingPunct="1"/>
              <a:t>12</a:t>
            </a:fld>
            <a:endParaRPr lang="ru-RU" altLang="ru-RU"/>
          </a:p>
        </p:txBody>
      </p:sp>
      <p:sp>
        <p:nvSpPr>
          <p:cNvPr id="3079" name="Объект 3"/>
          <p:cNvSpPr>
            <a:spLocks noGrp="1"/>
          </p:cNvSpPr>
          <p:nvPr>
            <p:ph sz="half" idx="2"/>
          </p:nvPr>
        </p:nvSpPr>
        <p:spPr>
          <a:xfrm>
            <a:off x="839788" y="1690688"/>
            <a:ext cx="5157787" cy="4498975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3200" dirty="0">
                <a:solidFill>
                  <a:srgbClr val="7030A0"/>
                </a:solidFill>
              </a:rPr>
              <a:t>Отделения</a:t>
            </a:r>
          </a:p>
        </p:txBody>
      </p:sp>
      <p:pic>
        <p:nvPicPr>
          <p:cNvPr id="308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" y="2438401"/>
            <a:ext cx="5157787" cy="349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746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/>
              <a:t>Future Banking</a:t>
            </a:r>
            <a:endParaRPr lang="ru-RU" altLang="ru-RU" smtClean="0"/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>
          <a:xfrm>
            <a:off x="2133600" y="2209800"/>
            <a:ext cx="4040188" cy="304800"/>
          </a:xfrm>
        </p:spPr>
        <p:txBody>
          <a:bodyPr>
            <a:normAutofit fontScale="85000" lnSpcReduction="20000"/>
          </a:bodyPr>
          <a:lstStyle/>
          <a:p>
            <a:endParaRPr lang="ru-RU" altLang="ru-RU" dirty="0" smtClean="0">
              <a:hlinkClick r:id=""/>
            </a:endParaRPr>
          </a:p>
          <a:p>
            <a:endParaRPr lang="ru-RU" altLang="ru-RU" dirty="0" smtClean="0">
              <a:hlinkClick r:id=""/>
            </a:endParaRPr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</p:txBody>
      </p:sp>
      <p:sp>
        <p:nvSpPr>
          <p:cNvPr id="4100" name="Текст 4"/>
          <p:cNvSpPr>
            <a:spLocks noGrp="1"/>
          </p:cNvSpPr>
          <p:nvPr>
            <p:ph type="body" sz="quarter" idx="3"/>
          </p:nvPr>
        </p:nvSpPr>
        <p:spPr>
          <a:xfrm>
            <a:off x="6629400" y="2057400"/>
            <a:ext cx="3581400" cy="838200"/>
          </a:xfrm>
        </p:spPr>
        <p:txBody>
          <a:bodyPr/>
          <a:lstStyle/>
          <a:p>
            <a:r>
              <a:rPr lang="en-US" altLang="ru-RU" sz="3600" dirty="0">
                <a:solidFill>
                  <a:srgbClr val="7030A0"/>
                </a:solidFill>
              </a:rPr>
              <a:t>Bank of </a:t>
            </a:r>
            <a:r>
              <a:rPr lang="en-US" altLang="ru-RU" sz="3600" dirty="0" smtClean="0">
                <a:solidFill>
                  <a:srgbClr val="7030A0"/>
                </a:solidFill>
              </a:rPr>
              <a:t>America: </a:t>
            </a:r>
            <a:endParaRPr lang="en-US" altLang="ru-RU" sz="3600" dirty="0">
              <a:solidFill>
                <a:srgbClr val="7030A0"/>
              </a:solidFill>
            </a:endParaRPr>
          </a:p>
          <a:p>
            <a:endParaRPr lang="ru-RU" altLang="ru-RU" sz="3600" dirty="0">
              <a:solidFill>
                <a:srgbClr val="7030A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705341" y="2438401"/>
            <a:ext cx="5975797" cy="36877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400" dirty="0">
                <a:solidFill>
                  <a:srgbClr val="7030A0"/>
                </a:solidFill>
              </a:rPr>
              <a:t>Объявил о закрытии  12% своих отделений в ближайшие несколько лет. </a:t>
            </a:r>
          </a:p>
          <a:p>
            <a:pPr>
              <a:defRPr/>
            </a:pPr>
            <a:r>
              <a:rPr lang="ru-RU" sz="2400" dirty="0">
                <a:solidFill>
                  <a:srgbClr val="7030A0"/>
                </a:solidFill>
              </a:rPr>
              <a:t>Взамен устанавливает банкоматы, снащенные технологией видеоконференцсвязи. </a:t>
            </a:r>
          </a:p>
          <a:p>
            <a:pPr marL="0" indent="0">
              <a:buNone/>
              <a:defRPr/>
            </a:pPr>
            <a:r>
              <a:rPr lang="ru-RU" sz="2400" i="1" dirty="0">
                <a:solidFill>
                  <a:schemeClr val="accent5">
                    <a:lumMod val="75000"/>
                  </a:schemeClr>
                </a:solidFill>
              </a:rPr>
              <a:t>Клиенты смогут обращаться за консультацией к специалисту банка «не отходя от кассы»</a:t>
            </a:r>
          </a:p>
        </p:txBody>
      </p:sp>
      <p:sp>
        <p:nvSpPr>
          <p:cNvPr id="4102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ED03D8A-938F-402C-9785-0BA7E909EB0B}" type="slidenum">
              <a:rPr lang="ru-RU" altLang="ru-RU"/>
              <a:pPr eaLnBrk="1" hangingPunct="1"/>
              <a:t>13</a:t>
            </a:fld>
            <a:endParaRPr lang="ru-RU" altLang="ru-RU"/>
          </a:p>
        </p:txBody>
      </p:sp>
      <p:sp>
        <p:nvSpPr>
          <p:cNvPr id="4103" name="Объект 3"/>
          <p:cNvSpPr>
            <a:spLocks noGrp="1"/>
          </p:cNvSpPr>
          <p:nvPr>
            <p:ph sz="half" idx="2"/>
          </p:nvPr>
        </p:nvSpPr>
        <p:spPr>
          <a:xfrm>
            <a:off x="839788" y="1828800"/>
            <a:ext cx="5157787" cy="4360863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3200" dirty="0">
                <a:solidFill>
                  <a:srgbClr val="7030A0"/>
                </a:solidFill>
              </a:rPr>
              <a:t>Отделения</a:t>
            </a:r>
          </a:p>
        </p:txBody>
      </p:sp>
      <p:pic>
        <p:nvPicPr>
          <p:cNvPr id="410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8" y="2438401"/>
            <a:ext cx="4556460" cy="3514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931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8000" y="365125"/>
            <a:ext cx="11474734" cy="1325563"/>
          </a:xfrm>
        </p:spPr>
        <p:txBody>
          <a:bodyPr/>
          <a:lstStyle/>
          <a:p>
            <a:pPr algn="ctr"/>
            <a:r>
              <a:rPr lang="ru-RU" smtClean="0"/>
              <a:t>Почему закрываются банковские отделения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8000" y="1825625"/>
            <a:ext cx="1692275" cy="1603375"/>
          </a:xfrm>
          <a:prstGeom prst="rect">
            <a:avLst/>
          </a:prstGeom>
        </p:spPr>
      </p:pic>
      <p:graphicFrame>
        <p:nvGraphicFramePr>
          <p:cNvPr id="11" name="Объект 1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15571243"/>
              </p:ext>
            </p:extLst>
          </p:nvPr>
        </p:nvGraphicFramePr>
        <p:xfrm>
          <a:off x="2540000" y="1825625"/>
          <a:ext cx="8896824" cy="1603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Равнобедренный треугольник 13"/>
          <p:cNvSpPr/>
          <p:nvPr/>
        </p:nvSpPr>
        <p:spPr>
          <a:xfrm rot="10800000">
            <a:off x="2540000" y="3563937"/>
            <a:ext cx="8896824" cy="827759"/>
          </a:xfrm>
          <a:prstGeom prst="triangle">
            <a:avLst>
              <a:gd name="adj" fmla="val 4817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662152" y="3563938"/>
            <a:ext cx="5177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Последствия - сокращения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540000" y="4858603"/>
            <a:ext cx="8992358" cy="156965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743200" y="4858603"/>
            <a:ext cx="86936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За 6 месяцев 2016 запланировано сократить: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Ч</a:t>
            </a:r>
            <a:r>
              <a:rPr lang="ru-RU" sz="2400" dirty="0" smtClean="0"/>
              <a:t>исло офисов обслуживания физлиц - с 116 to 57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Число офисов обслуживания корп-х клиентов - с </a:t>
            </a:r>
            <a:r>
              <a:rPr lang="en-US" sz="2400" dirty="0" smtClean="0"/>
              <a:t>63 to 46</a:t>
            </a:r>
            <a:endParaRPr lang="ru-RU" sz="2400" dirty="0" smtClean="0"/>
          </a:p>
          <a:p>
            <a:r>
              <a:rPr lang="ru-RU" sz="2400" dirty="0" smtClean="0"/>
              <a:t>Офисный персонал – на 600 чел.</a:t>
            </a:r>
            <a:endParaRPr lang="ru-RU" sz="2400" dirty="0"/>
          </a:p>
        </p:txBody>
      </p:sp>
      <p:sp>
        <p:nvSpPr>
          <p:cNvPr id="23" name="Скругленная прямоугольная выноска 22"/>
          <p:cNvSpPr/>
          <p:nvPr/>
        </p:nvSpPr>
        <p:spPr>
          <a:xfrm flipV="1">
            <a:off x="412124" y="4212273"/>
            <a:ext cx="5377644" cy="584776"/>
          </a:xfrm>
          <a:prstGeom prst="wedgeRoundRect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08001" y="4148711"/>
            <a:ext cx="5326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 росте числа операций на 26</a:t>
            </a:r>
            <a:r>
              <a:rPr lang="ru-RU" dirty="0" smtClean="0"/>
              <a:t>%, число операций через операциониста сократилось почти на треть.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355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03715"/>
          </a:xfrm>
        </p:spPr>
        <p:txBody>
          <a:bodyPr/>
          <a:lstStyle/>
          <a:p>
            <a:pPr algn="ctr"/>
            <a:r>
              <a:rPr lang="ru-RU" dirty="0" smtClean="0"/>
              <a:t>Как </a:t>
            </a:r>
            <a:r>
              <a:rPr lang="ru-RU" dirty="0" smtClean="0"/>
              <a:t>живут отделения …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36104" y="1690689"/>
            <a:ext cx="6026046" cy="40985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65954" y="6011055"/>
            <a:ext cx="6026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Банки закрыли в 3 раза больше отделений, чем открыли</a:t>
            </a:r>
          </a:p>
          <a:p>
            <a:r>
              <a:rPr lang="ru-RU" i="1" dirty="0" smtClean="0">
                <a:solidFill>
                  <a:srgbClr val="00B0F0"/>
                </a:solidFill>
              </a:rPr>
              <a:t>Ист.: Статистика </a:t>
            </a:r>
            <a:r>
              <a:rPr lang="ru-RU" i="1" dirty="0" smtClean="0">
                <a:solidFill>
                  <a:srgbClr val="00B0F0"/>
                </a:solidFill>
              </a:rPr>
              <a:t>Банка </a:t>
            </a:r>
            <a:r>
              <a:rPr lang="ru-RU" i="1" dirty="0" smtClean="0">
                <a:solidFill>
                  <a:srgbClr val="00B0F0"/>
                </a:solidFill>
              </a:rPr>
              <a:t>России </a:t>
            </a:r>
            <a:endParaRPr lang="en-US" i="1" dirty="0" smtClean="0">
              <a:solidFill>
                <a:srgbClr val="00B0F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847" y="1690689"/>
            <a:ext cx="5410356" cy="40985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5847" y="6011056"/>
            <a:ext cx="5305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расчете на 100к жителей 18+</a:t>
            </a:r>
          </a:p>
          <a:p>
            <a:r>
              <a:rPr lang="ru-RU" i="1" dirty="0" smtClean="0">
                <a:solidFill>
                  <a:srgbClr val="00B0F0"/>
                </a:solidFill>
              </a:rPr>
              <a:t>Ист.: </a:t>
            </a:r>
            <a:r>
              <a:rPr lang="en-US" i="1" dirty="0">
                <a:solidFill>
                  <a:srgbClr val="00B0F0"/>
                </a:solidFill>
              </a:rPr>
              <a:t>World Bank, Citi </a:t>
            </a:r>
            <a:r>
              <a:rPr lang="en-US" i="1" dirty="0" smtClean="0">
                <a:solidFill>
                  <a:srgbClr val="00B0F0"/>
                </a:solidFill>
              </a:rPr>
              <a:t>Research</a:t>
            </a:r>
            <a:endParaRPr lang="ru-RU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93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Скорость перемен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06937"/>
            <a:ext cx="2507726" cy="3244125"/>
          </a:xfrm>
          <a:prstGeom prst="rect">
            <a:avLst/>
          </a:prstGeom>
        </p:spPr>
      </p:pic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25437"/>
          </a:xfrm>
        </p:spPr>
        <p:txBody>
          <a:bodyPr>
            <a:normAutofit/>
          </a:bodyPr>
          <a:lstStyle/>
          <a:p>
            <a:pPr marL="2286000" lvl="5" indent="0">
              <a:buNone/>
            </a:pPr>
            <a:r>
              <a:rPr lang="ru-RU" sz="3200" dirty="0" smtClean="0"/>
              <a:t>	</a:t>
            </a:r>
            <a:endParaRPr lang="en-US" sz="3200" dirty="0" smtClean="0"/>
          </a:p>
          <a:p>
            <a:pPr marL="2286000" lvl="5" indent="0">
              <a:buNone/>
            </a:pPr>
            <a:r>
              <a:rPr lang="en-US" sz="3200" dirty="0"/>
              <a:t>	</a:t>
            </a:r>
            <a:r>
              <a:rPr lang="ru-RU" sz="3200" dirty="0" smtClean="0"/>
              <a:t>В предстоящие 10 лет в индустрии 	произойдут такие изменения, каких не </a:t>
            </a:r>
            <a:r>
              <a:rPr lang="en-US" sz="3200" dirty="0" smtClean="0"/>
              <a:t>	</a:t>
            </a:r>
            <a:r>
              <a:rPr lang="ru-RU" sz="3200" dirty="0" smtClean="0"/>
              <a:t>было за предыдущие 100 лет банковской </a:t>
            </a:r>
            <a:r>
              <a:rPr lang="en-US" sz="3200" dirty="0" smtClean="0"/>
              <a:t>	</a:t>
            </a:r>
            <a:r>
              <a:rPr lang="ru-RU" sz="3200" dirty="0" smtClean="0"/>
              <a:t>истории …</a:t>
            </a:r>
          </a:p>
          <a:p>
            <a:pPr marL="2286000" lvl="5" indent="0">
              <a:buNone/>
            </a:pPr>
            <a:r>
              <a:rPr lang="ru-RU" sz="3200" dirty="0"/>
              <a:t>	</a:t>
            </a:r>
            <a:r>
              <a:rPr lang="ru-RU" sz="3200" dirty="0" smtClean="0"/>
              <a:t>		</a:t>
            </a:r>
            <a:r>
              <a:rPr lang="en-US" sz="3200" dirty="0" smtClean="0"/>
              <a:t>	</a:t>
            </a:r>
            <a:r>
              <a:rPr lang="en-US" sz="3200" i="1" dirty="0" smtClean="0"/>
              <a:t>Brett King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3526563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426" y="-19740"/>
            <a:ext cx="4222866" cy="6877740"/>
          </a:xfrm>
          <a:prstGeom prst="rect">
            <a:avLst/>
          </a:prstGeom>
        </p:spPr>
      </p:pic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" y="0"/>
            <a:ext cx="3890355" cy="623454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184900" y="-19739"/>
            <a:ext cx="5842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Бретт Кинг - </a:t>
            </a:r>
            <a:r>
              <a:rPr lang="ru-RU" sz="2800" dirty="0"/>
              <a:t>австралийский футурист, известный спикер, автор книг-бестселлеров, блогер, сооснователь и CEO Нью-Йоркского стартапа мобильного банкинга – компании </a:t>
            </a:r>
            <a:r>
              <a:rPr lang="en-US" sz="2800" dirty="0"/>
              <a:t> Moven</a:t>
            </a:r>
            <a:r>
              <a:rPr lang="ru-RU" sz="2800" dirty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Bank 2.0: How Customer Behavior and Technology Will Change the Future of Financial Services –15.07.2010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Bank 3.0: why banking is now longer somewhere you go, but something you do – 26.12.2012</a:t>
            </a:r>
            <a:endParaRPr lang="ru-RU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Breaking Banks: The Innovators, Rogues, and Strategists Rebooting Banking – 05.05.2014</a:t>
            </a:r>
            <a:endParaRPr lang="ru-RU" sz="28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8" y="4134540"/>
            <a:ext cx="25908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7607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Bank </a:t>
            </a:r>
            <a:r>
              <a:rPr lang="ru-RU" b="1" dirty="0" smtClean="0"/>
              <a:t>2.0</a:t>
            </a:r>
            <a:r>
              <a:rPr lang="en-US" b="1" dirty="0" smtClean="0"/>
              <a:t>? </a:t>
            </a:r>
            <a:r>
              <a:rPr lang="ru-RU" b="1" dirty="0" smtClean="0"/>
              <a:t>– Уже </a:t>
            </a:r>
            <a:r>
              <a:rPr lang="ru-RU" b="1" dirty="0"/>
              <a:t>не актуально.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/>
              <a:t>Movenbank</a:t>
            </a:r>
            <a:r>
              <a:rPr lang="ru-RU" b="1" dirty="0" smtClean="0"/>
              <a:t> - </a:t>
            </a:r>
            <a:r>
              <a:rPr lang="ru-RU" b="1" dirty="0"/>
              <a:t>банк третьего поколения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376" y="2047164"/>
            <a:ext cx="4818441" cy="438093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679583" y="2047164"/>
            <a:ext cx="6027313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hlinkClick r:id="rId3"/>
              </a:rPr>
              <a:t>Brett</a:t>
            </a:r>
            <a:r>
              <a:rPr lang="ru-RU" sz="2400" dirty="0" smtClean="0">
                <a:hlinkClick r:id="rId3"/>
              </a:rPr>
              <a:t> </a:t>
            </a:r>
            <a:r>
              <a:rPr lang="ru-RU" sz="2400" dirty="0" err="1" smtClean="0">
                <a:hlinkClick r:id="rId3"/>
              </a:rPr>
              <a:t>King</a:t>
            </a:r>
            <a:r>
              <a:rPr lang="ru-RU" sz="2400" dirty="0"/>
              <a:t> </a:t>
            </a:r>
            <a:r>
              <a:rPr lang="ru-RU" sz="2400" dirty="0" smtClean="0"/>
              <a:t>характеризует </a:t>
            </a:r>
            <a:r>
              <a:rPr lang="ru-RU" sz="2400" dirty="0"/>
              <a:t>новую модель </a:t>
            </a:r>
            <a:r>
              <a:rPr lang="ru-RU" sz="2400" dirty="0" smtClean="0"/>
              <a:t>банка 3.0 </a:t>
            </a:r>
            <a:r>
              <a:rPr lang="ru-RU" sz="2400" dirty="0"/>
              <a:t>как </a:t>
            </a:r>
            <a:r>
              <a:rPr lang="ru-RU" sz="2400" dirty="0" smtClean="0"/>
              <a:t>комбинацию </a:t>
            </a:r>
            <a:r>
              <a:rPr lang="ru-RU" sz="2400" dirty="0"/>
              <a:t>трех </a:t>
            </a:r>
            <a:r>
              <a:rPr lang="ru-RU" sz="2400" dirty="0" smtClean="0"/>
              <a:t>составляющих:</a:t>
            </a:r>
            <a:endParaRPr lang="ru-RU" sz="2400" dirty="0" smtClean="0"/>
          </a:p>
          <a:p>
            <a:endParaRPr lang="ru-RU" sz="8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B0F0"/>
                </a:solidFill>
              </a:rPr>
              <a:t>Мобильные технологии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B0F0"/>
                </a:solidFill>
              </a:rPr>
              <a:t>Социальные медиа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B0F0"/>
                </a:solidFill>
              </a:rPr>
              <a:t>Поведенческие игровые </a:t>
            </a:r>
            <a:r>
              <a:rPr lang="ru-RU" sz="2800" dirty="0" smtClean="0">
                <a:solidFill>
                  <a:srgbClr val="00B0F0"/>
                </a:solidFill>
              </a:rPr>
              <a:t>модели</a:t>
            </a:r>
          </a:p>
          <a:p>
            <a:endParaRPr lang="ru-RU" sz="1200" dirty="0"/>
          </a:p>
          <a:p>
            <a:r>
              <a:rPr lang="en-US" sz="2400" dirty="0" err="1" smtClean="0"/>
              <a:t>Movenbank</a:t>
            </a:r>
            <a:r>
              <a:rPr lang="en-US" sz="2400" dirty="0" smtClean="0"/>
              <a:t> </a:t>
            </a:r>
            <a:r>
              <a:rPr lang="ru-RU" sz="2400" dirty="0" smtClean="0"/>
              <a:t>реализует </a:t>
            </a:r>
            <a:r>
              <a:rPr lang="ru-RU" sz="2400" dirty="0"/>
              <a:t>новую </a:t>
            </a:r>
            <a:r>
              <a:rPr lang="ru-RU" sz="2400" dirty="0" err="1"/>
              <a:t>скоринговую</a:t>
            </a:r>
            <a:r>
              <a:rPr lang="ru-RU" sz="2400" dirty="0"/>
              <a:t> </a:t>
            </a:r>
            <a:r>
              <a:rPr lang="ru-RU" sz="2400" dirty="0" smtClean="0"/>
              <a:t>систему CRED, </a:t>
            </a:r>
            <a:r>
              <a:rPr lang="ru-RU" sz="2400" dirty="0"/>
              <a:t>основанную на анализе социальной информации из </a:t>
            </a:r>
            <a:r>
              <a:rPr lang="ru-RU" sz="2400" dirty="0" err="1"/>
              <a:t>Facebook</a:t>
            </a:r>
            <a:r>
              <a:rPr lang="ru-RU" sz="2400" dirty="0"/>
              <a:t> и других социальных сетей. </a:t>
            </a:r>
          </a:p>
        </p:txBody>
      </p:sp>
    </p:spTree>
    <p:extLst>
      <p:ext uri="{BB962C8B-B14F-4D97-AF65-F5344CB8AC3E}">
        <p14:creationId xmlns:p14="http://schemas.microsoft.com/office/powerpoint/2010/main" val="12440909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456" y="171942"/>
            <a:ext cx="11616744" cy="935641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FinTech: </a:t>
            </a:r>
            <a:r>
              <a:rPr lang="ru-RU" dirty="0" smtClean="0"/>
              <a:t>девятый вал цифровых </a:t>
            </a:r>
            <a:r>
              <a:rPr lang="ru-RU" dirty="0"/>
              <a:t>технологий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303" y="1107583"/>
            <a:ext cx="4551609" cy="55765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304867" y="3492561"/>
            <a:ext cx="4870831" cy="919888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 rot="10800000" flipH="1" flipV="1">
            <a:off x="6200226" y="1107583"/>
            <a:ext cx="5828642" cy="55765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600" dirty="0" smtClean="0"/>
              <a:t>Монетизация </a:t>
            </a:r>
            <a:r>
              <a:rPr lang="ru-RU" sz="2600" dirty="0"/>
              <a:t>соцсетей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600" dirty="0" smtClean="0">
                <a:solidFill>
                  <a:srgbClr val="0070C0"/>
                </a:solidFill>
              </a:rPr>
              <a:t>Облачные технологии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600" dirty="0" smtClean="0"/>
              <a:t>Big Data, </a:t>
            </a:r>
            <a:r>
              <a:rPr lang="en-US" sz="2600" dirty="0" smtClean="0"/>
              <a:t>Data science</a:t>
            </a:r>
            <a:r>
              <a:rPr lang="ru-RU" sz="2600" dirty="0" smtClean="0"/>
              <a:t>, прогнозы и </a:t>
            </a:r>
            <a:r>
              <a:rPr lang="ru-RU" sz="2600" dirty="0"/>
              <a:t>продвинутая </a:t>
            </a:r>
            <a:r>
              <a:rPr lang="ru-RU" sz="2600" dirty="0" smtClean="0"/>
              <a:t>аналитика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600" dirty="0" smtClean="0">
                <a:solidFill>
                  <a:srgbClr val="0070C0"/>
                </a:solidFill>
              </a:rPr>
              <a:t>Интернет </a:t>
            </a:r>
            <a:r>
              <a:rPr lang="ru-RU" sz="2600" dirty="0">
                <a:solidFill>
                  <a:srgbClr val="0070C0"/>
                </a:solidFill>
              </a:rPr>
              <a:t>вещей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600" dirty="0"/>
              <a:t>Р</a:t>
            </a:r>
            <a:r>
              <a:rPr lang="ru-RU" sz="2600" dirty="0"/>
              <a:t>оботы</a:t>
            </a:r>
            <a:r>
              <a:rPr lang="ru-RU" sz="2600" dirty="0"/>
              <a:t>, машинное обучение и искусственный интеллект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rgbClr val="0070C0"/>
                </a:solidFill>
              </a:rPr>
              <a:t>Криптовалюты, Block Chain и другие распределённые технологии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600" dirty="0"/>
              <a:t>Криптография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600" dirty="0" smtClean="0">
                <a:solidFill>
                  <a:srgbClr val="0070C0"/>
                </a:solidFill>
              </a:rPr>
              <a:t>Электронная идентификация клиентов</a:t>
            </a:r>
            <a:endParaRPr lang="ru-RU" sz="2600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6200000">
            <a:off x="4778036" y="3556394"/>
            <a:ext cx="16524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2010-е</a:t>
            </a:r>
          </a:p>
        </p:txBody>
      </p:sp>
    </p:spTree>
    <p:extLst>
      <p:ext uri="{BB962C8B-B14F-4D97-AF65-F5344CB8AC3E}">
        <p14:creationId xmlns:p14="http://schemas.microsoft.com/office/powerpoint/2010/main" val="1240390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24000" y="680225"/>
            <a:ext cx="9144000" cy="1159726"/>
          </a:xfrm>
        </p:spPr>
        <p:txBody>
          <a:bodyPr/>
          <a:lstStyle/>
          <a:p>
            <a:r>
              <a:rPr lang="ru-RU" dirty="0" smtClean="0"/>
              <a:t>Оглавление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24000" y="2319455"/>
            <a:ext cx="9144000" cy="3858322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3600" dirty="0" smtClean="0"/>
              <a:t>«Давление» цифровых технологий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3600" dirty="0" smtClean="0"/>
              <a:t>Концепция «</a:t>
            </a:r>
            <a:r>
              <a:rPr lang="en-US" sz="3600" dirty="0" smtClean="0"/>
              <a:t>Future Banking</a:t>
            </a:r>
            <a:r>
              <a:rPr lang="ru-RU" sz="3600" dirty="0" smtClean="0"/>
              <a:t>»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 smtClean="0"/>
              <a:t>FinTech </a:t>
            </a:r>
            <a:r>
              <a:rPr lang="ru-RU" sz="3600" dirty="0" smtClean="0"/>
              <a:t>и банки</a:t>
            </a:r>
            <a:endParaRPr lang="en-US" sz="36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3600" dirty="0" smtClean="0"/>
              <a:t>FinTech</a:t>
            </a:r>
            <a:r>
              <a:rPr lang="en-US" sz="3600" dirty="0"/>
              <a:t> </a:t>
            </a:r>
            <a:r>
              <a:rPr lang="ru-RU" sz="3600" dirty="0" smtClean="0"/>
              <a:t>и регуляторы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3600" dirty="0" smtClean="0"/>
              <a:t>Выводы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3522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4029"/>
          </a:xfrm>
        </p:spPr>
        <p:txBody>
          <a:bodyPr/>
          <a:lstStyle/>
          <a:p>
            <a:pPr algn="ctr"/>
            <a:r>
              <a:rPr lang="ru-RU" dirty="0" smtClean="0"/>
              <a:t>Инвестиции в</a:t>
            </a:r>
            <a:r>
              <a:rPr lang="en-US" dirty="0" smtClean="0"/>
              <a:t> FinTech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0730073"/>
              </p:ext>
            </p:extLst>
          </p:nvPr>
        </p:nvGraphicFramePr>
        <p:xfrm>
          <a:off x="463446" y="1484026"/>
          <a:ext cx="4648200" cy="4752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094282" y="6115987"/>
            <a:ext cx="41822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 action="ppaction://hlinkfile"/>
              </a:rPr>
              <a:t>file:///D:/</a:t>
            </a:r>
            <a:r>
              <a:rPr lang="en-US" dirty="0" smtClean="0">
                <a:hlinkClick r:id="rId3" action="ppaction://hlinkfile"/>
              </a:rPr>
              <a:t>FinTech/2016-Citi-FinTech.pdf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6380" y="1562100"/>
            <a:ext cx="5981076" cy="4793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792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578" y="515389"/>
            <a:ext cx="10795611" cy="582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2777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«Горячие</a:t>
            </a:r>
            <a:r>
              <a:rPr lang="ru-RU" dirty="0" smtClean="0"/>
              <a:t>» направления </a:t>
            </a:r>
            <a:r>
              <a:rPr lang="en-US" dirty="0" smtClean="0"/>
              <a:t>Fintech</a:t>
            </a:r>
            <a:r>
              <a:rPr lang="ru-RU" dirty="0" smtClean="0"/>
              <a:t> вчера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Мобильный эквайринг </a:t>
            </a:r>
          </a:p>
          <a:p>
            <a:r>
              <a:rPr lang="ru-RU" dirty="0"/>
              <a:t>Онлайн-</a:t>
            </a:r>
            <a:r>
              <a:rPr lang="ru-RU" dirty="0" err="1"/>
              <a:t>эквайринг</a:t>
            </a:r>
            <a:r>
              <a:rPr lang="ru-RU" dirty="0"/>
              <a:t> </a:t>
            </a:r>
          </a:p>
          <a:p>
            <a:r>
              <a:rPr lang="ru-RU" dirty="0"/>
              <a:t>Платежи и денежные переводы </a:t>
            </a:r>
          </a:p>
          <a:p>
            <a:r>
              <a:rPr lang="ru-RU" dirty="0" smtClean="0"/>
              <a:t>Онлайн-</a:t>
            </a:r>
            <a:r>
              <a:rPr lang="ru-RU" dirty="0" err="1" smtClean="0"/>
              <a:t>скоринг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Онлайн-кредитование</a:t>
            </a:r>
          </a:p>
          <a:p>
            <a:r>
              <a:rPr lang="ru-RU" dirty="0" smtClean="0"/>
              <a:t>Краудфандинг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3395" y="1825625"/>
            <a:ext cx="4661209" cy="4213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9369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«Горячие</a:t>
            </a:r>
            <a:r>
              <a:rPr lang="ru-RU" dirty="0" smtClean="0"/>
              <a:t>» направления </a:t>
            </a:r>
            <a:r>
              <a:rPr lang="en-US" dirty="0" smtClean="0"/>
              <a:t>Fintech</a:t>
            </a:r>
            <a:r>
              <a:rPr lang="ru-RU" dirty="0" smtClean="0"/>
              <a:t> 2020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Мобильность </a:t>
            </a:r>
            <a:endParaRPr lang="ru-RU" sz="3200" dirty="0"/>
          </a:p>
          <a:p>
            <a:r>
              <a:rPr lang="ru-RU" sz="3200" dirty="0">
                <a:solidFill>
                  <a:srgbClr val="00B0F0"/>
                </a:solidFill>
              </a:rPr>
              <a:t>Электронная идентификация </a:t>
            </a:r>
            <a:endParaRPr lang="ru-RU" sz="3200" dirty="0" smtClean="0">
              <a:solidFill>
                <a:srgbClr val="00B0F0"/>
              </a:solidFill>
            </a:endParaRPr>
          </a:p>
          <a:p>
            <a:r>
              <a:rPr lang="ru-RU" sz="3200" dirty="0" smtClean="0"/>
              <a:t>Интерактивность и игрография</a:t>
            </a:r>
            <a:endParaRPr lang="ru-RU" sz="3200" dirty="0"/>
          </a:p>
          <a:p>
            <a:r>
              <a:rPr lang="ru-RU" sz="3200" dirty="0" smtClean="0">
                <a:solidFill>
                  <a:srgbClr val="00B0F0"/>
                </a:solidFill>
              </a:rPr>
              <a:t>Искусственный интеллект и поддержка принятия решений</a:t>
            </a:r>
            <a:endParaRPr lang="ru-RU" sz="3200" dirty="0">
              <a:solidFill>
                <a:srgbClr val="00B0F0"/>
              </a:solidFill>
            </a:endParaRPr>
          </a:p>
          <a:p>
            <a:r>
              <a:rPr lang="ru-RU" sz="3200" dirty="0" smtClean="0"/>
              <a:t>Интернет вещей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03277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Традиционные банки </a:t>
            </a:r>
            <a:r>
              <a:rPr lang="ru-RU" dirty="0" smtClean="0"/>
              <a:t>под угрозой: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банкинг </a:t>
            </a:r>
            <a:r>
              <a:rPr lang="ru-RU" dirty="0" smtClean="0"/>
              <a:t>процветает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529" y="1798329"/>
            <a:ext cx="6572533" cy="49300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43499" y="34119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792872" y="3111690"/>
            <a:ext cx="40124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Цифровые гиганты </a:t>
            </a:r>
          </a:p>
          <a:p>
            <a:r>
              <a:rPr lang="ru-RU" sz="3200" dirty="0" smtClean="0"/>
              <a:t>пришли в индустрию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1553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Фейсбук</a:t>
            </a:r>
            <a:r>
              <a:rPr lang="ru-RU" dirty="0" smtClean="0"/>
              <a:t>: виртуальная реальность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/>
          </p:nvPr>
        </p:nvGraphicFramePr>
        <p:xfrm>
          <a:off x="1981200" y="1600201"/>
          <a:ext cx="3466728" cy="2692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9526-5B73-46FD-A3E8-0873F633FB79}" type="slidenum">
              <a:rPr lang="ru-RU" smtClean="0"/>
              <a:t>25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423592" y="6085172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rgbClr val="0070C0"/>
                </a:solidFill>
              </a:rPr>
              <a:t>Ист.: Марк Цукерберг,</a:t>
            </a:r>
            <a:r>
              <a:rPr lang="en-US" i="1" dirty="0">
                <a:solidFill>
                  <a:srgbClr val="0070C0"/>
                </a:solidFill>
              </a:rPr>
              <a:t> Javelin Strategy &amp; Research </a:t>
            </a:r>
            <a:r>
              <a:rPr lang="ru-RU" i="1" dirty="0">
                <a:solidFill>
                  <a:srgbClr val="0070C0"/>
                </a:solidFill>
              </a:rPr>
              <a:t>   </a:t>
            </a:r>
            <a:r>
              <a:rPr lang="en-US" i="1" dirty="0">
                <a:solidFill>
                  <a:srgbClr val="0070C0"/>
                </a:solidFill>
              </a:rPr>
              <a:t> </a:t>
            </a:r>
            <a:r>
              <a:rPr lang="ru-RU" i="1" dirty="0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5640" y="2213633"/>
            <a:ext cx="720080" cy="733016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6168008" y="2204864"/>
            <a:ext cx="3672408" cy="392129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/>
              <a:t>Revenue</a:t>
            </a:r>
            <a:r>
              <a:rPr lang="ru-RU" b="1" dirty="0"/>
              <a:t> 2015</a:t>
            </a:r>
            <a:r>
              <a:rPr lang="en-US" dirty="0"/>
              <a:t> - $17.93</a:t>
            </a:r>
            <a:r>
              <a:rPr lang="ru-RU" dirty="0"/>
              <a:t>В</a:t>
            </a:r>
            <a:r>
              <a:rPr lang="en-US" dirty="0"/>
              <a:t> increase of 44% year-over-year. </a:t>
            </a:r>
          </a:p>
          <a:p>
            <a:r>
              <a:rPr lang="en-US" b="1" dirty="0"/>
              <a:t>Income from operations</a:t>
            </a:r>
            <a:r>
              <a:rPr lang="en-US" dirty="0"/>
              <a:t> - $6.23</a:t>
            </a:r>
            <a:r>
              <a:rPr lang="ru-RU" dirty="0"/>
              <a:t>В</a:t>
            </a:r>
            <a:r>
              <a:rPr lang="en-US" dirty="0"/>
              <a:t>. </a:t>
            </a:r>
          </a:p>
          <a:p>
            <a:r>
              <a:rPr lang="en-US" b="1" dirty="0"/>
              <a:t>Net income</a:t>
            </a:r>
            <a:r>
              <a:rPr lang="en-US" dirty="0"/>
              <a:t> - $3.69</a:t>
            </a:r>
            <a:r>
              <a:rPr lang="ru-RU" dirty="0"/>
              <a:t>В</a:t>
            </a:r>
            <a:r>
              <a:rPr lang="en-US" dirty="0"/>
              <a:t>. </a:t>
            </a:r>
          </a:p>
          <a:p>
            <a:r>
              <a:rPr lang="en-US" b="1" dirty="0"/>
              <a:t>Free cash flow</a:t>
            </a:r>
            <a:r>
              <a:rPr lang="en-US" dirty="0"/>
              <a:t> - $6.08</a:t>
            </a:r>
            <a:r>
              <a:rPr lang="ru-RU" dirty="0"/>
              <a:t>В</a:t>
            </a:r>
            <a:r>
              <a:rPr lang="en-US" dirty="0"/>
              <a:t>. </a:t>
            </a:r>
          </a:p>
          <a:p>
            <a:r>
              <a:rPr lang="en-US" b="1" dirty="0">
                <a:solidFill>
                  <a:srgbClr val="0070C0"/>
                </a:solidFill>
              </a:rPr>
              <a:t>Daily active users (DAUs)</a:t>
            </a:r>
            <a:r>
              <a:rPr lang="en-US" dirty="0">
                <a:solidFill>
                  <a:srgbClr val="0070C0"/>
                </a:solidFill>
              </a:rPr>
              <a:t> - 1.04</a:t>
            </a:r>
            <a:r>
              <a:rPr lang="ru-RU" dirty="0">
                <a:solidFill>
                  <a:srgbClr val="0070C0"/>
                </a:solidFill>
              </a:rPr>
              <a:t>В (</a:t>
            </a:r>
            <a:r>
              <a:rPr lang="en-US" dirty="0">
                <a:solidFill>
                  <a:srgbClr val="0070C0"/>
                </a:solidFill>
              </a:rPr>
              <a:t>increase of 17% year-over-year). </a:t>
            </a:r>
          </a:p>
          <a:p>
            <a:r>
              <a:rPr lang="en-US" b="1" dirty="0"/>
              <a:t>Mobile DAUs</a:t>
            </a:r>
            <a:r>
              <a:rPr lang="en-US" dirty="0"/>
              <a:t> – 934M (increase of 25% year-over-year). </a:t>
            </a:r>
          </a:p>
          <a:p>
            <a:endParaRPr lang="en-US" dirty="0"/>
          </a:p>
          <a:p>
            <a:r>
              <a:rPr lang="ru-RU" i="1" dirty="0">
                <a:solidFill>
                  <a:srgbClr val="0070C0"/>
                </a:solidFill>
              </a:rPr>
              <a:t>Ист.: </a:t>
            </a:r>
            <a:r>
              <a:rPr lang="en-US" i="1" dirty="0">
                <a:solidFill>
                  <a:srgbClr val="0070C0"/>
                </a:solidFill>
              </a:rPr>
              <a:t>http://investor.fb.com/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81200" y="4365104"/>
            <a:ext cx="3754760" cy="172006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Платежи: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привязать свою банковскую карту к своему аккаунту в социальной сети.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на июль 2013 г. это сделали 26% пользователей. </a:t>
            </a:r>
          </a:p>
        </p:txBody>
      </p:sp>
    </p:spTree>
    <p:extLst>
      <p:ext uri="{BB962C8B-B14F-4D97-AF65-F5344CB8AC3E}">
        <p14:creationId xmlns:p14="http://schemas.microsoft.com/office/powerpoint/2010/main" val="303107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</a:t>
            </a:r>
            <a:r>
              <a:rPr lang="ru-RU" dirty="0" smtClean="0"/>
              <a:t>: виртуальная </a:t>
            </a:r>
            <a:r>
              <a:rPr lang="ru-RU" dirty="0"/>
              <a:t>реальность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35561" y="1625518"/>
            <a:ext cx="2314575" cy="228600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Лента:</a:t>
            </a:r>
          </a:p>
          <a:p>
            <a:r>
              <a:rPr lang="ru-RU" sz="2400" dirty="0"/>
              <a:t>Сентябрь 2011 г. – eBay (владеет платёжной системой </a:t>
            </a:r>
            <a:r>
              <a:rPr lang="ru-RU" sz="2400" dirty="0" err="1"/>
              <a:t>PayPal</a:t>
            </a:r>
            <a:r>
              <a:rPr lang="ru-RU" sz="2400" dirty="0"/>
              <a:t>) обвинила Google в краже коммерческих секретов.</a:t>
            </a:r>
          </a:p>
          <a:p>
            <a:r>
              <a:rPr lang="ru-RU" sz="2400" dirty="0"/>
              <a:t>Сентябрь 2015 г. Google запустила собственный платежный сервис </a:t>
            </a:r>
            <a:r>
              <a:rPr lang="ru-RU" sz="2400" dirty="0" err="1"/>
              <a:t>Android</a:t>
            </a:r>
            <a:r>
              <a:rPr lang="ru-RU" sz="2400" dirty="0"/>
              <a:t> Pay. </a:t>
            </a:r>
          </a:p>
          <a:p>
            <a:pPr lvl="1"/>
            <a:r>
              <a:rPr lang="ru-RU" sz="2000" dirty="0"/>
              <a:t>Сервис хранит данные кредитных и дебетовых карт пользователя, которые могут использоваться как в реальных, так и в виртуальных магазинах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9526-5B73-46FD-A3E8-0873F633FB79}" type="slidenum">
              <a:rPr lang="ru-RU" smtClean="0"/>
              <a:t>26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35561" y="1700808"/>
            <a:ext cx="2232248" cy="20882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135560" y="4221088"/>
            <a:ext cx="33123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Электронная платёжная система</a:t>
            </a:r>
            <a:r>
              <a:rPr lang="en-US" dirty="0"/>
              <a:t> </a:t>
            </a:r>
            <a:r>
              <a:rPr lang="ru-RU" b="1" dirty="0"/>
              <a:t>Google </a:t>
            </a:r>
            <a:r>
              <a:rPr lang="ru-RU" b="1" dirty="0" err="1"/>
              <a:t>Wallet</a:t>
            </a:r>
            <a:r>
              <a:rPr lang="ru-RU" b="1" dirty="0"/>
              <a:t> </a:t>
            </a:r>
            <a:r>
              <a:rPr lang="ru-RU" dirty="0"/>
              <a:t>запущенна 26 мая 2011 года.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Смартфон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ОС </a:t>
            </a:r>
            <a:r>
              <a:rPr lang="ru-RU" dirty="0" err="1"/>
              <a:t>Android</a:t>
            </a:r>
            <a:r>
              <a:rPr lang="ru-RU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Приложение NFC. </a:t>
            </a:r>
          </a:p>
        </p:txBody>
      </p:sp>
    </p:spTree>
    <p:extLst>
      <p:ext uri="{BB962C8B-B14F-4D97-AF65-F5344CB8AC3E}">
        <p14:creationId xmlns:p14="http://schemas.microsoft.com/office/powerpoint/2010/main" val="119658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Apple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r>
              <a:rPr lang="ru-RU" dirty="0"/>
              <a:t>в</a:t>
            </a:r>
            <a:r>
              <a:rPr lang="ru-RU" dirty="0" smtClean="0"/>
              <a:t>иртуальная </a:t>
            </a:r>
            <a:r>
              <a:rPr lang="ru-RU" dirty="0"/>
              <a:t>реальность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81200" y="1268761"/>
            <a:ext cx="4042792" cy="303255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Система мобильных платежей </a:t>
            </a:r>
            <a:r>
              <a:rPr lang="ru-RU" i="1" dirty="0">
                <a:solidFill>
                  <a:srgbClr val="002060"/>
                </a:solidFill>
              </a:rPr>
              <a:t>Apple Pay</a:t>
            </a:r>
            <a:r>
              <a:rPr lang="ru-RU" dirty="0">
                <a:solidFill>
                  <a:srgbClr val="002060"/>
                </a:solidFill>
              </a:rPr>
              <a:t>:</a:t>
            </a:r>
          </a:p>
          <a:p>
            <a:r>
              <a:rPr lang="ru-RU" sz="2400" dirty="0"/>
              <a:t>Технология </a:t>
            </a:r>
            <a:r>
              <a:rPr lang="en-US" sz="2400" dirty="0"/>
              <a:t>NFC</a:t>
            </a:r>
          </a:p>
          <a:p>
            <a:r>
              <a:rPr lang="ru-RU" sz="2400" dirty="0"/>
              <a:t>220 тысячах точек в США:</a:t>
            </a:r>
          </a:p>
          <a:p>
            <a:pPr lvl="1"/>
            <a:r>
              <a:rPr lang="ru-RU" sz="2000" dirty="0"/>
              <a:t>Сеть магазинов </a:t>
            </a:r>
            <a:r>
              <a:rPr lang="en-US" sz="2000" dirty="0"/>
              <a:t>Macy's</a:t>
            </a:r>
            <a:endParaRPr lang="ru-RU" sz="2000" dirty="0"/>
          </a:p>
          <a:p>
            <a:pPr lvl="1"/>
            <a:r>
              <a:rPr lang="en-US" sz="2000" dirty="0"/>
              <a:t>Bloomingdales</a:t>
            </a:r>
            <a:endParaRPr lang="ru-RU" sz="2000" dirty="0"/>
          </a:p>
          <a:p>
            <a:pPr lvl="1"/>
            <a:r>
              <a:rPr lang="en-US" sz="2000" dirty="0"/>
              <a:t>Walgreens </a:t>
            </a:r>
            <a:endParaRPr lang="ru-RU" sz="2000" dirty="0"/>
          </a:p>
          <a:p>
            <a:pPr lvl="1"/>
            <a:r>
              <a:rPr lang="en-US" sz="2000" dirty="0"/>
              <a:t>Duane Reade</a:t>
            </a:r>
            <a:endParaRPr lang="ru-RU" sz="2000" dirty="0"/>
          </a:p>
          <a:p>
            <a:pPr lvl="1"/>
            <a:r>
              <a:rPr lang="en-US" sz="2000" dirty="0"/>
              <a:t>Target</a:t>
            </a:r>
            <a:endParaRPr lang="ru-RU" sz="2000" dirty="0"/>
          </a:p>
          <a:p>
            <a:pPr lvl="1"/>
            <a:r>
              <a:rPr lang="en-US" sz="2000" dirty="0"/>
              <a:t>Whole Foods</a:t>
            </a:r>
            <a:endParaRPr lang="ru-RU" sz="2000" dirty="0"/>
          </a:p>
          <a:p>
            <a:pPr lvl="1"/>
            <a:r>
              <a:rPr lang="ru-RU" sz="2000" dirty="0"/>
              <a:t>кафе </a:t>
            </a:r>
            <a:r>
              <a:rPr lang="en-US" sz="2000" dirty="0"/>
              <a:t>Subway </a:t>
            </a:r>
            <a:endParaRPr lang="ru-RU" sz="2000" dirty="0"/>
          </a:p>
          <a:p>
            <a:pPr lvl="1"/>
            <a:r>
              <a:rPr lang="en-US" sz="2000" dirty="0"/>
              <a:t>McDonald's, </a:t>
            </a:r>
            <a:r>
              <a:rPr lang="ru-RU" sz="2000" dirty="0"/>
              <a:t>и др.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6753340" y="1268761"/>
            <a:ext cx="3394720" cy="352838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Лента новостей:</a:t>
            </a:r>
          </a:p>
          <a:p>
            <a:r>
              <a:rPr lang="ru-RU" sz="2400" dirty="0"/>
              <a:t>18 февраля 2016 г. запуск </a:t>
            </a:r>
            <a:r>
              <a:rPr lang="en-US" sz="2400" dirty="0"/>
              <a:t>Apple Pay</a:t>
            </a:r>
            <a:r>
              <a:rPr lang="ru-RU" sz="2400" dirty="0"/>
              <a:t> в Китае </a:t>
            </a:r>
          </a:p>
          <a:p>
            <a:r>
              <a:rPr lang="ru-RU" sz="2400" dirty="0"/>
              <a:t>2015 г. – 42% держателей iPhone6 постоянно используют сервисом Apple Pay</a:t>
            </a:r>
          </a:p>
          <a:p>
            <a:r>
              <a:rPr lang="ru-RU" sz="2400" dirty="0"/>
              <a:t>Всего в мире продано </a:t>
            </a:r>
            <a:r>
              <a:rPr lang="en-US" sz="2400" dirty="0"/>
              <a:t>&gt;</a:t>
            </a:r>
            <a:r>
              <a:rPr lang="ru-RU" sz="2400" dirty="0"/>
              <a:t>100М </a:t>
            </a:r>
            <a:r>
              <a:rPr lang="en-US" sz="2400" dirty="0"/>
              <a:t>iPhone6</a:t>
            </a:r>
            <a:endParaRPr lang="ru-RU" sz="2400" dirty="0"/>
          </a:p>
          <a:p>
            <a:r>
              <a:rPr lang="ru-RU" sz="2400" dirty="0">
                <a:solidFill>
                  <a:srgbClr val="C00000"/>
                </a:solidFill>
              </a:rPr>
              <a:t>С 16.10.14 по 30.11.14 – доля </a:t>
            </a:r>
            <a:r>
              <a:rPr lang="en-US" sz="2400" dirty="0">
                <a:solidFill>
                  <a:srgbClr val="C00000"/>
                </a:solidFill>
              </a:rPr>
              <a:t>Apple Pay</a:t>
            </a:r>
            <a:r>
              <a:rPr lang="ru-RU" sz="2400" dirty="0">
                <a:solidFill>
                  <a:srgbClr val="C00000"/>
                </a:solidFill>
              </a:rPr>
              <a:t> 1,7% рынка мобильных платежей США - </a:t>
            </a:r>
            <a:r>
              <a:rPr lang="en-US" sz="2400" dirty="0">
                <a:solidFill>
                  <a:srgbClr val="C00000"/>
                </a:solidFill>
                <a:hlinkClick r:id="rId2"/>
              </a:rPr>
              <a:t>http://www.businessinsider.com/apple-pay-statistics-2014-12</a:t>
            </a:r>
            <a:endParaRPr lang="ru-RU" sz="2400" dirty="0">
              <a:solidFill>
                <a:srgbClr val="C00000"/>
              </a:solidFill>
            </a:endParaRPr>
          </a:p>
          <a:p>
            <a:r>
              <a:rPr lang="ru-RU" sz="2400" dirty="0"/>
              <a:t>16 октября 2014 г. запуск </a:t>
            </a:r>
            <a:r>
              <a:rPr lang="en-US" sz="2400" dirty="0"/>
              <a:t>Apple Pay </a:t>
            </a:r>
            <a:r>
              <a:rPr lang="ru-RU" sz="2400" dirty="0"/>
              <a:t>в США</a:t>
            </a:r>
          </a:p>
          <a:p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9526-5B73-46FD-A3E8-0873F633FB79}" type="slidenum">
              <a:rPr lang="ru-RU" smtClean="0"/>
              <a:t>27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1960728" y="4797150"/>
          <a:ext cx="8229600" cy="1290994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34615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 31.12.2014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 31.12.2015</a:t>
                      </a:r>
                      <a:endParaRPr lang="ru-RU" dirty="0"/>
                    </a:p>
                  </a:txBody>
                  <a:tcPr>
                    <a:lnL>
                      <a:noFill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62617">
                <a:tc>
                  <a:txBody>
                    <a:bodyPr/>
                    <a:lstStyle/>
                    <a:p>
                      <a:r>
                        <a:rPr lang="en-US" dirty="0"/>
                        <a:t>Google segment revenues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$65,674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$74,541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62617">
                <a:tc>
                  <a:txBody>
                    <a:bodyPr/>
                    <a:lstStyle/>
                    <a:p>
                      <a:r>
                        <a:rPr lang="en-US"/>
                        <a:t>Google operating income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$19,011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$23,425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 flipH="1">
            <a:off x="1981200" y="4797152"/>
            <a:ext cx="822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1960728" y="4797152"/>
            <a:ext cx="8209128" cy="1222317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207568" y="6019469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Как это работает:</a:t>
            </a:r>
            <a:r>
              <a:rPr lang="en-US" dirty="0"/>
              <a:t> </a:t>
            </a:r>
            <a:r>
              <a:rPr lang="ru-RU" dirty="0">
                <a:hlinkClick r:id="rId3"/>
              </a:rPr>
              <a:t>http://www.youtube.com/watch?v=54Fsz3Wl5aQ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538114" y="623731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015880" y="4278650"/>
            <a:ext cx="1695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млрд. </a:t>
            </a:r>
            <a:r>
              <a:rPr lang="en-US" dirty="0"/>
              <a:t>USD</a:t>
            </a:r>
            <a:endParaRPr lang="ru-RU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1864" y="1966913"/>
            <a:ext cx="1853411" cy="1967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58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9039"/>
          </a:xfrm>
        </p:spPr>
        <p:txBody>
          <a:bodyPr/>
          <a:lstStyle/>
          <a:p>
            <a:pPr algn="ctr"/>
            <a:r>
              <a:rPr lang="en-US" dirty="0"/>
              <a:t>FinTech </a:t>
            </a:r>
            <a:r>
              <a:rPr lang="ru-RU" dirty="0"/>
              <a:t>и </a:t>
            </a:r>
            <a:r>
              <a:rPr lang="ru-RU" dirty="0" smtClean="0"/>
              <a:t>регуляторы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69625" y="1439056"/>
            <a:ext cx="11227633" cy="49317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Регуляторы: </a:t>
            </a:r>
          </a:p>
          <a:p>
            <a:r>
              <a:rPr lang="ru-RU" sz="3200" dirty="0" smtClean="0"/>
              <a:t>внимательно следят за развитием технологий</a:t>
            </a:r>
          </a:p>
          <a:p>
            <a:r>
              <a:rPr lang="ru-RU" sz="3200" dirty="0" smtClean="0"/>
              <a:t>ЦБ Англии, Дании, Австралии  – пилотные проекты по эмиссии национальной </a:t>
            </a:r>
            <a:r>
              <a:rPr lang="ru-RU" sz="3200" dirty="0" err="1" smtClean="0"/>
              <a:t>криптовалюты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Банк России </a:t>
            </a:r>
          </a:p>
          <a:p>
            <a:pPr lvl="1"/>
            <a:r>
              <a:rPr lang="ru-RU" sz="3200" i="1" dirty="0" smtClean="0"/>
              <a:t>рабочая группа по новым технологиям</a:t>
            </a:r>
          </a:p>
          <a:p>
            <a:pPr lvl="1"/>
            <a:r>
              <a:rPr lang="ru-RU" sz="3200" i="1" dirty="0"/>
              <a:t>Подразделение </a:t>
            </a:r>
            <a:r>
              <a:rPr lang="ru-RU" sz="3200" i="1" dirty="0" smtClean="0"/>
              <a:t>по новым технологиям (Крис </a:t>
            </a:r>
            <a:r>
              <a:rPr lang="ru-RU" sz="3200" i="1" dirty="0" err="1" smtClean="0"/>
              <a:t>Скинер</a:t>
            </a:r>
            <a:r>
              <a:rPr lang="ru-RU" sz="3200" i="1" dirty="0" smtClean="0"/>
              <a:t> - ?)</a:t>
            </a:r>
          </a:p>
          <a:p>
            <a:r>
              <a:rPr lang="en-US" sz="3200" dirty="0"/>
              <a:t>The European Banking Authority (EBA</a:t>
            </a:r>
            <a:r>
              <a:rPr lang="en-US" sz="3200" dirty="0" smtClean="0"/>
              <a:t>)</a:t>
            </a:r>
            <a:r>
              <a:rPr lang="ru-RU" sz="3200" dirty="0" smtClean="0"/>
              <a:t> – бизнес модели банков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408617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Бизнес-модель цифровой среды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413478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1546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715904"/>
            <a:ext cx="10515600" cy="14057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>Инновации – это то, что отличает лидера от догоняющих</a:t>
            </a:r>
            <a:br>
              <a:rPr lang="ru-RU" sz="6000" dirty="0" smtClean="0"/>
            </a:br>
            <a:r>
              <a:rPr lang="ru-RU" sz="6000" dirty="0" smtClean="0"/>
              <a:t>						</a:t>
            </a:r>
            <a:br>
              <a:rPr lang="ru-RU" sz="6000" dirty="0" smtClean="0"/>
            </a:br>
            <a:r>
              <a:rPr lang="ru-RU" sz="6000" dirty="0"/>
              <a:t>	</a:t>
            </a:r>
            <a:r>
              <a:rPr lang="ru-RU" sz="6000" dirty="0" smtClean="0"/>
              <a:t>					</a:t>
            </a:r>
            <a:r>
              <a:rPr lang="ru-RU" sz="6000" i="1" dirty="0" smtClean="0"/>
              <a:t>Стив Джобс </a:t>
            </a:r>
            <a:endParaRPr lang="ru-RU" sz="6000" i="1" dirty="0"/>
          </a:p>
        </p:txBody>
      </p:sp>
    </p:spTree>
    <p:extLst>
      <p:ext uri="{BB962C8B-B14F-4D97-AF65-F5344CB8AC3E}">
        <p14:creationId xmlns:p14="http://schemas.microsoft.com/office/powerpoint/2010/main" val="303932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Цифровая экономика диктует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7895" y="1690688"/>
            <a:ext cx="6386849" cy="4710112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 rot="10800000" flipV="1">
            <a:off x="7379592" y="1690688"/>
            <a:ext cx="4572001" cy="4710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+mj-lt"/>
              </a:rPr>
              <a:t>Доля рынка или </a:t>
            </a:r>
            <a:r>
              <a:rPr lang="ru-RU" sz="2400" dirty="0" smtClean="0">
                <a:latin typeface="+mj-lt"/>
              </a:rPr>
              <a:t>«эмоциональная связь» с клиентами</a:t>
            </a:r>
            <a:endParaRPr lang="ru-RU" sz="24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+mj-lt"/>
              </a:rPr>
              <a:t>Смена бизнес-модели</a:t>
            </a:r>
            <a:endParaRPr lang="ru-RU" sz="24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+mj-lt"/>
              </a:rPr>
              <a:t>Оргструктура: вертикально- интегрированная или горизонтально-распределенная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+mj-lt"/>
              </a:rPr>
              <a:t>Лидерство или менеджмент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+mj-lt"/>
              </a:rPr>
              <a:t>Кадры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60820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81200" y="1223492"/>
            <a:ext cx="8229600" cy="417275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внимание!</a:t>
            </a:r>
            <a:br>
              <a:rPr lang="ru-RU" sz="6000" dirty="0" smtClean="0"/>
            </a:br>
            <a:r>
              <a:rPr lang="ru-RU" sz="6000" dirty="0"/>
              <a:t/>
            </a:r>
            <a:br>
              <a:rPr lang="ru-RU" sz="6000" dirty="0"/>
            </a:br>
            <a:r>
              <a:rPr lang="ru-RU" sz="4000" dirty="0"/>
              <a:t>А.Ф. Пушко,</a:t>
            </a:r>
            <a:br>
              <a:rPr lang="ru-RU" sz="4000" dirty="0"/>
            </a:br>
            <a:r>
              <a:rPr lang="ru-RU" sz="4000" dirty="0"/>
              <a:t>Банковский институт НИУ-ВШЭ</a:t>
            </a:r>
            <a:br>
              <a:rPr lang="ru-RU" sz="4000" dirty="0"/>
            </a:br>
            <a:r>
              <a:rPr lang="ru-RU" sz="4000" dirty="0"/>
              <a:t>apushko@hse.ru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9526-5B73-46FD-A3E8-0873F633FB79}" type="slidenum">
              <a:rPr lang="ru-RU" smtClean="0"/>
              <a:t>31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811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«Давление» цифровых технологий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7038" y="1825624"/>
            <a:ext cx="9456761" cy="4729721"/>
          </a:xfrm>
        </p:spPr>
        <p:txBody>
          <a:bodyPr/>
          <a:lstStyle/>
          <a:p>
            <a:r>
              <a:rPr lang="ru-RU" sz="3600" dirty="0" smtClean="0"/>
              <a:t>Рост проникновения интернета</a:t>
            </a:r>
          </a:p>
          <a:p>
            <a:r>
              <a:rPr lang="ru-RU" sz="3600" dirty="0"/>
              <a:t>Рост проникновения </a:t>
            </a:r>
            <a:r>
              <a:rPr lang="ru-RU" sz="3600" dirty="0" smtClean="0"/>
              <a:t>мобильных устройств</a:t>
            </a:r>
          </a:p>
          <a:p>
            <a:r>
              <a:rPr lang="ru-RU" sz="3600" dirty="0" smtClean="0"/>
              <a:t>Рост числа пользователей социальных сетей</a:t>
            </a:r>
          </a:p>
          <a:p>
            <a:r>
              <a:rPr lang="en-US" sz="3600" dirty="0" smtClean="0">
                <a:solidFill>
                  <a:srgbClr val="C00000"/>
                </a:solidFill>
              </a:rPr>
              <a:t>FinTech</a:t>
            </a:r>
            <a:endParaRPr lang="ru-RU" sz="3600" dirty="0">
              <a:solidFill>
                <a:srgbClr val="C00000"/>
              </a:solidFill>
            </a:endParaRPr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9526-5B73-46FD-A3E8-0873F633FB79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957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81200" y="274640"/>
            <a:ext cx="8229600" cy="714712"/>
          </a:xfrm>
        </p:spPr>
        <p:txBody>
          <a:bodyPr/>
          <a:lstStyle/>
          <a:p>
            <a:r>
              <a:rPr lang="ru-RU" dirty="0" smtClean="0"/>
              <a:t>Проникновение интернета</a:t>
            </a:r>
            <a:endParaRPr lang="ru-RU" dirty="0"/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0794414"/>
              </p:ext>
            </p:extLst>
          </p:nvPr>
        </p:nvGraphicFramePr>
        <p:xfrm>
          <a:off x="1214203" y="989352"/>
          <a:ext cx="10139597" cy="5247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9526-5B73-46FD-A3E8-0873F633FB79}" type="slidenum">
              <a:rPr lang="ru-RU" smtClean="0"/>
              <a:t>5</a:t>
            </a:fld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8077201" y="2132856"/>
            <a:ext cx="327659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srgbClr val="0070C0"/>
                </a:solidFill>
              </a:rPr>
              <a:t>3,336 </a:t>
            </a:r>
            <a:r>
              <a:rPr lang="ru-RU" sz="3200" i="1" dirty="0" smtClean="0">
                <a:solidFill>
                  <a:srgbClr val="0070C0"/>
                </a:solidFill>
              </a:rPr>
              <a:t>млрд. пользователей</a:t>
            </a:r>
          </a:p>
          <a:p>
            <a:r>
              <a:rPr lang="ru-RU" sz="2000" i="1" dirty="0" smtClean="0">
                <a:solidFill>
                  <a:srgbClr val="0070C0"/>
                </a:solidFill>
              </a:rPr>
              <a:t>По </a:t>
            </a:r>
            <a:r>
              <a:rPr lang="ru-RU" sz="2000" i="1" dirty="0">
                <a:solidFill>
                  <a:srgbClr val="0070C0"/>
                </a:solidFill>
              </a:rPr>
              <a:t>состоянию </a:t>
            </a:r>
          </a:p>
          <a:p>
            <a:r>
              <a:rPr lang="ru-RU" sz="2000" i="1" dirty="0">
                <a:solidFill>
                  <a:srgbClr val="0070C0"/>
                </a:solidFill>
              </a:rPr>
              <a:t>на 30 ноября 2015 г</a:t>
            </a:r>
            <a:r>
              <a:rPr lang="ru-RU" dirty="0"/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91694" y="6237312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rgbClr val="0070C0"/>
                </a:solidFill>
              </a:rPr>
              <a:t>Ист.: </a:t>
            </a:r>
            <a:r>
              <a:rPr lang="en-US" i="1" dirty="0">
                <a:solidFill>
                  <a:srgbClr val="0070C0"/>
                </a:solidFill>
              </a:rPr>
              <a:t>http://www.internetworldstats.com/stats.htm</a:t>
            </a:r>
            <a:endParaRPr lang="ru-RU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45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Мобильные телефоны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1200" y="1417639"/>
            <a:ext cx="8229600" cy="4315617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49526-5B73-46FD-A3E8-0873F633FB79}" type="slidenum">
              <a:rPr lang="ru-RU" smtClean="0"/>
              <a:t>6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727848" y="5987018"/>
            <a:ext cx="5482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rgbClr val="0070C0"/>
                </a:solidFill>
              </a:rPr>
              <a:t>Ист.: </a:t>
            </a:r>
            <a:r>
              <a:rPr lang="en-US" i="1" dirty="0">
                <a:solidFill>
                  <a:srgbClr val="0070C0"/>
                </a:solidFill>
              </a:rPr>
              <a:t>Apple, Gartner, Google, Nokia</a:t>
            </a:r>
            <a:endParaRPr lang="ru-RU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87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90188"/>
          </a:xfrm>
        </p:spPr>
        <p:txBody>
          <a:bodyPr/>
          <a:lstStyle/>
          <a:p>
            <a:r>
              <a:rPr lang="ru-RU" dirty="0" smtClean="0"/>
              <a:t>Проникновение</a:t>
            </a:r>
            <a:r>
              <a:rPr lang="en-US" dirty="0" smtClean="0"/>
              <a:t> </a:t>
            </a:r>
            <a:r>
              <a:rPr lang="ru-RU" dirty="0" smtClean="0"/>
              <a:t>соцсетей и мобильных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43840766"/>
              </p:ext>
            </p:extLst>
          </p:nvPr>
        </p:nvGraphicFramePr>
        <p:xfrm>
          <a:off x="816691" y="1910890"/>
          <a:ext cx="10001562" cy="4054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5353"/>
                <a:gridCol w="1755353"/>
                <a:gridCol w="1707587"/>
                <a:gridCol w="1707587"/>
                <a:gridCol w="1537841"/>
                <a:gridCol w="1537841"/>
              </a:tblGrid>
              <a:tr h="1179162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Активные пользователи соцсетей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Активные пользователи мобильными </a:t>
                      </a:r>
                    </a:p>
                    <a:p>
                      <a:pPr algn="ctr"/>
                      <a:r>
                        <a:rPr lang="ru-RU" sz="2000" dirty="0" smtClean="0"/>
                        <a:t>телефонами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Активные пользователи соцсетей</a:t>
                      </a:r>
                    </a:p>
                    <a:p>
                      <a:pPr algn="ctr"/>
                      <a:r>
                        <a:rPr lang="ru-RU" sz="2000" dirty="0" smtClean="0"/>
                        <a:t>(</a:t>
                      </a:r>
                      <a:r>
                        <a:rPr lang="en-US" sz="2000" dirty="0" smtClean="0"/>
                        <a:t>mobile)</a:t>
                      </a:r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2760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2,2+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млрд. чел.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6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3,7+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млрд. чел.</a:t>
                      </a:r>
                    </a:p>
                    <a:p>
                      <a:pPr marL="0" algn="ctr" defTabSz="914400" rtl="0" eaLnBrk="1" latinLnBrk="0" hangingPunct="1"/>
                      <a:endParaRPr lang="ru-RU" sz="3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ru-RU" sz="60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60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r>
                        <a:rPr lang="ru-RU" sz="60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млрд. чел.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823285">
                <a:tc gridSpan="6">
                  <a:txBody>
                    <a:bodyPr/>
                    <a:lstStyle/>
                    <a:p>
                      <a:endParaRPr lang="ru-RU" sz="2000" i="1" dirty="0" smtClean="0"/>
                    </a:p>
                    <a:p>
                      <a:r>
                        <a:rPr lang="ru-RU" sz="2000" i="1" dirty="0" smtClean="0"/>
                        <a:t>Ист.:</a:t>
                      </a:r>
                      <a:r>
                        <a:rPr lang="en-US" sz="2000" i="1" dirty="0" smtClean="0"/>
                        <a:t>http://wearesocial.com/uk/special-reports/global-statshot-august-201</a:t>
                      </a:r>
                      <a:r>
                        <a:rPr lang="ru-RU" sz="2000" i="1" dirty="0" smtClean="0"/>
                        <a:t>5</a:t>
                      </a:r>
                      <a:r>
                        <a:rPr lang="en-US" sz="2000" i="1" dirty="0" smtClean="0"/>
                        <a:t>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788" y="3209363"/>
            <a:ext cx="1735988" cy="15467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7301" y="3209363"/>
            <a:ext cx="1622738" cy="154026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1564" y="3226525"/>
            <a:ext cx="1416677" cy="1529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5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8077200" y="6243638"/>
            <a:ext cx="2133600" cy="457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i="1">
                <a:solidFill>
                  <a:schemeClr val="bg1"/>
                </a:solidFill>
                <a:latin typeface="Verdana" panose="020B0604030504040204" pitchFamily="34" charset="0"/>
                <a:ea typeface="Microsoft YaHei" panose="020B0503020204020204" pitchFamily="34" charset="-122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i="1">
                <a:solidFill>
                  <a:schemeClr val="bg1"/>
                </a:solidFill>
                <a:latin typeface="Verdana" panose="020B0604030504040204" pitchFamily="34" charset="0"/>
                <a:ea typeface="Microsoft YaHei" panose="020B0503020204020204" pitchFamily="34" charset="-122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i="1">
                <a:solidFill>
                  <a:schemeClr val="bg1"/>
                </a:solidFill>
                <a:latin typeface="Verdana" panose="020B0604030504040204" pitchFamily="34" charset="0"/>
                <a:ea typeface="Microsoft YaHei" panose="020B0503020204020204" pitchFamily="34" charset="-122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i="1">
                <a:solidFill>
                  <a:schemeClr val="bg1"/>
                </a:solidFill>
                <a:latin typeface="Verdana" panose="020B0604030504040204" pitchFamily="34" charset="0"/>
                <a:ea typeface="Microsoft YaHei" panose="020B0503020204020204" pitchFamily="34" charset="-122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i="1">
                <a:solidFill>
                  <a:schemeClr val="bg1"/>
                </a:solidFill>
                <a:latin typeface="Verdana" panose="020B060403050404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i="1">
                <a:solidFill>
                  <a:schemeClr val="bg1"/>
                </a:solidFill>
                <a:latin typeface="Verdana" panose="020B060403050404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i="1">
                <a:solidFill>
                  <a:schemeClr val="bg1"/>
                </a:solidFill>
                <a:latin typeface="Verdana" panose="020B060403050404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i="1">
                <a:solidFill>
                  <a:schemeClr val="bg1"/>
                </a:solidFill>
                <a:latin typeface="Verdana" panose="020B060403050404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i="1">
                <a:solidFill>
                  <a:schemeClr val="bg1"/>
                </a:solidFill>
                <a:latin typeface="Verdana" panose="020B060403050404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Pct val="60000"/>
              <a:buFontTx/>
              <a:buNone/>
            </a:pPr>
            <a:fld id="{8A5A3715-5F97-4586-9967-680764860866}" type="slidenum">
              <a:rPr lang="ru-RU" altLang="ru-RU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ClrTx/>
                <a:buSzPct val="60000"/>
                <a:buFontTx/>
                <a:buNone/>
              </a:pPr>
              <a:t>8</a:t>
            </a:fld>
            <a:endParaRPr lang="ru-RU" altLang="ru-RU" sz="1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992313" y="260351"/>
            <a:ext cx="8229600" cy="9191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 anchorCtr="1"/>
          <a:lstStyle/>
          <a:p>
            <a:pPr algn="ctr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000" dirty="0">
                <a:latin typeface="+mj-lt"/>
                <a:ea typeface="+mj-ea"/>
                <a:cs typeface="+mj-cs"/>
              </a:rPr>
              <a:t>M-PESA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811338" y="1412876"/>
            <a:ext cx="8856662" cy="544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457200" indent="-455613">
              <a:lnSpc>
                <a:spcPct val="90000"/>
              </a:lnSpc>
              <a:spcBef>
                <a:spcPts val="75"/>
              </a:spcBef>
              <a:buSzPct val="60000"/>
              <a:tabLst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2" charset="0"/>
                <a:ea typeface="Microsoft YaHei" charset="-122"/>
              </a:rPr>
              <a:t>	</a:t>
            </a:r>
          </a:p>
          <a:p>
            <a:pPr marL="457200" indent="-455613">
              <a:lnSpc>
                <a:spcPct val="90000"/>
              </a:lnSpc>
              <a:buSzPct val="60000"/>
              <a:tabLst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dirty="0">
                <a:solidFill>
                  <a:srgbClr val="FFCC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2" charset="0"/>
                <a:ea typeface="Microsoft YaHei" charset="-122"/>
              </a:rPr>
              <a:t>	</a:t>
            </a:r>
            <a:r>
              <a:rPr lang="ru-RU" sz="2400" i="1" dirty="0">
                <a:solidFill>
                  <a:srgbClr val="0070C0"/>
                </a:solidFill>
              </a:rPr>
              <a:t>МВФ называет M-PESA «потрясающей технологической инновацией»:</a:t>
            </a:r>
          </a:p>
          <a:p>
            <a:pPr marL="457200" indent="-455613">
              <a:lnSpc>
                <a:spcPct val="90000"/>
              </a:lnSpc>
              <a:buSzPct val="60000"/>
              <a:tabLst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2400" dirty="0"/>
          </a:p>
          <a:p>
            <a:pPr>
              <a:lnSpc>
                <a:spcPct val="90000"/>
              </a:lnSpc>
              <a:spcBef>
                <a:spcPts val="500"/>
              </a:spcBef>
              <a:buClr>
                <a:srgbClr val="FFFFFF"/>
              </a:buClr>
              <a:tabLst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dirty="0"/>
              <a:t>	- 	сервис мобильных денег M-PESA обрабатывает на местном 		рынке больше транзакций, чем </a:t>
            </a:r>
            <a:r>
              <a:rPr lang="ru-RU" sz="2400" dirty="0" err="1"/>
              <a:t>Western</a:t>
            </a:r>
            <a:r>
              <a:rPr lang="ru-RU" sz="2400" dirty="0"/>
              <a:t> </a:t>
            </a:r>
            <a:r>
              <a:rPr lang="ru-RU" sz="2400" dirty="0" err="1"/>
              <a:t>Union</a:t>
            </a:r>
            <a:r>
              <a:rPr lang="ru-RU" sz="2400" dirty="0"/>
              <a:t> по </a:t>
            </a:r>
            <a:r>
              <a:rPr lang="ru-RU" sz="2400" dirty="0" smtClean="0"/>
              <a:t>региону 		Африка</a:t>
            </a:r>
            <a:endParaRPr lang="ru-RU" sz="2400" dirty="0"/>
          </a:p>
          <a:p>
            <a:pPr>
              <a:lnSpc>
                <a:spcPct val="90000"/>
              </a:lnSpc>
              <a:spcBef>
                <a:spcPts val="500"/>
              </a:spcBef>
              <a:buClr>
                <a:srgbClr val="FFFFFF"/>
              </a:buClr>
              <a:tabLst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dirty="0"/>
              <a:t>       -     M-PESA предоставляет мобильные банковские услуги 		более чем для 70% взрослого населения Кении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Clr>
                <a:srgbClr val="FFFFFF"/>
              </a:buClr>
              <a:tabLst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dirty="0"/>
              <a:t>-     </a:t>
            </a:r>
            <a:r>
              <a:rPr lang="ru-RU" sz="2400" dirty="0">
                <a:solidFill>
                  <a:srgbClr val="FF0000"/>
                </a:solidFill>
              </a:rPr>
              <a:t>По данным Центрального Банка Кении, вклад М-</a:t>
            </a:r>
            <a:r>
              <a:rPr lang="en-US" sz="2400" dirty="0">
                <a:solidFill>
                  <a:srgbClr val="FF0000"/>
                </a:solidFill>
              </a:rPr>
              <a:t>PESA </a:t>
            </a:r>
            <a:r>
              <a:rPr lang="ru-RU" sz="2400" dirty="0">
                <a:solidFill>
                  <a:srgbClr val="FF0000"/>
                </a:solidFill>
              </a:rPr>
              <a:t>в 	экономический рост Кении – 10%.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Clr>
                <a:srgbClr val="FFFFFF"/>
              </a:buClr>
              <a:tabLst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dirty="0"/>
              <a:t>- 	В апреле 2011 г. </a:t>
            </a:r>
            <a:r>
              <a:rPr lang="ru-RU" sz="2400" dirty="0" err="1"/>
              <a:t>Western</a:t>
            </a:r>
            <a:r>
              <a:rPr lang="ru-RU" sz="2400" dirty="0"/>
              <a:t> </a:t>
            </a:r>
            <a:r>
              <a:rPr lang="ru-RU" sz="2400" dirty="0" err="1"/>
              <a:t>Union</a:t>
            </a:r>
            <a:r>
              <a:rPr lang="ru-RU" sz="2400" dirty="0"/>
              <a:t> объявила о запуске услуги 	по отправлению денежных переводов на мобильные 	кошельки пользователей сервиса M-PESA оператора 	</a:t>
            </a:r>
            <a:r>
              <a:rPr lang="ru-RU" sz="2400" dirty="0" err="1"/>
              <a:t>Safaricom</a:t>
            </a:r>
            <a:r>
              <a:rPr lang="ru-RU" sz="2400" dirty="0"/>
              <a:t> в Кении из 45 стран мира </a:t>
            </a:r>
          </a:p>
        </p:txBody>
      </p:sp>
      <p:sp>
        <p:nvSpPr>
          <p:cNvPr id="53253" name="Rectangle 4"/>
          <p:cNvSpPr>
            <a:spLocks noChangeArrowheads="1"/>
          </p:cNvSpPr>
          <p:nvPr/>
        </p:nvSpPr>
        <p:spPr bwMode="auto">
          <a:xfrm>
            <a:off x="1524000" y="0"/>
            <a:ext cx="9144000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7913285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768" decel="100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Scale>
                                      <p:cBhvr additive="repl">
                                        <p:cTn id="8" dur="768" decel="100000" fill="hold"/>
                                        <p:tgtEl>
                                          <p:spTgt spid="2560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 additive="repl">
                                        <p:cTn id="9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 additive="repl">
                                        <p:cTn id="10" dur="768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 additive="repl">
                                        <p:cTn id="11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 additive="repl">
                                        <p:cTn id="12" dur="768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 additive="repl">
                                        <p:cTn id="13" dur="1230" ac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Африка – лидер </a:t>
            </a:r>
            <a:r>
              <a:rPr lang="en-US" dirty="0" smtClean="0"/>
              <a:t>m-payments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1628800"/>
            <a:ext cx="3672408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07968" y="1600201"/>
            <a:ext cx="4402832" cy="4530725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b="1" u="sng" dirty="0" smtClean="0"/>
              <a:t>M-payments</a:t>
            </a:r>
            <a:endParaRPr lang="ru-RU" b="1" u="sng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ru-RU" sz="2400" dirty="0"/>
              <a:t>Из 20 крупнейших игроков мира </a:t>
            </a:r>
            <a:r>
              <a:rPr lang="en-US" sz="2400" dirty="0"/>
              <a:t>- 16 </a:t>
            </a:r>
            <a:r>
              <a:rPr lang="ru-RU" sz="2400" dirty="0"/>
              <a:t>африканских стран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A544A-DA85-4C1E-B233-93FCA21C1031}" type="slidenum">
              <a:rPr lang="ru-RU" altLang="ru-RU" smtClean="0">
                <a:solidFill>
                  <a:srgbClr val="FFFFFF"/>
                </a:solidFill>
              </a:rPr>
              <a:pPr/>
              <a:t>9</a:t>
            </a:fld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73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4256</TotalTime>
  <Words>1066</Words>
  <Application>Microsoft Office PowerPoint</Application>
  <PresentationFormat>Широкоэкранный</PresentationFormat>
  <Paragraphs>283</Paragraphs>
  <Slides>31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7" baseType="lpstr">
      <vt:lpstr>Microsoft YaHei</vt:lpstr>
      <vt:lpstr>Arial</vt:lpstr>
      <vt:lpstr>Calibri</vt:lpstr>
      <vt:lpstr>Calibri Light</vt:lpstr>
      <vt:lpstr>Verdana</vt:lpstr>
      <vt:lpstr>Тема Office</vt:lpstr>
      <vt:lpstr>Банки или Банкинг:  стратегический аспект</vt:lpstr>
      <vt:lpstr>Оглавление</vt:lpstr>
      <vt:lpstr>Инновации – это то, что отличает лидера от догоняющих              Стив Джобс </vt:lpstr>
      <vt:lpstr>«Давление» цифровых технологий</vt:lpstr>
      <vt:lpstr>Проникновение интернета</vt:lpstr>
      <vt:lpstr>Мобильные телефоны</vt:lpstr>
      <vt:lpstr>Проникновение соцсетей и мобильных</vt:lpstr>
      <vt:lpstr>Презентация PowerPoint</vt:lpstr>
      <vt:lpstr>Африка – лидер m-payments</vt:lpstr>
      <vt:lpstr>Презентация PowerPoint</vt:lpstr>
      <vt:lpstr>«Давление» цифровых технологий</vt:lpstr>
      <vt:lpstr>Future Banking</vt:lpstr>
      <vt:lpstr>Future Banking</vt:lpstr>
      <vt:lpstr>Почему закрываются банковские отделения</vt:lpstr>
      <vt:lpstr>Как живут отделения …</vt:lpstr>
      <vt:lpstr>Скорость перемен</vt:lpstr>
      <vt:lpstr>Презентация PowerPoint</vt:lpstr>
      <vt:lpstr>Bank 2.0? – Уже не актуально.  Movenbank - банк третьего поколения</vt:lpstr>
      <vt:lpstr>FinTech: девятый вал цифровых технологий</vt:lpstr>
      <vt:lpstr>Инвестиции в FinTech </vt:lpstr>
      <vt:lpstr>Презентация PowerPoint</vt:lpstr>
      <vt:lpstr>«Горячие» направления Fintech вчера</vt:lpstr>
      <vt:lpstr>«Горячие» направления Fintech 2020</vt:lpstr>
      <vt:lpstr>Традиционные банки под угрозой:  банкинг процветает </vt:lpstr>
      <vt:lpstr>Фейсбук: виртуальная реальность</vt:lpstr>
      <vt:lpstr>Google: виртуальная реальность</vt:lpstr>
      <vt:lpstr>Apple: виртуальная реальность</vt:lpstr>
      <vt:lpstr>FinTech и регуляторы</vt:lpstr>
      <vt:lpstr>Бизнес-модель цифровой среды </vt:lpstr>
      <vt:lpstr>Цифровая экономика диктует</vt:lpstr>
      <vt:lpstr>Спасибо за внимание!  А.Ф. Пушко, Банковский институт НИУ-ВШЭ apushko@hse.ru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Alexander</dc:creator>
  <cp:lastModifiedBy>Alexander</cp:lastModifiedBy>
  <cp:revision>140</cp:revision>
  <cp:lastPrinted>2016-03-22T08:51:20Z</cp:lastPrinted>
  <dcterms:created xsi:type="dcterms:W3CDTF">2016-03-20T10:26:05Z</dcterms:created>
  <dcterms:modified xsi:type="dcterms:W3CDTF">2016-04-21T07:38:24Z</dcterms:modified>
</cp:coreProperties>
</file>