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7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51" r:id="rId1"/>
    <p:sldMasterId id="2147483653" r:id="rId2"/>
    <p:sldMasterId id="2147483661" r:id="rId3"/>
    <p:sldMasterId id="2147483671" r:id="rId4"/>
    <p:sldMasterId id="2147483673" r:id="rId5"/>
    <p:sldMasterId id="2147484274" r:id="rId6"/>
    <p:sldMasterId id="2147485052" r:id="rId7"/>
    <p:sldMasterId id="2147485191" r:id="rId8"/>
    <p:sldMasterId id="2147486521" r:id="rId9"/>
    <p:sldMasterId id="2147486524" r:id="rId10"/>
  </p:sldMasterIdLst>
  <p:notesMasterIdLst>
    <p:notesMasterId r:id="rId38"/>
  </p:notesMasterIdLst>
  <p:handoutMasterIdLst>
    <p:handoutMasterId r:id="rId39"/>
  </p:handoutMasterIdLst>
  <p:sldIdLst>
    <p:sldId id="856" r:id="rId11"/>
    <p:sldId id="842" r:id="rId12"/>
    <p:sldId id="857" r:id="rId13"/>
    <p:sldId id="858" r:id="rId14"/>
    <p:sldId id="831" r:id="rId15"/>
    <p:sldId id="833" r:id="rId16"/>
    <p:sldId id="834" r:id="rId17"/>
    <p:sldId id="835" r:id="rId18"/>
    <p:sldId id="836" r:id="rId19"/>
    <p:sldId id="837" r:id="rId20"/>
    <p:sldId id="838" r:id="rId21"/>
    <p:sldId id="844" r:id="rId22"/>
    <p:sldId id="863" r:id="rId23"/>
    <p:sldId id="839" r:id="rId24"/>
    <p:sldId id="840" r:id="rId25"/>
    <p:sldId id="841" r:id="rId26"/>
    <p:sldId id="843" r:id="rId27"/>
    <p:sldId id="864" r:id="rId28"/>
    <p:sldId id="847" r:id="rId29"/>
    <p:sldId id="848" r:id="rId30"/>
    <p:sldId id="849" r:id="rId31"/>
    <p:sldId id="850" r:id="rId32"/>
    <p:sldId id="862" r:id="rId33"/>
    <p:sldId id="865" r:id="rId34"/>
    <p:sldId id="866" r:id="rId35"/>
    <p:sldId id="867" r:id="rId36"/>
    <p:sldId id="854" r:id="rId37"/>
  </p:sldIdLst>
  <p:sldSz cx="9144000" cy="6858000" type="screen4x3"/>
  <p:notesSz cx="6805613" cy="9939338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Constantia" panose="02030602050306030303" pitchFamily="18" charset="0"/>
      <p:regular r:id="rId44"/>
      <p:bold r:id="rId45"/>
      <p:italic r:id="rId46"/>
      <p:boldItalic r:id="rId47"/>
    </p:embeddedFont>
    <p:embeddedFont>
      <p:font typeface="Wingdings 2" panose="05020102010507070707" pitchFamily="18" charset="2"/>
      <p:regular r:id="rId48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B9BD5"/>
    <a:srgbClr val="E9EDF4"/>
    <a:srgbClr val="D0D8E8"/>
    <a:srgbClr val="EAEFF7"/>
    <a:srgbClr val="D2DEEF"/>
    <a:srgbClr val="2F5597"/>
    <a:srgbClr val="2F3A97"/>
    <a:srgbClr val="4F81BD"/>
    <a:srgbClr val="669900"/>
    <a:srgbClr val="7A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6" autoAdjust="0"/>
    <p:restoredTop sz="95547" autoAdjust="0"/>
  </p:normalViewPr>
  <p:slideViewPr>
    <p:cSldViewPr>
      <p:cViewPr varScale="1">
        <p:scale>
          <a:sx n="83" d="100"/>
          <a:sy n="83" d="100"/>
        </p:scale>
        <p:origin x="58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font" Target="fonts/font5.fntdata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 bwMode="auto">
          <a:xfrm>
            <a:off x="1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55776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EC8D05-9334-4E61-94A0-870E0D11C1F2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1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55776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1806">
              <a:defRPr/>
            </a:lvl1pPr>
          </a:lstStyle>
          <a:p>
            <a:fld id="{88276565-88C3-4BA2-BEA5-8277758682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5612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 bwMode="auto">
          <a:xfrm>
            <a:off x="1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 bwMode="auto">
          <a:xfrm>
            <a:off x="3855776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415D225-B37D-498C-BBBB-6CB371AC17C4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08" tIns="45904" rIns="91808" bIns="45904" anchor="ctr"/>
          <a:lstStyle>
            <a:extLst/>
          </a:lstStyle>
          <a:p>
            <a:pPr lvl="0"/>
            <a:endParaRPr lang="ru-RU" noProof="0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680245" y="4721986"/>
            <a:ext cx="5445126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1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55776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1806">
              <a:defRPr/>
            </a:lvl1pPr>
          </a:lstStyle>
          <a:p>
            <a:fld id="{D83D1271-52DB-4C12-9BB4-E4991FE833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117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5806" indent="-286481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7517" indent="-228864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5244" indent="-228864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4572" indent="-228864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25497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86426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47353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08281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388374F-324E-4A3A-9C03-4BF9DA517560}" type="slidenum">
              <a:rPr lang="ru-RU" altLang="ru-RU" sz="180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333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5276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1478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8004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95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662473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48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3384376" cy="562074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338437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5148064" y="1340768"/>
            <a:ext cx="3528392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183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02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356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DA29D6B-7C70-4021-9189-11D3320027FB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6C6A318-C0C3-44AE-99C4-6663BD1839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47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F4A3C2E-9AB1-4941-AF79-F1FD84918D19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0B86183B-9CB9-4FEF-A1E0-FBC76E72EB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8775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1412875"/>
            <a:ext cx="6624637" cy="561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4976" y="1509714"/>
            <a:ext cx="8274051" cy="13224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0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412776"/>
            <a:ext cx="6624736" cy="439248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4366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8013" cy="15684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35163"/>
            <a:ext cx="8228013" cy="4387850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D7D6C87-0C68-4540-90B1-263A84853F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1296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30538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756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6923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1479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74727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2565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9483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89465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20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7128792" cy="5620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47664" y="1412776"/>
            <a:ext cx="3384376" cy="428133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5148064" y="1412776"/>
            <a:ext cx="3528392" cy="428133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284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23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4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3582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620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8980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730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980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366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943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02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81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662473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25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3384376" cy="562074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338437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5148064" y="1340768"/>
            <a:ext cx="3528392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50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06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54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25" y="404813"/>
            <a:ext cx="47577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492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21.04.2016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6432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25" r:id="rId1"/>
    <p:sldLayoutId id="2147486526" r:id="rId2"/>
    <p:sldLayoutId id="2147486527" r:id="rId3"/>
    <p:sldLayoutId id="2147486528" r:id="rId4"/>
    <p:sldLayoutId id="2147486529" r:id="rId5"/>
    <p:sldLayoutId id="2147486530" r:id="rId6"/>
    <p:sldLayoutId id="2147486531" r:id="rId7"/>
    <p:sldLayoutId id="2147486532" r:id="rId8"/>
    <p:sldLayoutId id="2147486533" r:id="rId9"/>
    <p:sldLayoutId id="2147486534" r:id="rId10"/>
    <p:sldLayoutId id="21474865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549275"/>
            <a:ext cx="66246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398588"/>
            <a:ext cx="6624637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92275" y="1268413"/>
            <a:ext cx="72009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8305800" y="6453188"/>
            <a:ext cx="442913" cy="127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12E76F78-A723-48F4-95AB-18EC26BD0139}" type="slidenum">
              <a:rPr lang="ru-RU" altLang="ru-RU" sz="1200" b="1">
                <a:solidFill>
                  <a:srgbClr val="FFFFFF"/>
                </a:solidFill>
              </a:rPr>
              <a:pPr algn="r" eaLnBrk="1" hangingPunct="1"/>
              <a:t>‹#›</a:t>
            </a:fld>
            <a:endParaRPr lang="ru-RU" altLang="ru-RU" sz="1200" b="1">
              <a:solidFill>
                <a:srgbClr val="FFFFFF"/>
              </a:solidFill>
            </a:endParaRPr>
          </a:p>
        </p:txBody>
      </p:sp>
      <p:pic>
        <p:nvPicPr>
          <p:cNvPr id="2054" name="Рисунок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7" t="61877" r="558" b="1480"/>
          <a:stretch>
            <a:fillRect/>
          </a:stretch>
        </p:blipFill>
        <p:spPr bwMode="auto">
          <a:xfrm>
            <a:off x="287338" y="620713"/>
            <a:ext cx="2555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287338" y="325438"/>
            <a:ext cx="2449512" cy="2540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smtClean="0">
                <a:solidFill>
                  <a:schemeClr val="bg1"/>
                </a:solidFill>
                <a:latin typeface="Constantia" pitchFamily="18" charset="0"/>
              </a:rPr>
              <a:t>Минэкономразвития России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3" r:id="rId1"/>
    <p:sldLayoutId id="2147486494" r:id="rId2"/>
    <p:sldLayoutId id="2147486495" r:id="rId3"/>
    <p:sldLayoutId id="2147486496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692275" y="981075"/>
            <a:ext cx="72009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75" name="TextBox 11"/>
          <p:cNvSpPr txBox="1">
            <a:spLocks noChangeArrowheads="1"/>
          </p:cNvSpPr>
          <p:nvPr/>
        </p:nvSpPr>
        <p:spPr bwMode="auto">
          <a:xfrm>
            <a:off x="8305800" y="6453188"/>
            <a:ext cx="442913" cy="127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B3031CB-EADD-4388-A472-1BB8E1C21807}" type="slidenum">
              <a:rPr lang="ru-RU" altLang="ru-RU" sz="1200" b="1">
                <a:solidFill>
                  <a:srgbClr val="7F7F7F"/>
                </a:solidFill>
                <a:latin typeface="Constantia" panose="02030602050306030303" pitchFamily="18" charset="0"/>
              </a:rPr>
              <a:pPr algn="r" eaLnBrk="1" hangingPunct="1"/>
              <a:t>‹#›</a:t>
            </a:fld>
            <a:endParaRPr lang="ru-RU" altLang="ru-RU" sz="1200" b="1">
              <a:solidFill>
                <a:srgbClr val="7F7F7F"/>
              </a:solidFill>
              <a:latin typeface="Constantia" panose="020306020503060303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7" r:id="rId1"/>
    <p:sldLayoutId id="2147486498" r:id="rId2"/>
    <p:sldLayoutId id="2147486499" r:id="rId3"/>
    <p:sldLayoutId id="2147486500" r:id="rId4"/>
    <p:sldLayoutId id="2147486501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692275" y="981075"/>
            <a:ext cx="72009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123" name="TextBox 11"/>
          <p:cNvSpPr txBox="1">
            <a:spLocks noChangeArrowheads="1"/>
          </p:cNvSpPr>
          <p:nvPr/>
        </p:nvSpPr>
        <p:spPr bwMode="auto">
          <a:xfrm>
            <a:off x="8305800" y="6453188"/>
            <a:ext cx="442913" cy="127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3B0322E9-82C2-4051-B5AD-8378A47A3D37}" type="slidenum">
              <a:rPr lang="ru-RU" altLang="ru-RU" sz="1200" b="1">
                <a:solidFill>
                  <a:srgbClr val="7F7F7F"/>
                </a:solidFill>
                <a:latin typeface="Constantia" panose="02030602050306030303" pitchFamily="18" charset="0"/>
              </a:rPr>
              <a:pPr algn="r" eaLnBrk="1" hangingPunct="1"/>
              <a:t>‹#›</a:t>
            </a:fld>
            <a:endParaRPr lang="ru-RU" altLang="ru-RU" sz="1200" b="1">
              <a:solidFill>
                <a:srgbClr val="7F7F7F"/>
              </a:solidFill>
              <a:latin typeface="Constantia" panose="020306020503060303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4" r:id="rId1"/>
    <p:sldLayoutId id="2147486505" r:id="rId2"/>
    <p:sldLayoutId id="2147486506" r:id="rId3"/>
    <p:sldLayoutId id="2147486507" r:id="rId4"/>
    <p:sldLayoutId id="2147486517" r:id="rId5"/>
    <p:sldLayoutId id="2147486518" r:id="rId6"/>
    <p:sldLayoutId id="2147486508" r:id="rId7"/>
    <p:sldLayoutId id="2147486519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09" r:id="rId1"/>
    <p:sldLayoutId id="214748651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11" r:id="rId1"/>
    <p:sldLayoutId id="2147486512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:\Users\ShadrinAJU.AD\Desktop\Фирменный стиль\гербовый блок_horisontal_left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27038"/>
            <a:ext cx="3960813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74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22" r:id="rId1"/>
    <p:sldLayoutId id="2147486523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594928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Constantia" panose="02030602050306030303" pitchFamily="18" charset="0"/>
                <a:cs typeface="Calibri" panose="020F0502020204030204" pitchFamily="34" charset="0"/>
              </a:rPr>
              <a:t>Апрель 2016 </a:t>
            </a:r>
            <a:endParaRPr lang="ru-RU" sz="2000" b="1" dirty="0">
              <a:solidFill>
                <a:srgbClr val="FFFFFF"/>
              </a:solidFill>
              <a:latin typeface="Constantia" panose="0203060205030603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436" y="2996952"/>
            <a:ext cx="8208912" cy="461665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ct val="150000"/>
              </a:lnSpc>
              <a:spcAft>
                <a:spcPts val="0"/>
              </a:spcAft>
              <a:defRPr sz="2400" b="1">
                <a:solidFill>
                  <a:prstClr val="white"/>
                </a:solidFill>
                <a:latin typeface="Constantia" panose="02030602050306030303" pitchFamily="18" charset="0"/>
                <a:ea typeface="Calibri"/>
                <a:cs typeface="Times New Roman"/>
              </a:defRPr>
            </a:lvl1pPr>
          </a:lstStyle>
          <a:p>
            <a:pPr>
              <a:lnSpc>
                <a:spcPct val="100000"/>
              </a:lnSpc>
            </a:pPr>
            <a:r>
              <a:rPr lang="ru-RU" dirty="0" smtClean="0"/>
              <a:t>Текущая экономическая ситуация и прогноз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10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Транспорт и связь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7965"/>
            <a:ext cx="4130179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55" y="1487965"/>
            <a:ext cx="4179709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941168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Темпы роста транспортных услуг </a:t>
            </a:r>
            <a:r>
              <a:rPr lang="ru-RU" dirty="0" smtClean="0"/>
              <a:t>отражают </a:t>
            </a:r>
            <a:r>
              <a:rPr lang="ru-RU" dirty="0"/>
              <a:t>общую цикличность волн кризиса. Темпы роста услуг падали с начала 2014 года до середины 2015 года, но последние </a:t>
            </a:r>
            <a:r>
              <a:rPr lang="ru-RU" dirty="0" smtClean="0"/>
              <a:t>с середины 2015 г, </a:t>
            </a:r>
            <a:r>
              <a:rPr lang="ru-RU" dirty="0"/>
              <a:t>объем транспортных услуг начал устойчиво возрастать.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31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Финансовая деятельность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0515"/>
            <a:ext cx="4392488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3" y="1527260"/>
            <a:ext cx="3996444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013176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Финансовые услуги сокращались с начала 2015 года и во второй половине 2015 года сохранили отрицательную динамику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22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744538" y="438150"/>
            <a:ext cx="7921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indent="457200" algn="ctr" eaLnBrk="1" hangingPunct="1">
              <a:spcBef>
                <a:spcPts val="1200"/>
              </a:spcBef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fontAlgn="base">
              <a:spcAft>
                <a:spcPct val="0"/>
              </a:spcAft>
            </a:pPr>
            <a:r>
              <a:rPr lang="ru-RU" altLang="ko-KR" dirty="0" smtClean="0"/>
              <a:t>Как изменилась структура ВВП по счету производства</a:t>
            </a:r>
            <a:endParaRPr lang="ru-RU" altLang="ko-KR" dirty="0"/>
          </a:p>
        </p:txBody>
      </p:sp>
      <p:graphicFrame>
        <p:nvGraphicFramePr>
          <p:cNvPr id="4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924235"/>
              </p:ext>
            </p:extLst>
          </p:nvPr>
        </p:nvGraphicFramePr>
        <p:xfrm>
          <a:off x="467542" y="1124744"/>
          <a:ext cx="8136907" cy="5279471"/>
        </p:xfrm>
        <a:graphic>
          <a:graphicData uri="http://schemas.openxmlformats.org/drawingml/2006/table">
            <a:tbl>
              <a:tblPr/>
              <a:tblGrid>
                <a:gridCol w="2843017"/>
                <a:gridCol w="1058778"/>
                <a:gridCol w="1058778"/>
                <a:gridCol w="1058778"/>
                <a:gridCol w="1058778"/>
                <a:gridCol w="1058778"/>
              </a:tblGrid>
              <a:tr h="41746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 ВВП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Обработка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74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Добыча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Торговля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662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Транспорт и связь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Строительство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Гос.управление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74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Финансы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Сельское хоз-во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122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Здравоохранение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Образование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74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Прочее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944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Чистые налоги на продукты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30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744538" y="116632"/>
            <a:ext cx="7921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indent="457200" algn="ctr" eaLnBrk="1" hangingPunct="1">
              <a:spcBef>
                <a:spcPts val="1200"/>
              </a:spcBef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fontAlgn="base">
              <a:spcAft>
                <a:spcPct val="0"/>
              </a:spcAft>
            </a:pPr>
            <a:r>
              <a:rPr lang="ru-RU" altLang="ko-KR" dirty="0" smtClean="0"/>
              <a:t>Как изменится структура ВВП по счету производства</a:t>
            </a:r>
            <a:endParaRPr lang="ru-RU" altLang="ko-KR" dirty="0"/>
          </a:p>
        </p:txBody>
      </p:sp>
      <p:graphicFrame>
        <p:nvGraphicFramePr>
          <p:cNvPr id="4" name="Group 94"/>
          <p:cNvGraphicFramePr>
            <a:graphicFrameLocks noGrp="1"/>
          </p:cNvGraphicFramePr>
          <p:nvPr>
            <p:extLst/>
          </p:nvPr>
        </p:nvGraphicFramePr>
        <p:xfrm>
          <a:off x="467542" y="1124744"/>
          <a:ext cx="8136907" cy="5279471"/>
        </p:xfrm>
        <a:graphic>
          <a:graphicData uri="http://schemas.openxmlformats.org/drawingml/2006/table">
            <a:tbl>
              <a:tblPr/>
              <a:tblGrid>
                <a:gridCol w="2843017"/>
                <a:gridCol w="1058778"/>
                <a:gridCol w="1058778"/>
                <a:gridCol w="1058778"/>
                <a:gridCol w="1058778"/>
                <a:gridCol w="1058778"/>
              </a:tblGrid>
              <a:tr h="41746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 ВВП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Обработка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74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Добыча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8,3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Торговля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662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Транспорт и связь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Строительство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Гос.управление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5,3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74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Финансы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4,7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Сельское хоз-во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7122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Здравоохранение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4788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Образование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746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Прочее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20,5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944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Чистые налоги на продукты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13,0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12,8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67230" y="636814"/>
            <a:ext cx="1942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 года)</a:t>
            </a:r>
          </a:p>
        </p:txBody>
      </p:sp>
    </p:spTree>
    <p:extLst>
      <p:ext uri="{BB962C8B-B14F-4D97-AF65-F5344CB8AC3E}">
        <p14:creationId xmlns:p14="http://schemas.microsoft.com/office/powerpoint/2010/main" val="245549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Потребление домашних хозяйств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381699" y="983909"/>
            <a:ext cx="4488918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endParaRPr lang="ru-RU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508518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Потребление </a:t>
            </a:r>
            <a:r>
              <a:rPr lang="ru-RU" dirty="0" smtClean="0"/>
              <a:t>сократилось </a:t>
            </a:r>
            <a:r>
              <a:rPr lang="ru-RU" dirty="0"/>
              <a:t>наиболее сильно в первом квартале 2015 </a:t>
            </a:r>
            <a:r>
              <a:rPr lang="ru-RU" dirty="0" smtClean="0"/>
              <a:t>года; в течение последующих кварталов продолжает </a:t>
            </a:r>
            <a:r>
              <a:rPr lang="ru-RU" dirty="0"/>
              <a:t>сокращаться, но более умеренными темпами.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44888"/>
            <a:ext cx="3880244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099" y="1508028"/>
            <a:ext cx="4142358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11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Валовое накопление основного капитала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67677"/>
            <a:ext cx="4202187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77" y="1510551"/>
            <a:ext cx="4202987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941168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Валовое накопление основного капитала сократилось в начале 2015 года и продолжает сокращаться вплоть до 1 квартала 2016 года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9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Чистый экспорт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7965"/>
            <a:ext cx="4093236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1500522"/>
            <a:ext cx="3888433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065" y="4869160"/>
            <a:ext cx="86633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Чистый экспорт возрастал на протяжение всего 2015 года, за счет падения импорта более чем на 25% и сохранившихся положительных темпов роста экспорта, как углеводородов, так и не топливных товаров.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331553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8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293609"/>
              </p:ext>
            </p:extLst>
          </p:nvPr>
        </p:nvGraphicFramePr>
        <p:xfrm>
          <a:off x="179513" y="1052736"/>
          <a:ext cx="8568951" cy="5256586"/>
        </p:xfrm>
        <a:graphic>
          <a:graphicData uri="http://schemas.openxmlformats.org/drawingml/2006/table">
            <a:tbl>
              <a:tblPr/>
              <a:tblGrid>
                <a:gridCol w="3528391"/>
                <a:gridCol w="1008112"/>
                <a:gridCol w="1008112"/>
                <a:gridCol w="1008112"/>
                <a:gridCol w="1008112"/>
                <a:gridCol w="1008112"/>
              </a:tblGrid>
              <a:tr h="46430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 ВВП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46430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Конечное потребление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72,4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69,5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295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Домохозяйства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52,1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53,7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54,1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295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</a:t>
                      </a:r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Гос. </a:t>
                      </a:r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управление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409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Валовое накопление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23,2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21,2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576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Валовое накопление осн. капитала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409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Изменение запасов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57384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Чистый экспорт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50295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Экспорт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27,7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28,6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28,5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5130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Импорт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-20,1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-21,3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-21,8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-15,5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51520" y="332656"/>
            <a:ext cx="8558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indent="457200" algn="ctr" eaLnBrk="1" hangingPunct="1">
              <a:spcBef>
                <a:spcPts val="1200"/>
              </a:spcBef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fontAlgn="base">
              <a:spcAft>
                <a:spcPct val="0"/>
              </a:spcAft>
            </a:pPr>
            <a:r>
              <a:rPr lang="ru-RU" altLang="ko-KR" dirty="0" smtClean="0"/>
              <a:t>Как изменилась структура ВВП по счету использования</a:t>
            </a:r>
            <a:endParaRPr lang="ru-RU" altLang="ko-KR" dirty="0"/>
          </a:p>
        </p:txBody>
      </p:sp>
    </p:spTree>
    <p:extLst>
      <p:ext uri="{BB962C8B-B14F-4D97-AF65-F5344CB8AC3E}">
        <p14:creationId xmlns:p14="http://schemas.microsoft.com/office/powerpoint/2010/main" val="347847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779585"/>
              </p:ext>
            </p:extLst>
          </p:nvPr>
        </p:nvGraphicFramePr>
        <p:xfrm>
          <a:off x="179513" y="1052736"/>
          <a:ext cx="8568951" cy="5256586"/>
        </p:xfrm>
        <a:graphic>
          <a:graphicData uri="http://schemas.openxmlformats.org/drawingml/2006/table">
            <a:tbl>
              <a:tblPr/>
              <a:tblGrid>
                <a:gridCol w="3528391"/>
                <a:gridCol w="1008112"/>
                <a:gridCol w="1008112"/>
                <a:gridCol w="1008112"/>
                <a:gridCol w="1008112"/>
                <a:gridCol w="1008112"/>
              </a:tblGrid>
              <a:tr h="46430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 ВВП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7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</a:t>
                      </a:r>
                      <a:r>
                        <a:rPr lang="en-US" sz="16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9</a:t>
                      </a:r>
                      <a:endParaRPr lang="ru-RU" sz="1600" b="1" i="0" u="none" strike="noStrike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46430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Конечное потребление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69,5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68,3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68,2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0295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Домохозяйства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50,8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49,9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50,9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295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</a:t>
                      </a:r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Гос. </a:t>
                      </a:r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управление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17,3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16,9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409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Валовое накопление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16,4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17,7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18,3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18,8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19,3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4576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Валовое накопление осн.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капитала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18,7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19,1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2409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Изменение запасов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-0,7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0,1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0,2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57384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Чистый экспорт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16,0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15,2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14,8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50295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Экспорт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30,7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30,7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30,7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5130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Импорт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-15,5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-14,6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-15,0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-15,4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-15,9</a:t>
                      </a:r>
                      <a:endParaRPr lang="ru-RU" sz="16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36088" y="260648"/>
            <a:ext cx="855865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indent="457200" algn="ctr" eaLnBrk="1" hangingPunct="1">
              <a:spcBef>
                <a:spcPts val="1200"/>
              </a:spcBef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fontAlgn="base">
              <a:spcAft>
                <a:spcPct val="0"/>
              </a:spcAft>
            </a:pPr>
            <a:r>
              <a:rPr lang="ru-RU" altLang="ko-KR" dirty="0" smtClean="0"/>
              <a:t>Как изменится структура ВВП по счету использования</a:t>
            </a:r>
            <a:endParaRPr lang="ru-RU" altLang="ko-KR" dirty="0"/>
          </a:p>
        </p:txBody>
      </p:sp>
      <p:sp>
        <p:nvSpPr>
          <p:cNvPr id="4" name="TextBox 3"/>
          <p:cNvSpPr txBox="1"/>
          <p:nvPr/>
        </p:nvSpPr>
        <p:spPr>
          <a:xfrm>
            <a:off x="6867230" y="636814"/>
            <a:ext cx="1942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 года)</a:t>
            </a:r>
          </a:p>
        </p:txBody>
      </p:sp>
    </p:spTree>
    <p:extLst>
      <p:ext uri="{BB962C8B-B14F-4D97-AF65-F5344CB8AC3E}">
        <p14:creationId xmlns:p14="http://schemas.microsoft.com/office/powerpoint/2010/main" val="1573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98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771593"/>
              </p:ext>
            </p:extLst>
          </p:nvPr>
        </p:nvGraphicFramePr>
        <p:xfrm>
          <a:off x="250825" y="1341438"/>
          <a:ext cx="8497889" cy="5138739"/>
        </p:xfrm>
        <a:graphic>
          <a:graphicData uri="http://schemas.openxmlformats.org/drawingml/2006/table">
            <a:tbl>
              <a:tblPr/>
              <a:tblGrid>
                <a:gridCol w="3417797"/>
                <a:gridCol w="820554"/>
                <a:gridCol w="764062"/>
                <a:gridCol w="874222"/>
                <a:gridCol w="872810"/>
                <a:gridCol w="874222"/>
                <a:gridCol w="874222"/>
              </a:tblGrid>
              <a:tr h="48767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 к 2014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6246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ВВП</a:t>
                      </a:r>
                    </a:p>
                  </a:txBody>
                  <a:tcPr marL="108018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89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Промышленность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100.0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89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Инвестиции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719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Оборот розничной торговли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90.0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719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Объем платных услуг населению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98.0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404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Реальная заработная плата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984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Реальные располагаемые доходы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населения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939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Экспорт, в реальном выражении</a:t>
                      </a:r>
                    </a:p>
                  </a:txBody>
                  <a:tcPr marL="0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939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Импорт, в реальном выражении</a:t>
                      </a:r>
                    </a:p>
                  </a:txBody>
                  <a:tcPr marL="108018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.7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939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Производительность труда</a:t>
                      </a:r>
                    </a:p>
                  </a:txBody>
                  <a:tcPr marL="108018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102.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93983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Потребление домашних хозяйств</a:t>
                      </a:r>
                    </a:p>
                  </a:txBody>
                  <a:tcPr marL="108018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97.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2.6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9398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Валовое накопление</a:t>
                      </a:r>
                    </a:p>
                  </a:txBody>
                  <a:tcPr marL="108018" marR="10801" marT="10796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81.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r>
                        <a:rPr lang="ru-RU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0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ru-RU" sz="1600" b="0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ru-RU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n-US" sz="1600" b="1" i="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ru-RU" sz="1600" b="1" i="0" u="none" strike="noStrike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3425" name="TextBox 8"/>
          <p:cNvSpPr txBox="1">
            <a:spLocks noChangeArrowheads="1"/>
          </p:cNvSpPr>
          <p:nvPr/>
        </p:nvSpPr>
        <p:spPr bwMode="auto">
          <a:xfrm>
            <a:off x="744538" y="438150"/>
            <a:ext cx="7921625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altLang="ko-KR" dirty="0" smtClean="0"/>
              <a:t>Прогноз: Базовый сценарий</a:t>
            </a:r>
            <a:endParaRPr lang="ru-RU" altLang="ko-KR" dirty="0"/>
          </a:p>
        </p:txBody>
      </p:sp>
      <p:sp>
        <p:nvSpPr>
          <p:cNvPr id="13426" name="Прямоугольник 3"/>
          <p:cNvSpPr>
            <a:spLocks noChangeArrowheads="1"/>
          </p:cNvSpPr>
          <p:nvPr/>
        </p:nvSpPr>
        <p:spPr bwMode="auto">
          <a:xfrm>
            <a:off x="7732713" y="1004888"/>
            <a:ext cx="930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ru-RU" altLang="ru-RU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г/г, </a:t>
            </a:r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ru-RU" altLang="ru-RU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582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49871"/>
            <a:ext cx="6840760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Основные</a:t>
            </a:r>
            <a:r>
              <a:rPr lang="en-US" dirty="0"/>
              <a:t> </a:t>
            </a:r>
            <a:r>
              <a:rPr lang="ru-RU" dirty="0" smtClean="0"/>
              <a:t>макроэкономические </a:t>
            </a:r>
            <a:r>
              <a:rPr lang="ru-RU" dirty="0"/>
              <a:t>индикаторы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918107"/>
              </p:ext>
            </p:extLst>
          </p:nvPr>
        </p:nvGraphicFramePr>
        <p:xfrm>
          <a:off x="251520" y="1124744"/>
          <a:ext cx="8424938" cy="4990204"/>
        </p:xfrm>
        <a:graphic>
          <a:graphicData uri="http://schemas.openxmlformats.org/drawingml/2006/table">
            <a:tbl>
              <a:tblPr/>
              <a:tblGrid>
                <a:gridCol w="3106316"/>
                <a:gridCol w="590958"/>
                <a:gridCol w="590958"/>
                <a:gridCol w="590958"/>
                <a:gridCol w="590958"/>
                <a:gridCol w="590958"/>
                <a:gridCol w="590958"/>
                <a:gridCol w="590958"/>
                <a:gridCol w="590958"/>
                <a:gridCol w="590958"/>
              </a:tblGrid>
              <a:tr h="23820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% г/г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 кв. 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 кв. 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 кв. 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 кв. 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янв.16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фев.16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мар.16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 кв. 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ВВП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4.5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-3.7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Промышленность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обрабатывающая промышленность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-7.4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добыча полезных ископаемых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производство и распределение </a:t>
                      </a: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endParaRPr lang="ru-RU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электроэнергии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, воды и газа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Грузооборот транспорта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Розничная торговля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-9.9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-10.0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Платные услуги населению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Строительство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-7.0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    в т.ч. жилищное строительство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-6.2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-11.3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-16.3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Инвестиции в основной капитал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-8.8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-13.0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Сельское хоз-во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Номинальная заработная плата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Реальная заработная плата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-9.0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-8.5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-9.5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-9.8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-9.3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-3.0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Реальные </a:t>
                      </a:r>
                      <a:r>
                        <a:rPr lang="ru-RU" sz="12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расп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. ден. </a:t>
                      </a: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доходы населения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-2.3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1.8</a:t>
                      </a:r>
                      <a:endParaRPr lang="ru-RU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3.9</a:t>
                      </a:r>
                      <a:endParaRPr lang="ru-RU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Безработица, % к ЭАН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5.9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72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8"/>
          <p:cNvSpPr txBox="1">
            <a:spLocks noChangeArrowheads="1"/>
          </p:cNvSpPr>
          <p:nvPr/>
        </p:nvSpPr>
        <p:spPr bwMode="auto">
          <a:xfrm>
            <a:off x="776288" y="223838"/>
            <a:ext cx="7921625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altLang="ko-KR" dirty="0"/>
              <a:t>Основные макропоказатели </a:t>
            </a:r>
            <a:r>
              <a:rPr lang="ru-RU" altLang="ko-KR" dirty="0" smtClean="0"/>
              <a:t>(1)</a:t>
            </a:r>
            <a:endParaRPr lang="ru-RU" altLang="ko-K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1" y="620688"/>
            <a:ext cx="4515503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673740"/>
            <a:ext cx="4298948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84" y="3625740"/>
            <a:ext cx="4393108" cy="3012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894" y="3682339"/>
            <a:ext cx="4262321" cy="289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121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76288" y="223838"/>
            <a:ext cx="7921625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altLang="ko-KR" dirty="0"/>
              <a:t>Основные макропоказатели </a:t>
            </a:r>
            <a:r>
              <a:rPr lang="ru-RU" altLang="ko-KR" dirty="0" smtClean="0"/>
              <a:t>(2)</a:t>
            </a:r>
            <a:endParaRPr lang="ru-RU" altLang="ko-K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39" y="606500"/>
            <a:ext cx="4248472" cy="277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812" y="685503"/>
            <a:ext cx="4432138" cy="270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59" y="3573016"/>
            <a:ext cx="4295053" cy="3002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811" y="3624223"/>
            <a:ext cx="4259101" cy="2951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5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776288" y="223838"/>
            <a:ext cx="7921625" cy="46166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altLang="ko-KR" dirty="0"/>
              <a:t>Основные макропоказатели </a:t>
            </a:r>
            <a:r>
              <a:rPr lang="ru-RU" altLang="ko-KR" dirty="0" smtClean="0"/>
              <a:t>(3)</a:t>
            </a:r>
            <a:endParaRPr lang="ru-RU" altLang="ko-K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27" y="722450"/>
            <a:ext cx="4271182" cy="27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169" y="764704"/>
            <a:ext cx="4206548" cy="275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791" y="3573016"/>
            <a:ext cx="4742756" cy="31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016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52837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Вклад в темпы прироста ВВП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08720"/>
            <a:ext cx="7888158" cy="55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5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6978" y="1322324"/>
            <a:ext cx="3704901" cy="646317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dirty="0">
                <a:solidFill>
                  <a:srgbClr val="2F5597"/>
                </a:solidFill>
              </a:rPr>
              <a:t>Счет текущих операций, 4 кв. </a:t>
            </a:r>
            <a:r>
              <a:rPr lang="en-US" dirty="0">
                <a:solidFill>
                  <a:srgbClr val="2F5597"/>
                </a:solidFill>
              </a:rPr>
              <a:t>cumm</a:t>
            </a:r>
            <a:endParaRPr lang="ru-RU" dirty="0">
              <a:solidFill>
                <a:srgbClr val="2F559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458" y="1322323"/>
            <a:ext cx="3480786" cy="369318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dirty="0">
                <a:solidFill>
                  <a:srgbClr val="2F5597"/>
                </a:solidFill>
              </a:rPr>
              <a:t>Торговый</a:t>
            </a:r>
            <a:r>
              <a:rPr lang="ru-RU" dirty="0">
                <a:solidFill>
                  <a:srgbClr val="2F5597"/>
                </a:solidFill>
              </a:rPr>
              <a:t> </a:t>
            </a:r>
            <a:r>
              <a:rPr lang="ru-RU" dirty="0">
                <a:solidFill>
                  <a:srgbClr val="2F5597"/>
                </a:solidFill>
              </a:rPr>
              <a:t>баланс</a:t>
            </a:r>
            <a:r>
              <a:rPr lang="en-US" dirty="0">
                <a:solidFill>
                  <a:srgbClr val="2F5597"/>
                </a:solidFill>
              </a:rPr>
              <a:t>, </a:t>
            </a:r>
            <a:r>
              <a:rPr lang="ru-RU" dirty="0">
                <a:solidFill>
                  <a:srgbClr val="2F5597"/>
                </a:solidFill>
              </a:rPr>
              <a:t>4 кв. </a:t>
            </a:r>
            <a:r>
              <a:rPr lang="en-US" dirty="0" err="1">
                <a:solidFill>
                  <a:srgbClr val="2F5597"/>
                </a:solidFill>
              </a:rPr>
              <a:t>cumm</a:t>
            </a:r>
            <a:endParaRPr lang="ru-RU" dirty="0">
              <a:solidFill>
                <a:srgbClr val="2F5597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59" y="4293096"/>
            <a:ext cx="8177085" cy="1455319"/>
          </a:xfrm>
          <a:prstGeom prst="rect">
            <a:avLst/>
          </a:prstGeom>
        </p:spPr>
        <p:txBody>
          <a:bodyPr wrap="square" lIns="69643" tIns="34822" rIns="69643" bIns="34822">
            <a:spAutoFit/>
          </a:bodyPr>
          <a:lstStyle/>
          <a:p>
            <a:pPr marL="130580" indent="-130580" algn="just">
              <a:buFont typeface="Arial" panose="020B0604020202020204" pitchFamily="34" charset="0"/>
              <a:buChar char="•"/>
            </a:pPr>
            <a:r>
              <a:rPr lang="ru-RU" sz="1500" dirty="0"/>
              <a:t>По предварительной оценке Банка России, профицит текущего счета платежного баланса Российской Федерации в I квартале 2016 года составил 11,7 млрд долларов США (в I квартале 2015 года – 30,0 млрд долларов США). </a:t>
            </a:r>
          </a:p>
          <a:p>
            <a:pPr marL="130580" indent="-130580" algn="just">
              <a:buFont typeface="Arial" panose="020B0604020202020204" pitchFamily="34" charset="0"/>
              <a:buChar char="•"/>
            </a:pPr>
            <a:r>
              <a:rPr lang="ru-RU" sz="1500" dirty="0"/>
              <a:t>Его сокращение стало следствием уменьшения более чем в два раза положительного сальдо внешней торговли товарами в условиях значительного снижения экспорта при замедлении падения импорта.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09" y="1647200"/>
            <a:ext cx="3534770" cy="211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912" y="1648610"/>
            <a:ext cx="3532412" cy="211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91680" y="277644"/>
            <a:ext cx="5271868" cy="461651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sz="2400" b="1" dirty="0">
                <a:solidFill>
                  <a:srgbClr val="2F5597"/>
                </a:solidFill>
              </a:rPr>
              <a:t>Платежный баланс РФ</a:t>
            </a:r>
            <a:endParaRPr lang="ru-RU" sz="2400" b="1" dirty="0">
              <a:solidFill>
                <a:srgbClr val="2F5597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06810" y="3825076"/>
            <a:ext cx="1093514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25" b="1" dirty="0"/>
              <a:t> Источник: ЦБ </a:t>
            </a:r>
            <a:r>
              <a:rPr lang="ru-RU" sz="825" b="1" dirty="0"/>
              <a:t>РФ</a:t>
            </a:r>
            <a:endParaRPr lang="ru-RU" sz="825" dirty="0"/>
          </a:p>
        </p:txBody>
      </p:sp>
    </p:spTree>
    <p:extLst>
      <p:ext uri="{BB962C8B-B14F-4D97-AF65-F5344CB8AC3E}">
        <p14:creationId xmlns:p14="http://schemas.microsoft.com/office/powerpoint/2010/main" val="358422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083" y="4131474"/>
            <a:ext cx="4300569" cy="182249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500" dirty="0"/>
              <a:t>Январь-март 2016 года характеризовался также ускорением сжатия отрицательного сальдо баланса услуг и сокращением в абсолютном выражении влияния дефицита других статей на величину счета текущих операций</a:t>
            </a:r>
            <a:r>
              <a:rPr lang="ru-RU" sz="1500" dirty="0"/>
              <a:t>.</a:t>
            </a:r>
            <a:endParaRPr lang="en-US" sz="1500" dirty="0"/>
          </a:p>
          <a:p>
            <a:pPr marL="0" indent="0" algn="just">
              <a:buNone/>
            </a:pP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81325" y="1111098"/>
            <a:ext cx="3480786" cy="369318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dirty="0">
                <a:solidFill>
                  <a:srgbClr val="2F5597"/>
                </a:solidFill>
              </a:rPr>
              <a:t>Баланс услуг</a:t>
            </a:r>
            <a:endParaRPr lang="ru-RU" dirty="0">
              <a:solidFill>
                <a:srgbClr val="2F559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1968" y="1111098"/>
            <a:ext cx="3869450" cy="369318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dirty="0">
                <a:solidFill>
                  <a:srgbClr val="2F5597"/>
                </a:solidFill>
              </a:rPr>
              <a:t>Баланс инвестиционных доходов</a:t>
            </a:r>
            <a:endParaRPr lang="ru-RU" dirty="0">
              <a:solidFill>
                <a:srgbClr val="2F559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1622" y="3495926"/>
            <a:ext cx="3480786" cy="369318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dirty="0">
                <a:solidFill>
                  <a:srgbClr val="2F5597"/>
                </a:solidFill>
              </a:rPr>
              <a:t>Импорт услуг</a:t>
            </a:r>
            <a:r>
              <a:rPr lang="en-US" dirty="0">
                <a:solidFill>
                  <a:srgbClr val="2F5597"/>
                </a:solidFill>
              </a:rPr>
              <a:t>: </a:t>
            </a:r>
            <a:r>
              <a:rPr lang="ru-RU" dirty="0">
                <a:solidFill>
                  <a:srgbClr val="2F5597"/>
                </a:solidFill>
              </a:rPr>
              <a:t>поездки</a:t>
            </a:r>
            <a:endParaRPr lang="ru-RU" dirty="0">
              <a:solidFill>
                <a:srgbClr val="2F5597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58" y="1387897"/>
            <a:ext cx="3462820" cy="221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404" y="1387897"/>
            <a:ext cx="3462820" cy="221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256" y="3735482"/>
            <a:ext cx="3468284" cy="221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19672" y="354655"/>
            <a:ext cx="5271868" cy="461651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sz="2400" b="1" dirty="0">
                <a:solidFill>
                  <a:srgbClr val="2F5597"/>
                </a:solidFill>
              </a:rPr>
              <a:t>Платежный баланс РФ</a:t>
            </a:r>
            <a:endParaRPr lang="ru-RU" sz="2400" b="1" dirty="0">
              <a:solidFill>
                <a:srgbClr val="2F5597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3607549"/>
            <a:ext cx="1846958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25" b="1" dirty="0"/>
              <a:t> Источник: ЦБ </a:t>
            </a:r>
            <a:r>
              <a:rPr lang="ru-RU" sz="825" b="1" dirty="0"/>
              <a:t>РФ</a:t>
            </a:r>
            <a:endParaRPr lang="ru-RU" sz="825" dirty="0"/>
          </a:p>
        </p:txBody>
      </p:sp>
    </p:spTree>
    <p:extLst>
      <p:ext uri="{BB962C8B-B14F-4D97-AF65-F5344CB8AC3E}">
        <p14:creationId xmlns:p14="http://schemas.microsoft.com/office/powerpoint/2010/main" val="190225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367" y="3566894"/>
            <a:ext cx="4739680" cy="3117312"/>
          </a:xfrm>
          <a:prstGeom prst="rect">
            <a:avLst/>
          </a:prstGeom>
        </p:spPr>
        <p:txBody>
          <a:bodyPr wrap="square" lIns="69643" tIns="34822" rIns="69643" bIns="34822">
            <a:spAutoFit/>
          </a:bodyPr>
          <a:lstStyle/>
          <a:p>
            <a:pPr marL="217634" indent="-217634" algn="just">
              <a:buFont typeface="Arial" panose="020B0604020202020204" pitchFamily="34" charset="0"/>
              <a:buChar char="•"/>
            </a:pPr>
            <a:r>
              <a:rPr lang="ru-RU" dirty="0"/>
              <a:t>Чистый вывоз капитала частным сектором в I квартале 2016 года, по оценке, составил </a:t>
            </a:r>
            <a:r>
              <a:rPr lang="en-US" dirty="0" smtClean="0"/>
              <a:t>$</a:t>
            </a:r>
            <a:r>
              <a:rPr lang="ru-RU" dirty="0" smtClean="0"/>
              <a:t>7 млрд</a:t>
            </a:r>
            <a:r>
              <a:rPr lang="en-US" dirty="0" smtClean="0"/>
              <a:t>.</a:t>
            </a:r>
            <a:r>
              <a:rPr lang="ru-RU" dirty="0" smtClean="0"/>
              <a:t>, </a:t>
            </a:r>
            <a:r>
              <a:rPr lang="ru-RU" dirty="0"/>
              <a:t>снизившись более чем в </a:t>
            </a:r>
            <a:r>
              <a:rPr lang="ru-RU" dirty="0" smtClean="0"/>
              <a:t>4.5 раза </a:t>
            </a:r>
            <a:r>
              <a:rPr lang="ru-RU" dirty="0"/>
              <a:t>по сравнению со значением годом ранее. </a:t>
            </a:r>
            <a:endParaRPr lang="ru-RU" dirty="0" smtClean="0"/>
          </a:p>
          <a:p>
            <a:pPr marL="217634" indent="-217634" algn="just">
              <a:buFont typeface="Arial" panose="020B0604020202020204" pitchFamily="34" charset="0"/>
              <a:buChar char="•"/>
            </a:pPr>
            <a:r>
              <a:rPr lang="ru-RU" dirty="0" smtClean="0"/>
              <a:t>Наиболее </a:t>
            </a:r>
            <a:r>
              <a:rPr lang="ru-RU" dirty="0" smtClean="0"/>
              <a:t>интересная тенденция на уровне капитального счета – </a:t>
            </a:r>
            <a:r>
              <a:rPr lang="ru-RU" b="1" dirty="0" smtClean="0"/>
              <a:t>продажа иностранных активов банками</a:t>
            </a:r>
            <a:r>
              <a:rPr lang="ru-RU" dirty="0" smtClean="0"/>
              <a:t>, в результате чего чистое приобретение активов третий квартал подряд остается отрицательным.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4367" y="1024954"/>
            <a:ext cx="4249271" cy="553984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sz="1500" dirty="0">
                <a:solidFill>
                  <a:srgbClr val="2F5597"/>
                </a:solidFill>
              </a:rPr>
              <a:t>Чистый вывоз капитала частным </a:t>
            </a:r>
            <a:r>
              <a:rPr lang="ru-RU" sz="1500" dirty="0">
                <a:solidFill>
                  <a:srgbClr val="2F5597"/>
                </a:solidFill>
              </a:rPr>
              <a:t>сектором, </a:t>
            </a:r>
            <a:endParaRPr lang="en-US" sz="1500" dirty="0">
              <a:solidFill>
                <a:srgbClr val="2F5597"/>
              </a:solidFill>
            </a:endParaRPr>
          </a:p>
          <a:p>
            <a:pPr algn="ctr"/>
            <a:r>
              <a:rPr lang="ru-RU" sz="1500" dirty="0">
                <a:solidFill>
                  <a:srgbClr val="2F5597"/>
                </a:solidFill>
              </a:rPr>
              <a:t>4 </a:t>
            </a:r>
            <a:r>
              <a:rPr lang="ru-RU" sz="1500" dirty="0" smtClean="0">
                <a:solidFill>
                  <a:srgbClr val="2F5597"/>
                </a:solidFill>
              </a:rPr>
              <a:t>кв. </a:t>
            </a:r>
            <a:r>
              <a:rPr lang="en-US" sz="1500" dirty="0" err="1" smtClean="0">
                <a:solidFill>
                  <a:srgbClr val="2F5597"/>
                </a:solidFill>
              </a:rPr>
              <a:t>cumm</a:t>
            </a:r>
            <a:endParaRPr lang="ru-RU" sz="1500" dirty="0">
              <a:solidFill>
                <a:srgbClr val="2F5597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72" y="1621723"/>
            <a:ext cx="3258326" cy="194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00" y="1621722"/>
            <a:ext cx="3011054" cy="196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71357" y="347119"/>
            <a:ext cx="5271868" cy="461651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sz="2400" b="1" dirty="0">
                <a:solidFill>
                  <a:srgbClr val="2F5597"/>
                </a:solidFill>
              </a:rPr>
              <a:t>Платежный баланс РФ</a:t>
            </a:r>
            <a:endParaRPr lang="ru-RU" sz="2400" b="1" dirty="0">
              <a:solidFill>
                <a:srgbClr val="2F559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4047" y="1067738"/>
            <a:ext cx="3651218" cy="553984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sz="1500" dirty="0">
                <a:solidFill>
                  <a:srgbClr val="2F5597"/>
                </a:solidFill>
              </a:rPr>
              <a:t>Чистое приобретение активов, </a:t>
            </a:r>
            <a:endParaRPr lang="ru-RU" sz="1500" dirty="0" smtClean="0">
              <a:solidFill>
                <a:srgbClr val="2F5597"/>
              </a:solidFill>
            </a:endParaRPr>
          </a:p>
          <a:p>
            <a:pPr algn="ctr"/>
            <a:r>
              <a:rPr lang="ru-RU" sz="1500" dirty="0" smtClean="0">
                <a:solidFill>
                  <a:srgbClr val="2F5597"/>
                </a:solidFill>
              </a:rPr>
              <a:t>4 кв. </a:t>
            </a:r>
            <a:r>
              <a:rPr lang="en-US" sz="1500" dirty="0">
                <a:solidFill>
                  <a:srgbClr val="2F5597"/>
                </a:solidFill>
              </a:rPr>
              <a:t>cumm</a:t>
            </a:r>
            <a:endParaRPr lang="ru-RU" sz="1500" dirty="0">
              <a:solidFill>
                <a:srgbClr val="2F5597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700" y="4101299"/>
            <a:ext cx="3011054" cy="196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54047" y="3569277"/>
            <a:ext cx="3738789" cy="553984"/>
          </a:xfrm>
          <a:prstGeom prst="rect">
            <a:avLst/>
          </a:prstGeom>
          <a:noFill/>
        </p:spPr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ru-RU" sz="1500" dirty="0">
                <a:solidFill>
                  <a:srgbClr val="2F5597"/>
                </a:solidFill>
              </a:rPr>
              <a:t>Чистое принятие обязательств, </a:t>
            </a:r>
            <a:endParaRPr lang="ru-RU" sz="1500" dirty="0" smtClean="0">
              <a:solidFill>
                <a:srgbClr val="2F5597"/>
              </a:solidFill>
            </a:endParaRPr>
          </a:p>
          <a:p>
            <a:pPr algn="ctr"/>
            <a:r>
              <a:rPr lang="ru-RU" sz="1500" dirty="0" smtClean="0">
                <a:solidFill>
                  <a:srgbClr val="2F5597"/>
                </a:solidFill>
              </a:rPr>
              <a:t>4 кв. </a:t>
            </a:r>
            <a:r>
              <a:rPr lang="en-US" sz="1500" dirty="0">
                <a:solidFill>
                  <a:srgbClr val="2F5597"/>
                </a:solidFill>
              </a:rPr>
              <a:t>cumm</a:t>
            </a:r>
            <a:endParaRPr lang="ru-RU" sz="1500" dirty="0">
              <a:solidFill>
                <a:srgbClr val="2F5597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60534" y="3364163"/>
            <a:ext cx="1093514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25" b="1" dirty="0"/>
              <a:t> Источник: ЦБ </a:t>
            </a:r>
            <a:r>
              <a:rPr lang="ru-RU" sz="825" b="1" dirty="0"/>
              <a:t>РФ</a:t>
            </a:r>
            <a:endParaRPr lang="ru-RU" sz="825" dirty="0"/>
          </a:p>
        </p:txBody>
      </p:sp>
    </p:spTree>
    <p:extLst>
      <p:ext uri="{BB962C8B-B14F-4D97-AF65-F5344CB8AC3E}">
        <p14:creationId xmlns:p14="http://schemas.microsoft.com/office/powerpoint/2010/main" val="287549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259632" y="2924944"/>
            <a:ext cx="69982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latin typeface="Constantia" panose="02030602050306030303" pitchFamily="18" charset="0"/>
              </a:rPr>
              <a:t>Спасибо за внимание!</a:t>
            </a:r>
            <a:endParaRPr lang="ru-RU" altLang="ru-RU" sz="40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52540"/>
              </p:ext>
            </p:extLst>
          </p:nvPr>
        </p:nvGraphicFramePr>
        <p:xfrm>
          <a:off x="197513" y="444210"/>
          <a:ext cx="8316923" cy="5909760"/>
        </p:xfrm>
        <a:graphic>
          <a:graphicData uri="http://schemas.openxmlformats.org/drawingml/2006/table">
            <a:tbl>
              <a:tblPr/>
              <a:tblGrid>
                <a:gridCol w="2715197"/>
                <a:gridCol w="685316"/>
                <a:gridCol w="983282"/>
                <a:gridCol w="983282"/>
                <a:gridCol w="983282"/>
                <a:gridCol w="983282"/>
                <a:gridCol w="983282"/>
              </a:tblGrid>
              <a:tr h="1663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кв.16 (оценка)</a:t>
                      </a:r>
                      <a:endParaRPr lang="ru-RU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ВВП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Промышленность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Добыча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Обработка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Строительство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Оптовая и розничная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торговля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-13,6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Сельское хоз-во, охота и лес.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хоз-во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Транспорт 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связь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Финансовая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деятельность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Операции с недвижимым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имуществом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Гос.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управление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Образование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Здравоохранение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1980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Чистые налоги на продукты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19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39" y="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Счет производства ВВП*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9713" y="6308393"/>
            <a:ext cx="23438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* - динамика ВДС</a:t>
            </a:r>
          </a:p>
          <a:p>
            <a:r>
              <a:rPr lang="ru-RU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** - с устранением сезонности</a:t>
            </a:r>
            <a:endParaRPr lang="ru-RU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6399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4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333914"/>
              </p:ext>
            </p:extLst>
          </p:nvPr>
        </p:nvGraphicFramePr>
        <p:xfrm>
          <a:off x="251521" y="1340768"/>
          <a:ext cx="8424939" cy="4645643"/>
        </p:xfrm>
        <a:graphic>
          <a:graphicData uri="http://schemas.openxmlformats.org/drawingml/2006/table">
            <a:tbl>
              <a:tblPr/>
              <a:tblGrid>
                <a:gridCol w="2736303"/>
                <a:gridCol w="948106"/>
                <a:gridCol w="948106"/>
                <a:gridCol w="948106"/>
                <a:gridCol w="948106"/>
                <a:gridCol w="948106"/>
                <a:gridCol w="948106"/>
              </a:tblGrid>
              <a:tr h="246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кв.15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кв.16 (оценка)</a:t>
                      </a:r>
                      <a:endParaRPr lang="ru-RU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24607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ВВП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Конечное потребление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Потребление домохозяйств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-6,9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-12,4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Гос. управление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Валовое накопление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-28,7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-13,4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-18,7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Валовое накопление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основного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капитала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-9,8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Экспорт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Импорт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-26,0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-25,4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-7,4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</a:tr>
              <a:tr h="23728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Чистый экспорт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%,г/г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</a:tr>
              <a:tr h="237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%,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кв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49,1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75656" y="472081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Счет использования ВВП*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914" y="6261047"/>
            <a:ext cx="23438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* - динамика ВДС</a:t>
            </a:r>
          </a:p>
          <a:p>
            <a:r>
              <a:rPr lang="ru-RU" sz="1100" dirty="0" smtClean="0">
                <a:latin typeface="Calibri" panose="020F0502020204030204" pitchFamily="34" charset="0"/>
                <a:cs typeface="Calibri" panose="020F0502020204030204" pitchFamily="34" charset="0"/>
              </a:rPr>
              <a:t>** - с устранением сезонности</a:t>
            </a:r>
            <a:endParaRPr lang="ru-RU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3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454199"/>
            <a:ext cx="3960441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Реальный ВВП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293" y="1483763"/>
            <a:ext cx="4377178" cy="2892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230" y="4725144"/>
            <a:ext cx="86512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Снижение ВВП резко ускорилось в 1кв. 2015 года и достигло минимальных значений г/г во втором квартале.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457200" algn="just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тоже время, сезонно очищенная динамика замедляется со 2 кв. 2015 года, в 3кв. снижение было незначительное и в 4кв. ускорилось в связи с новой волной падение цен на нефть.</a:t>
            </a:r>
          </a:p>
          <a:p>
            <a:pPr indent="457200" algn="just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1кв. 2016 года продолжилось умеренное снижение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1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Промышленность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130178" cy="296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1" y="1708835"/>
            <a:ext cx="3996445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229200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 smtClean="0"/>
              <a:t>После значительного падения в первых 2-ух кварталах 2015 года, со  второго полугодия динамика промышленного производства стабилизировалась.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6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Строительство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381699" y="983909"/>
            <a:ext cx="4488918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endParaRPr lang="ru-RU" dirty="0">
              <a:solidFill>
                <a:srgbClr val="4472C4">
                  <a:lumMod val="75000"/>
                </a:srgb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202186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65" y="1715541"/>
            <a:ext cx="4150299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085184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Темпы роста строительных работ снижались в течение  </a:t>
            </a:r>
            <a:r>
              <a:rPr lang="ru-RU" dirty="0" smtClean="0"/>
              <a:t>2013-2014гг </a:t>
            </a:r>
            <a:r>
              <a:rPr lang="ru-RU" dirty="0"/>
              <a:t>и трех кварталов 2015 года, но в 4 квартале отмечается стабилизация,  которая продолжается в 1 квартале 2016 </a:t>
            </a:r>
            <a:r>
              <a:rPr lang="ru-RU" dirty="0" smtClean="0"/>
              <a:t>года.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40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Оптовая и розничная торговля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381699" y="983909"/>
            <a:ext cx="4488918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endParaRPr lang="ru-RU" dirty="0">
              <a:solidFill>
                <a:srgbClr val="4472C4">
                  <a:lumMod val="75000"/>
                </a:srgb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628800"/>
            <a:ext cx="4058171" cy="2968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3" y="1644853"/>
            <a:ext cx="3996444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085184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Объем оборота торговли снижается со второй половины 2014 года вплоть до 4 квартала 2015 года и только в 1 квартале 2016 года отмечается стабилизация.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58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6064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Сельское хозяйство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381699" y="983909"/>
            <a:ext cx="4488918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endParaRPr lang="ru-RU" dirty="0">
              <a:solidFill>
                <a:srgbClr val="4472C4">
                  <a:lumMod val="75000"/>
                </a:srgb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6842"/>
            <a:ext cx="3744416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665" y="1516676"/>
            <a:ext cx="4070792" cy="29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indent="457200" algn="just"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 dirty="0"/>
              <a:t>Темпы роста сельского хозяйства остаются положительными, а колебание сезонно очищенной динамики связано с колебаниями погодных условий в Российской Федерации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0008" y="722313"/>
            <a:ext cx="4387346" cy="504056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 defTabSz="900193">
              <a:lnSpc>
                <a:spcPct val="90000"/>
              </a:lnSpc>
              <a:buNone/>
              <a:defRPr sz="200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%</a:t>
            </a:r>
            <a:r>
              <a:rPr lang="ru-RU" dirty="0"/>
              <a:t>,</a:t>
            </a:r>
            <a:r>
              <a:rPr lang="en-US" dirty="0"/>
              <a:t> </a:t>
            </a:r>
            <a:r>
              <a:rPr lang="ru-RU" dirty="0"/>
              <a:t>г/г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03562" y="733493"/>
            <a:ext cx="4488918" cy="618455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езонно-сглаженный индекс, </a:t>
            </a:r>
          </a:p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(в ценах 2011г.)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74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MEDRF_OLDLOGO_3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нутренние страницы 1">
  <a:themeElements>
    <a:clrScheme name="MEDRF">
      <a:dk1>
        <a:srgbClr val="000000"/>
      </a:dk1>
      <a:lt1>
        <a:srgbClr val="FFFFFF"/>
      </a:lt1>
      <a:dk2>
        <a:srgbClr val="0065BD"/>
      </a:dk2>
      <a:lt2>
        <a:srgbClr val="FFFFFF"/>
      </a:lt2>
      <a:accent1>
        <a:srgbClr val="FFFFFF"/>
      </a:accent1>
      <a:accent2>
        <a:srgbClr val="0065BD"/>
      </a:accent2>
      <a:accent3>
        <a:srgbClr val="00A1DE"/>
      </a:accent3>
      <a:accent4>
        <a:srgbClr val="009B48"/>
      </a:accent4>
      <a:accent5>
        <a:srgbClr val="FED100"/>
      </a:accent5>
      <a:accent6>
        <a:srgbClr val="D52B1E"/>
      </a:accent6>
      <a:hlink>
        <a:srgbClr val="0065BD"/>
      </a:hlink>
      <a:folHlink>
        <a:srgbClr val="D52B1E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нутренние страницы 2">
  <a:themeElements>
    <a:clrScheme name="MEDRF">
      <a:dk1>
        <a:srgbClr val="000000"/>
      </a:dk1>
      <a:lt1>
        <a:srgbClr val="FFFFFF"/>
      </a:lt1>
      <a:dk2>
        <a:srgbClr val="0065BD"/>
      </a:dk2>
      <a:lt2>
        <a:srgbClr val="FFFFFF"/>
      </a:lt2>
      <a:accent1>
        <a:srgbClr val="D8D8D8"/>
      </a:accent1>
      <a:accent2>
        <a:srgbClr val="0065BD"/>
      </a:accent2>
      <a:accent3>
        <a:srgbClr val="00A1DE"/>
      </a:accent3>
      <a:accent4>
        <a:srgbClr val="009B48"/>
      </a:accent4>
      <a:accent5>
        <a:srgbClr val="FED100"/>
      </a:accent5>
      <a:accent6>
        <a:srgbClr val="D52B1E"/>
      </a:accent6>
      <a:hlink>
        <a:srgbClr val="0065BD"/>
      </a:hlink>
      <a:folHlink>
        <a:srgbClr val="D52B1E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Внутренние страницы 2">
  <a:themeElements>
    <a:clrScheme name="MEDRF">
      <a:dk1>
        <a:srgbClr val="000000"/>
      </a:dk1>
      <a:lt1>
        <a:srgbClr val="FFFFFF"/>
      </a:lt1>
      <a:dk2>
        <a:srgbClr val="0065BD"/>
      </a:dk2>
      <a:lt2>
        <a:srgbClr val="FFFFFF"/>
      </a:lt2>
      <a:accent1>
        <a:srgbClr val="D8D8D8"/>
      </a:accent1>
      <a:accent2>
        <a:srgbClr val="0065BD"/>
      </a:accent2>
      <a:accent3>
        <a:srgbClr val="00A1DE"/>
      </a:accent3>
      <a:accent4>
        <a:srgbClr val="009B48"/>
      </a:accent4>
      <a:accent5>
        <a:srgbClr val="FED100"/>
      </a:accent5>
      <a:accent6>
        <a:srgbClr val="D52B1E"/>
      </a:accent6>
      <a:hlink>
        <a:srgbClr val="0065BD"/>
      </a:hlink>
      <a:folHlink>
        <a:srgbClr val="D52B1E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2225</Words>
  <Application>Microsoft Office PowerPoint</Application>
  <PresentationFormat>Экран (4:3)</PresentationFormat>
  <Paragraphs>950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27</vt:i4>
      </vt:variant>
    </vt:vector>
  </HeadingPairs>
  <TitlesOfParts>
    <vt:vector size="42" baseType="lpstr">
      <vt:lpstr>Arial</vt:lpstr>
      <vt:lpstr>Calibri</vt:lpstr>
      <vt:lpstr>Constantia</vt:lpstr>
      <vt:lpstr>Times New Roman</vt:lpstr>
      <vt:lpstr>Wingdings 2</vt:lpstr>
      <vt:lpstr>Presentation_MEDRF_OLDLOGO_3_rus_</vt:lpstr>
      <vt:lpstr>Внутренние страницы 1</vt:lpstr>
      <vt:lpstr>Внутренние страницы 2</vt:lpstr>
      <vt:lpstr>Presentation_MEDRF_OLDLOGO_rus_</vt:lpstr>
      <vt:lpstr>1_Внутренние страницы 2</vt:lpstr>
      <vt:lpstr>1_Presentation_MEDRF_OLDLOGO_rus_</vt:lpstr>
      <vt:lpstr>2_Presentation_MEDRF_OLDLOGO_rus_</vt:lpstr>
      <vt:lpstr>3_Presentation_MEDRF_OLDLOGO_rus_</vt:lpstr>
      <vt:lpstr>4_Presentation_MEDRF_OLDLOGO_rus_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48</cp:revision>
  <dcterms:created xsi:type="dcterms:W3CDTF">2013-04-19T08:22:21Z</dcterms:created>
  <dcterms:modified xsi:type="dcterms:W3CDTF">2016-04-21T17:45:30Z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