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2.xml" ContentType="application/vnd.openxmlformats-officedocument.them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51" r:id="rId1"/>
    <p:sldMasterId id="2147483653" r:id="rId2"/>
    <p:sldMasterId id="2147483661" r:id="rId3"/>
    <p:sldMasterId id="2147483671" r:id="rId4"/>
    <p:sldMasterId id="2147483673" r:id="rId5"/>
    <p:sldMasterId id="2147484274" r:id="rId6"/>
    <p:sldMasterId id="2147485052" r:id="rId7"/>
    <p:sldMasterId id="2147485191" r:id="rId8"/>
    <p:sldMasterId id="2147486521" r:id="rId9"/>
    <p:sldMasterId id="2147486524" r:id="rId10"/>
  </p:sldMasterIdLst>
  <p:notesMasterIdLst>
    <p:notesMasterId r:id="rId17"/>
  </p:notesMasterIdLst>
  <p:handoutMasterIdLst>
    <p:handoutMasterId r:id="rId18"/>
  </p:handoutMasterIdLst>
  <p:sldIdLst>
    <p:sldId id="856" r:id="rId11"/>
    <p:sldId id="859" r:id="rId12"/>
    <p:sldId id="860" r:id="rId13"/>
    <p:sldId id="864" r:id="rId14"/>
    <p:sldId id="862" r:id="rId15"/>
    <p:sldId id="854" r:id="rId16"/>
  </p:sldIdLst>
  <p:sldSz cx="9144000" cy="6858000" type="screen4x3"/>
  <p:notesSz cx="6805613" cy="9939338"/>
  <p:embeddedFontLst>
    <p:embeddedFont>
      <p:font typeface="Constantia" pitchFamily="18" charset="0"/>
      <p:regular r:id="rId19"/>
      <p:bold r:id="rId20"/>
      <p:italic r:id="rId21"/>
      <p:boldItalic r:id="rId22"/>
    </p:embeddedFont>
    <p:embeddedFont>
      <p:font typeface="Calibri" pitchFamily="34" charset="0"/>
      <p:regular r:id="rId23"/>
      <p:bold r:id="rId24"/>
      <p:italic r:id="rId25"/>
      <p:boldItalic r:id="rId26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2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2F5597"/>
    <a:srgbClr val="5B9BD5"/>
    <a:srgbClr val="E9EDF4"/>
    <a:srgbClr val="D0D8E8"/>
    <a:srgbClr val="EAEFF7"/>
    <a:srgbClr val="D2DEEF"/>
    <a:srgbClr val="2F3A97"/>
    <a:srgbClr val="4F81BD"/>
    <a:srgbClr val="669900"/>
    <a:srgbClr val="7ABC3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326" autoAdjust="0"/>
    <p:restoredTop sz="95547" autoAdjust="0"/>
  </p:normalViewPr>
  <p:slideViewPr>
    <p:cSldViewPr>
      <p:cViewPr varScale="1">
        <p:scale>
          <a:sx n="66" d="100"/>
          <a:sy n="66" d="100"/>
        </p:scale>
        <p:origin x="-11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786" y="-96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font" Target="fonts/font2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font" Target="fonts/font6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font" Target="fonts/font5.fntdata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font" Target="fonts/font4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 bwMode="auto">
          <a:xfrm>
            <a:off x="1" y="4"/>
            <a:ext cx="2948252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>
            <a:lvl1pPr defTabSz="913294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 bwMode="auto">
          <a:xfrm>
            <a:off x="3855776" y="4"/>
            <a:ext cx="2948252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>
            <a:lvl1pPr defTabSz="913294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8EC8D05-9334-4E61-94A0-870E0D11C1F2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 bwMode="auto">
          <a:xfrm>
            <a:off x="1" y="9440777"/>
            <a:ext cx="2948252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>
            <a:lvl1pPr defTabSz="913294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 bwMode="auto">
          <a:xfrm>
            <a:off x="3855776" y="9440777"/>
            <a:ext cx="2948252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>
            <a:lvl1pPr defTabSz="911806">
              <a:defRPr/>
            </a:lvl1pPr>
          </a:lstStyle>
          <a:p>
            <a:fld id="{88276565-88C3-4BA2-BEA5-82777586820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956123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 bwMode="auto">
          <a:xfrm>
            <a:off x="1" y="4"/>
            <a:ext cx="2948252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>
            <a:lvl1pPr defTabSz="913294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 bwMode="auto">
          <a:xfrm>
            <a:off x="3855776" y="4"/>
            <a:ext cx="2948252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>
            <a:lvl1pPr defTabSz="913294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415D225-B37D-498C-BBBB-6CB371AC17C4}" type="datetimeFigureOut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08" tIns="45904" rIns="91808" bIns="45904" anchor="ctr"/>
          <a:lstStyle>
            <a:extLst/>
          </a:lstStyle>
          <a:p>
            <a:pPr lvl="0"/>
            <a:endParaRPr lang="ru-RU" noProof="0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 bwMode="auto">
          <a:xfrm>
            <a:off x="680245" y="4721986"/>
            <a:ext cx="5445126" cy="44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 bwMode="auto">
          <a:xfrm>
            <a:off x="1" y="9440777"/>
            <a:ext cx="2948252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>
            <a:lvl1pPr defTabSz="913294"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 bwMode="auto">
          <a:xfrm>
            <a:off x="3855776" y="9440777"/>
            <a:ext cx="2948252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0" tIns="45649" rIns="91300" bIns="45649" numCol="1" anchor="t" anchorCtr="0" compatLnSpc="1">
            <a:prstTxWarp prst="textNoShape">
              <a:avLst/>
            </a:prstTxWarp>
          </a:bodyPr>
          <a:lstStyle>
            <a:lvl1pPr defTabSz="911806">
              <a:defRPr/>
            </a:lvl1pPr>
          </a:lstStyle>
          <a:p>
            <a:fld id="{D83D1271-52DB-4C12-9BB4-E4991FE8332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0281177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lang="ru-RU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ru-RU" dirty="0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065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5806" indent="-286481" defTabSz="91065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7517" indent="-228864" defTabSz="91065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5244" indent="-228864" defTabSz="91065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64572" indent="-228864" defTabSz="91065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25497" indent="-228864" defTabSz="91065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86426" indent="-228864" defTabSz="91065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47353" indent="-228864" defTabSz="91065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08281" indent="-228864" defTabSz="91065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388374F-324E-4A3A-9C03-4BF9DA517560}" type="slidenum">
              <a:rPr lang="ru-RU" altLang="ru-RU" sz="180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ru-RU" altLang="ru-RU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5333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592786-6A41-42BE-B18C-69F9B4282DA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3947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619672" y="3284984"/>
            <a:ext cx="7128792" cy="648072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0"/>
          </p:nvPr>
        </p:nvSpPr>
        <p:spPr>
          <a:xfrm>
            <a:off x="1691680" y="6309320"/>
            <a:ext cx="3240087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652769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714780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619672" y="3284984"/>
            <a:ext cx="7128792" cy="648072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0"/>
          </p:nvPr>
        </p:nvSpPr>
        <p:spPr>
          <a:xfrm>
            <a:off x="1691680" y="6309320"/>
            <a:ext cx="3240087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780046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41955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6624736" cy="562074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340768"/>
            <a:ext cx="6624736" cy="428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1148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3384376" cy="562074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1547664" y="1340768"/>
            <a:ext cx="3384376" cy="428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Объект 2"/>
          <p:cNvSpPr>
            <a:spLocks noGrp="1"/>
          </p:cNvSpPr>
          <p:nvPr>
            <p:ph idx="13"/>
          </p:nvPr>
        </p:nvSpPr>
        <p:spPr>
          <a:xfrm>
            <a:off x="5148064" y="1340768"/>
            <a:ext cx="3528392" cy="428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83183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6624736" cy="562074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5302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533565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DA29D6B-7C70-4021-9189-11D3320027FB}" type="datetime1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76C6A318-C0C3-44AE-99C4-6663BD1839C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8471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  <a:prstGeom prst="rect">
            <a:avLst/>
          </a:prstGeo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  <a:prstGeom prst="rect">
            <a:avLst/>
          </a:prstGeo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  <a:prstGeom prst="rect">
            <a:avLst/>
          </a:prstGeo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  <a:prstGeom prst="rect">
            <a:avLst/>
          </a:prstGeo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F4A3C2E-9AB1-4941-AF79-F1FD84918D19}" type="datetime1">
              <a:rPr lang="ru-RU"/>
              <a:pPr>
                <a:defRPr/>
              </a:pPr>
              <a:t>22.04.2016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0B86183B-9CB9-4FEF-A1E0-FBC76E72EB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287756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3" y="1412875"/>
            <a:ext cx="6624637" cy="56197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34976" y="1509714"/>
            <a:ext cx="8274051" cy="132244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5150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412776"/>
            <a:ext cx="6624736" cy="4392488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64366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6225"/>
            <a:ext cx="8228013" cy="15684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35163"/>
            <a:ext cx="8228013" cy="4387850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6D7D6C87-0C68-4540-90B1-263A84853F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51296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619672" y="3284984"/>
            <a:ext cx="7128792" cy="648072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0"/>
          </p:nvPr>
        </p:nvSpPr>
        <p:spPr>
          <a:xfrm>
            <a:off x="1691680" y="6309320"/>
            <a:ext cx="3240087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8305381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367566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619672" y="3284984"/>
            <a:ext cx="7128792" cy="648072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0"/>
          </p:nvPr>
        </p:nvSpPr>
        <p:spPr>
          <a:xfrm>
            <a:off x="1691680" y="6309320"/>
            <a:ext cx="3240087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6169238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914799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619672" y="3284984"/>
            <a:ext cx="7128792" cy="648072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0"/>
          </p:nvPr>
        </p:nvSpPr>
        <p:spPr>
          <a:xfrm>
            <a:off x="1691680" y="6309320"/>
            <a:ext cx="3240087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6747273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492565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619672" y="3284984"/>
            <a:ext cx="7128792" cy="648072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0"/>
          </p:nvPr>
        </p:nvSpPr>
        <p:spPr>
          <a:xfrm>
            <a:off x="1691680" y="6309320"/>
            <a:ext cx="3240087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094831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389465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0208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7128792" cy="56207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1547664" y="1412776"/>
            <a:ext cx="3384376" cy="4281339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Объект 2"/>
          <p:cNvSpPr>
            <a:spLocks noGrp="1"/>
          </p:cNvSpPr>
          <p:nvPr>
            <p:ph idx="13"/>
          </p:nvPr>
        </p:nvSpPr>
        <p:spPr>
          <a:xfrm>
            <a:off x="5148064" y="1412776"/>
            <a:ext cx="3528392" cy="4281339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52848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89230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454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93582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7620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68980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57307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71980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32366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93943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002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1243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27810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6624736" cy="562074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340768"/>
            <a:ext cx="6624736" cy="428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5253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3384376" cy="562074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1547664" y="1340768"/>
            <a:ext cx="3384376" cy="428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Объект 2"/>
          <p:cNvSpPr>
            <a:spLocks noGrp="1"/>
          </p:cNvSpPr>
          <p:nvPr>
            <p:ph idx="13"/>
          </p:nvPr>
        </p:nvSpPr>
        <p:spPr>
          <a:xfrm>
            <a:off x="5148064" y="1340768"/>
            <a:ext cx="3528392" cy="428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1500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6624736" cy="562074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7061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27548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5.jpeg"/><Relationship Id="rId4" Type="http://schemas.openxmlformats.org/officeDocument/2006/relationships/slideLayout" Target="../slideLayouts/slideLayout16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6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0025" y="404813"/>
            <a:ext cx="47577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492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DAD6913-491D-4755-8B93-5FD3DE9AD8A6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22.04.2016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C809C47-BE17-4276-9BA4-5407B21FE924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6432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525" r:id="rId1"/>
    <p:sldLayoutId id="2147486526" r:id="rId2"/>
    <p:sldLayoutId id="2147486527" r:id="rId3"/>
    <p:sldLayoutId id="2147486528" r:id="rId4"/>
    <p:sldLayoutId id="2147486529" r:id="rId5"/>
    <p:sldLayoutId id="2147486530" r:id="rId6"/>
    <p:sldLayoutId id="2147486531" r:id="rId7"/>
    <p:sldLayoutId id="2147486532" r:id="rId8"/>
    <p:sldLayoutId id="2147486533" r:id="rId9"/>
    <p:sldLayoutId id="2147486534" r:id="rId10"/>
    <p:sldLayoutId id="21474865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1547813" y="549275"/>
            <a:ext cx="6624637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1547813" y="1398588"/>
            <a:ext cx="6624637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692275" y="1268413"/>
            <a:ext cx="72009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3" name="TextBox 9"/>
          <p:cNvSpPr txBox="1">
            <a:spLocks noChangeArrowheads="1"/>
          </p:cNvSpPr>
          <p:nvPr/>
        </p:nvSpPr>
        <p:spPr bwMode="auto">
          <a:xfrm>
            <a:off x="8305800" y="6453188"/>
            <a:ext cx="442913" cy="1270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12E76F78-A723-48F4-95AB-18EC26BD0139}" type="slidenum">
              <a:rPr lang="ru-RU" altLang="ru-RU" sz="1200" b="1">
                <a:solidFill>
                  <a:srgbClr val="FFFFFF"/>
                </a:solidFill>
              </a:rPr>
              <a:pPr algn="r" eaLnBrk="1" hangingPunct="1"/>
              <a:t>‹#›</a:t>
            </a:fld>
            <a:endParaRPr lang="ru-RU" altLang="ru-RU" sz="1200" b="1">
              <a:solidFill>
                <a:srgbClr val="FFFFFF"/>
              </a:solidFill>
            </a:endParaRPr>
          </a:p>
        </p:txBody>
      </p:sp>
      <p:pic>
        <p:nvPicPr>
          <p:cNvPr id="2054" name="Рисунок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57" t="61877" r="558" b="1480"/>
          <a:stretch>
            <a:fillRect/>
          </a:stretch>
        </p:blipFill>
        <p:spPr bwMode="auto">
          <a:xfrm>
            <a:off x="287338" y="620713"/>
            <a:ext cx="25558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 userDrawn="1"/>
        </p:nvSpPr>
        <p:spPr>
          <a:xfrm>
            <a:off x="287338" y="325438"/>
            <a:ext cx="2449512" cy="2540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sz="1000" smtClean="0">
                <a:solidFill>
                  <a:schemeClr val="bg1"/>
                </a:solidFill>
                <a:latin typeface="Constantia" pitchFamily="18" charset="0"/>
              </a:rPr>
              <a:t>Минэкономразвития России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3" r:id="rId1"/>
    <p:sldLayoutId id="2147486494" r:id="rId2"/>
    <p:sldLayoutId id="2147486495" r:id="rId3"/>
    <p:sldLayoutId id="2147486496" r:id="rId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1692275" y="981075"/>
            <a:ext cx="72009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075" name="TextBox 11"/>
          <p:cNvSpPr txBox="1">
            <a:spLocks noChangeArrowheads="1"/>
          </p:cNvSpPr>
          <p:nvPr/>
        </p:nvSpPr>
        <p:spPr bwMode="auto">
          <a:xfrm>
            <a:off x="8305800" y="6453188"/>
            <a:ext cx="442913" cy="1270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0B3031CB-EADD-4388-A472-1BB8E1C21807}" type="slidenum">
              <a:rPr lang="ru-RU" altLang="ru-RU" sz="1200" b="1">
                <a:solidFill>
                  <a:srgbClr val="7F7F7F"/>
                </a:solidFill>
                <a:latin typeface="Constantia" panose="02030602050306030303" pitchFamily="18" charset="0"/>
              </a:rPr>
              <a:pPr algn="r" eaLnBrk="1" hangingPunct="1"/>
              <a:t>‹#›</a:t>
            </a:fld>
            <a:endParaRPr lang="ru-RU" altLang="ru-RU" sz="1200" b="1">
              <a:solidFill>
                <a:srgbClr val="7F7F7F"/>
              </a:solidFill>
              <a:latin typeface="Constantia" panose="020306020503060303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7" r:id="rId1"/>
    <p:sldLayoutId id="2147486498" r:id="rId2"/>
    <p:sldLayoutId id="2147486499" r:id="rId3"/>
    <p:sldLayoutId id="2147486500" r:id="rId4"/>
    <p:sldLayoutId id="2147486501" r:id="rId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4813"/>
            <a:ext cx="47593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1692275" y="981075"/>
            <a:ext cx="72009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123" name="TextBox 11"/>
          <p:cNvSpPr txBox="1">
            <a:spLocks noChangeArrowheads="1"/>
          </p:cNvSpPr>
          <p:nvPr/>
        </p:nvSpPr>
        <p:spPr bwMode="auto">
          <a:xfrm>
            <a:off x="8305800" y="6453188"/>
            <a:ext cx="442913" cy="1270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3B0322E9-82C2-4051-B5AD-8378A47A3D37}" type="slidenum">
              <a:rPr lang="ru-RU" altLang="ru-RU" sz="1200" b="1">
                <a:solidFill>
                  <a:srgbClr val="7F7F7F"/>
                </a:solidFill>
                <a:latin typeface="Constantia" panose="02030602050306030303" pitchFamily="18" charset="0"/>
              </a:rPr>
              <a:pPr algn="r" eaLnBrk="1" hangingPunct="1"/>
              <a:t>‹#›</a:t>
            </a:fld>
            <a:endParaRPr lang="ru-RU" altLang="ru-RU" sz="1200" b="1">
              <a:solidFill>
                <a:srgbClr val="7F7F7F"/>
              </a:solidFill>
              <a:latin typeface="Constantia" panose="020306020503060303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4" r:id="rId1"/>
    <p:sldLayoutId id="2147486505" r:id="rId2"/>
    <p:sldLayoutId id="2147486506" r:id="rId3"/>
    <p:sldLayoutId id="2147486507" r:id="rId4"/>
    <p:sldLayoutId id="2147486517" r:id="rId5"/>
    <p:sldLayoutId id="2147486518" r:id="rId6"/>
    <p:sldLayoutId id="2147486508" r:id="rId7"/>
    <p:sldLayoutId id="2147486519" r:id="rId8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4813"/>
            <a:ext cx="47593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509" r:id="rId1"/>
    <p:sldLayoutId id="2147486510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4813"/>
            <a:ext cx="47593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511" r:id="rId1"/>
    <p:sldLayoutId id="2147486512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4813"/>
            <a:ext cx="47593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C:\Users\ShadrinAJU.AD\Desktop\Фирменный стиль\гербовый блок_horisontal_left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650" y="427038"/>
            <a:ext cx="3960813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01743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522" r:id="rId1"/>
    <p:sldLayoutId id="2147486523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9912" y="594928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FF"/>
                </a:solidFill>
                <a:latin typeface="Constantia" panose="02030602050306030303" pitchFamily="18" charset="0"/>
                <a:cs typeface="Calibri" panose="020F0502020204030204" pitchFamily="34" charset="0"/>
              </a:rPr>
              <a:t>Апрель 2016 </a:t>
            </a:r>
            <a:endParaRPr lang="ru-RU" sz="2000" b="1" dirty="0">
              <a:solidFill>
                <a:srgbClr val="FFFFFF"/>
              </a:solidFill>
              <a:latin typeface="Constantia" panose="02030602050306030303" pitchFamily="18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1436" y="2996952"/>
            <a:ext cx="8208912" cy="523220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lnSpc>
                <a:spcPct val="150000"/>
              </a:lnSpc>
              <a:spcAft>
                <a:spcPts val="0"/>
              </a:spcAft>
              <a:defRPr sz="2400" b="1">
                <a:solidFill>
                  <a:prstClr val="white"/>
                </a:solidFill>
                <a:latin typeface="Constantia" panose="02030602050306030303" pitchFamily="18" charset="0"/>
                <a:ea typeface="Calibri"/>
                <a:cs typeface="Times New Roman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800" dirty="0" smtClean="0"/>
              <a:t>Инвестиционная активность в экономике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05410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xmlns="" val="353723355"/>
              </p:ext>
            </p:extLst>
          </p:nvPr>
        </p:nvGraphicFramePr>
        <p:xfrm>
          <a:off x="500034" y="1219201"/>
          <a:ext cx="8143934" cy="39228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4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739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73912"/>
                <a:gridCol w="773912"/>
                <a:gridCol w="7739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73912"/>
                <a:gridCol w="773912"/>
              </a:tblGrid>
              <a:tr h="703503">
                <a:tc rowSpan="2"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5B9BD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panose="020B0604020202020204" pitchFamily="34" charset="0"/>
                        </a:rPr>
                        <a:t>% г/г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panose="020B0604020202020204" pitchFamily="34" charset="0"/>
                        </a:rPr>
                        <a:t>% м/м,</a:t>
                      </a:r>
                      <a:endParaRPr lang="ru-RU" sz="1600" b="1" i="0" u="none" strike="noStrike" baseline="0" dirty="0" smtClean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panose="020B0604020202020204" pitchFamily="34" charset="0"/>
                        </a:rPr>
                        <a:t>с устранением сезонности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35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январь</a:t>
                      </a:r>
                      <a:endParaRPr lang="ru-RU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февраль</a:t>
                      </a:r>
                      <a:endParaRPr lang="ru-RU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март</a:t>
                      </a:r>
                      <a:endParaRPr lang="ru-RU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январь</a:t>
                      </a:r>
                      <a:endParaRPr lang="ru-RU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февраль</a:t>
                      </a:r>
                      <a:endParaRPr lang="ru-RU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март</a:t>
                      </a:r>
                      <a:endParaRPr lang="ru-RU" sz="1600" b="0" i="0" u="none" strike="noStrike" kern="1200" dirty="0"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</a:tr>
              <a:tr h="65203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anose="020B0604020202020204" pitchFamily="34" charset="0"/>
                        </a:rPr>
                        <a:t>Производство инвестиционных товаров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-20,2</a:t>
                      </a:r>
                    </a:p>
                  </a:txBody>
                  <a:tcPr marL="7144" marR="7144" marT="9525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-9,1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5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-10,6</a:t>
                      </a:r>
                    </a:p>
                  </a:txBody>
                  <a:tcPr marL="7144" marR="7144" marT="9525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1,3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5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1,1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5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-3,7</a:t>
                      </a:r>
                    </a:p>
                  </a:txBody>
                  <a:tcPr marL="7144" marR="7144" marT="9525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8532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anose="020B0604020202020204" pitchFamily="34" charset="0"/>
                        </a:rPr>
                        <a:t>Импорт инвестиционных товаров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-20,6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20,0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 smtClean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4,2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7,3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3853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anose="020B0604020202020204" pitchFamily="34" charset="0"/>
                        </a:rPr>
                        <a:t>Строительство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-3,6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1,1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-0,9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-0,8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1,0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0,0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1192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anose="020B0604020202020204" pitchFamily="34" charset="0"/>
                        </a:rPr>
                        <a:t>Грузоперевозки инвестиционных товаров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3,9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22,6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15,9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-2,8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5,7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panose="020B0604020202020204" pitchFamily="34" charset="0"/>
                        </a:rPr>
                        <a:t>-0,4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Подзаголовок 2"/>
          <p:cNvSpPr txBox="1">
            <a:spLocks/>
          </p:cNvSpPr>
          <p:nvPr/>
        </p:nvSpPr>
        <p:spPr>
          <a:xfrm>
            <a:off x="285720" y="5214950"/>
            <a:ext cx="8286808" cy="121444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just"/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С января 2016 года Росстат перестал публиковать ежемесячную отчетность по инвестициям в основной капитал.</a:t>
            </a:r>
          </a:p>
          <a:p>
            <a:pPr indent="457200" algn="just"/>
            <a:r>
              <a:rPr lang="ru-RU" sz="2400" dirty="0" smtClean="0">
                <a:latin typeface="Calibri" pitchFamily="34" charset="0"/>
              </a:rPr>
              <a:t>По итогам января-февраля 2016 года наметились первые признаки </a:t>
            </a:r>
            <a:r>
              <a:rPr lang="ru-RU" sz="2400" b="1" dirty="0" smtClean="0">
                <a:latin typeface="Calibri" pitchFamily="34" charset="0"/>
              </a:rPr>
              <a:t>стабилизации инвестиционной активности, </a:t>
            </a:r>
            <a:r>
              <a:rPr lang="ru-RU" sz="2400" dirty="0" smtClean="0">
                <a:latin typeface="Calibri" pitchFamily="34" charset="0"/>
              </a:rPr>
              <a:t>однако, появляющаяся статистика за март, создает риск продолжения снижения инвестиций в основной капитал</a:t>
            </a:r>
            <a:r>
              <a:rPr lang="ru-RU" sz="2400" dirty="0" smtClean="0">
                <a:latin typeface="Calibri" pitchFamily="34" charset="0"/>
              </a:rPr>
              <a:t>.</a:t>
            </a:r>
            <a:endParaRPr lang="ru-RU" sz="2400" dirty="0" smtClean="0">
              <a:latin typeface="Calibri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285728"/>
            <a:ext cx="9144000" cy="6966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defRPr sz="3200" b="1">
                <a:solidFill>
                  <a:schemeClr val="accent5">
                    <a:lumMod val="75000"/>
                  </a:schemeClr>
                </a:solidFill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z="2800" dirty="0" smtClean="0">
                <a:solidFill>
                  <a:srgbClr val="2F5597"/>
                </a:solidFill>
                <a:latin typeface="Calibri" pitchFamily="34" charset="0"/>
              </a:rPr>
              <a:t>Инвестиционная активность: основные показатели</a:t>
            </a:r>
            <a:endParaRPr lang="ru-RU" sz="2800" dirty="0">
              <a:solidFill>
                <a:srgbClr val="2F5597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925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60648"/>
            <a:ext cx="792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Инвестиционная активность: основные показатели</a:t>
            </a:r>
            <a:endParaRPr lang="ru-RU" sz="2400" b="1" dirty="0">
              <a:solidFill>
                <a:srgbClr val="2F559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4282" y="714357"/>
            <a:ext cx="8643998" cy="357190"/>
          </a:xfrm>
          <a:prstGeom prst="rect">
            <a:avLst/>
          </a:prstGeom>
          <a:solidFill>
            <a:schemeClr val="bg1"/>
          </a:solidFill>
        </p:spPr>
        <p:txBody>
          <a:bodyPr vert="horz" lIns="90019" tIns="45010" rIns="90019" bIns="45010" rtlCol="0" anchor="b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400">
                <a:solidFill>
                  <a:schemeClr val="accent5">
                    <a:lumMod val="75000"/>
                  </a:schemeClr>
                </a:solidFill>
                <a:ea typeface="+mj-ea"/>
                <a:cs typeface="Arial" panose="020B0604020202020204" pitchFamily="34" charset="0"/>
              </a:defRPr>
            </a:lvl1pPr>
          </a:lstStyle>
          <a:p>
            <a:pPr defTabSz="900193"/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сезонно-сглаженные индексы, (</a:t>
            </a:r>
            <a:r>
              <a:rPr lang="ru-RU" sz="2000" dirty="0" err="1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накопл</a:t>
            </a:r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3</a:t>
            </a:r>
            <a:r>
              <a:rPr lang="en-US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ru-RU" sz="20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ru-RU" sz="2000" dirty="0">
              <a:solidFill>
                <a:srgbClr val="4472C4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819025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3313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60648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Прибыль и инвестиции</a:t>
            </a:r>
            <a:endParaRPr lang="ru-RU" sz="2400" b="1" dirty="0">
              <a:solidFill>
                <a:srgbClr val="2F5597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5929330"/>
            <a:ext cx="8651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С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IV </a:t>
            </a:r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квартала 2014 года наблюдается рост прибыли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14356"/>
            <a:ext cx="7929618" cy="5134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3313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4357695"/>
            <a:ext cx="8172441" cy="2309756"/>
          </a:xfrm>
          <a:prstGeom prst="rect">
            <a:avLst/>
          </a:prstGeom>
        </p:spPr>
        <p:txBody>
          <a:bodyPr wrap="square" lIns="92857" tIns="46429" rIns="92857" bIns="46429">
            <a:spAutoFit/>
          </a:bodyPr>
          <a:lstStyle/>
          <a:p>
            <a:pPr marL="290179" indent="-290179" algn="just">
              <a:buFont typeface="Arial" panose="020B0604020202020204" pitchFamily="34" charset="0"/>
              <a:buChar char="•"/>
            </a:pPr>
            <a:r>
              <a:rPr lang="ru-RU" dirty="0">
                <a:latin typeface="Calibri" pitchFamily="34" charset="0"/>
              </a:rPr>
              <a:t>Чистый вывоз капитала частным сектором в I квартале 2016 года, по оценке, составил </a:t>
            </a:r>
            <a:r>
              <a:rPr lang="en-US" dirty="0" smtClean="0">
                <a:latin typeface="Calibri" pitchFamily="34" charset="0"/>
              </a:rPr>
              <a:t>$</a:t>
            </a:r>
            <a:r>
              <a:rPr lang="ru-RU" dirty="0" smtClean="0">
                <a:latin typeface="Calibri" pitchFamily="34" charset="0"/>
              </a:rPr>
              <a:t>7 млрд</a:t>
            </a:r>
            <a:r>
              <a:rPr lang="en-US" dirty="0" smtClean="0">
                <a:latin typeface="Calibri" pitchFamily="34" charset="0"/>
              </a:rPr>
              <a:t>.</a:t>
            </a:r>
            <a:r>
              <a:rPr lang="ru-RU" dirty="0" smtClean="0">
                <a:latin typeface="Calibri" pitchFamily="34" charset="0"/>
              </a:rPr>
              <a:t>, </a:t>
            </a:r>
            <a:r>
              <a:rPr lang="ru-RU" dirty="0">
                <a:latin typeface="Calibri" pitchFamily="34" charset="0"/>
              </a:rPr>
              <a:t>снизившись более чем в </a:t>
            </a:r>
            <a:r>
              <a:rPr lang="ru-RU" dirty="0" smtClean="0">
                <a:latin typeface="Calibri" pitchFamily="34" charset="0"/>
              </a:rPr>
              <a:t>4.5 раза </a:t>
            </a:r>
            <a:r>
              <a:rPr lang="ru-RU" dirty="0">
                <a:latin typeface="Calibri" pitchFamily="34" charset="0"/>
              </a:rPr>
              <a:t>по сравнению со значением годом ранее. Чистый вывоз капитала по-прежнему формировался за счет погашения внешних обязательств, хотя и в существенно меньших размерах, чем в сопоставимом периоде 2015 года. </a:t>
            </a:r>
            <a:endParaRPr lang="en-US" dirty="0" smtClean="0">
              <a:latin typeface="Calibri" pitchFamily="34" charset="0"/>
            </a:endParaRPr>
          </a:p>
          <a:p>
            <a:pPr marL="290179" indent="-290179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Calibri" pitchFamily="34" charset="0"/>
              </a:rPr>
              <a:t>Наиболее интересная тенденция на уровне капитального счета – </a:t>
            </a:r>
            <a:r>
              <a:rPr lang="ru-RU" b="1" dirty="0" smtClean="0">
                <a:latin typeface="Calibri" pitchFamily="34" charset="0"/>
              </a:rPr>
              <a:t>продажа иностранных активов банками</a:t>
            </a:r>
            <a:r>
              <a:rPr lang="ru-RU" dirty="0" smtClean="0">
                <a:latin typeface="Calibri" pitchFamily="34" charset="0"/>
              </a:rPr>
              <a:t>, в результате чего чистое приобретение активов третий квартал подряд остается отрицательным</a:t>
            </a:r>
            <a:r>
              <a:rPr lang="ru-RU" dirty="0" smtClean="0"/>
              <a:t>. 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571480"/>
            <a:ext cx="4249271" cy="738646"/>
          </a:xfrm>
          <a:prstGeom prst="rect">
            <a:avLst/>
          </a:prstGeom>
          <a:solidFill>
            <a:schemeClr val="bg1"/>
          </a:solidFill>
        </p:spPr>
        <p:txBody>
          <a:bodyPr wrap="square" lIns="121903" tIns="60951" rIns="121903" bIns="60951" rtlCol="0">
            <a:spAutoFit/>
          </a:bodyPr>
          <a:lstStyle/>
          <a:p>
            <a:pPr algn="ctr"/>
            <a:r>
              <a:rPr lang="ru-RU" sz="2000" dirty="0">
                <a:solidFill>
                  <a:srgbClr val="2F5597"/>
                </a:solidFill>
              </a:rPr>
              <a:t>Чистый вывоз капитала частным </a:t>
            </a:r>
            <a:r>
              <a:rPr lang="ru-RU" sz="2000" dirty="0" smtClean="0">
                <a:solidFill>
                  <a:srgbClr val="2F5597"/>
                </a:solidFill>
              </a:rPr>
              <a:t>сектором, </a:t>
            </a:r>
            <a:r>
              <a:rPr lang="ru-RU" sz="2000" dirty="0" smtClean="0">
                <a:solidFill>
                  <a:srgbClr val="2F5597"/>
                </a:solidFill>
              </a:rPr>
              <a:t>4 </a:t>
            </a:r>
            <a:r>
              <a:rPr lang="ru-RU" sz="2000" dirty="0" err="1" smtClean="0">
                <a:solidFill>
                  <a:srgbClr val="2F5597"/>
                </a:solidFill>
              </a:rPr>
              <a:t>кв</a:t>
            </a:r>
            <a:r>
              <a:rPr lang="en-US" sz="2000" dirty="0" smtClean="0">
                <a:solidFill>
                  <a:srgbClr val="2F5597"/>
                </a:solidFill>
              </a:rPr>
              <a:t>,</a:t>
            </a:r>
            <a:r>
              <a:rPr lang="en-US" sz="2000" dirty="0" err="1" smtClean="0">
                <a:solidFill>
                  <a:srgbClr val="2F5597"/>
                </a:solidFill>
              </a:rPr>
              <a:t>cumm</a:t>
            </a:r>
            <a:endParaRPr lang="ru-RU" sz="2000" dirty="0">
              <a:solidFill>
                <a:srgbClr val="2F5597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1214422"/>
            <a:ext cx="3929090" cy="3131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1071545"/>
            <a:ext cx="3735493" cy="325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54220" y="0"/>
            <a:ext cx="5271868" cy="615535"/>
          </a:xfrm>
          <a:prstGeom prst="rect">
            <a:avLst/>
          </a:prstGeom>
          <a:noFill/>
        </p:spPr>
        <p:txBody>
          <a:bodyPr wrap="square" lIns="121903" tIns="60951" rIns="121903" bIns="60951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F5597"/>
                </a:solidFill>
              </a:rPr>
              <a:t>Платежный баланс РФ</a:t>
            </a:r>
            <a:endParaRPr lang="ru-RU" sz="3200" b="1" dirty="0">
              <a:solidFill>
                <a:srgbClr val="2F559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7686" y="571480"/>
            <a:ext cx="4500594" cy="738646"/>
          </a:xfrm>
          <a:prstGeom prst="rect">
            <a:avLst/>
          </a:prstGeom>
          <a:solidFill>
            <a:schemeClr val="bg1"/>
          </a:solidFill>
        </p:spPr>
        <p:txBody>
          <a:bodyPr wrap="square" lIns="121903" tIns="60951" rIns="121903" bIns="60951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2F5597"/>
                </a:solidFill>
              </a:rPr>
              <a:t>Чистое приобретение активов, </a:t>
            </a:r>
            <a:r>
              <a:rPr lang="ru-RU" sz="2000" dirty="0" smtClean="0">
                <a:solidFill>
                  <a:srgbClr val="2F5597"/>
                </a:solidFill>
              </a:rPr>
              <a:t/>
            </a:r>
            <a:br>
              <a:rPr lang="ru-RU" sz="2000" dirty="0" smtClean="0">
                <a:solidFill>
                  <a:srgbClr val="2F5597"/>
                </a:solidFill>
              </a:rPr>
            </a:br>
            <a:r>
              <a:rPr lang="ru-RU" sz="2000" dirty="0" smtClean="0">
                <a:solidFill>
                  <a:srgbClr val="2F5597"/>
                </a:solidFill>
              </a:rPr>
              <a:t>4 </a:t>
            </a:r>
            <a:r>
              <a:rPr lang="ru-RU" sz="2000" dirty="0" smtClean="0">
                <a:solidFill>
                  <a:srgbClr val="2F5597"/>
                </a:solidFill>
              </a:rPr>
              <a:t>кв, </a:t>
            </a:r>
            <a:r>
              <a:rPr lang="en-US" sz="2000" dirty="0" smtClean="0">
                <a:solidFill>
                  <a:srgbClr val="2F5597"/>
                </a:solidFill>
              </a:rPr>
              <a:t>cumm</a:t>
            </a:r>
            <a:endParaRPr lang="ru-RU" sz="2000" dirty="0">
              <a:solidFill>
                <a:srgbClr val="2F559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961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1259632" y="2924944"/>
            <a:ext cx="699825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 smtClean="0">
                <a:latin typeface="Constantia" panose="02030602050306030303" pitchFamily="18" charset="0"/>
              </a:rPr>
              <a:t>Спасибо за внимание!</a:t>
            </a:r>
            <a:endParaRPr lang="ru-RU" altLang="ru-RU" sz="40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369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MEDRF_OLDLOGO_3_rus_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нутренние страницы 1">
  <a:themeElements>
    <a:clrScheme name="MEDRF">
      <a:dk1>
        <a:srgbClr val="000000"/>
      </a:dk1>
      <a:lt1>
        <a:srgbClr val="FFFFFF"/>
      </a:lt1>
      <a:dk2>
        <a:srgbClr val="0065BD"/>
      </a:dk2>
      <a:lt2>
        <a:srgbClr val="FFFFFF"/>
      </a:lt2>
      <a:accent1>
        <a:srgbClr val="FFFFFF"/>
      </a:accent1>
      <a:accent2>
        <a:srgbClr val="0065BD"/>
      </a:accent2>
      <a:accent3>
        <a:srgbClr val="00A1DE"/>
      </a:accent3>
      <a:accent4>
        <a:srgbClr val="009B48"/>
      </a:accent4>
      <a:accent5>
        <a:srgbClr val="FED100"/>
      </a:accent5>
      <a:accent6>
        <a:srgbClr val="D52B1E"/>
      </a:accent6>
      <a:hlink>
        <a:srgbClr val="0065BD"/>
      </a:hlink>
      <a:folHlink>
        <a:srgbClr val="D52B1E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нутренние страницы 2">
  <a:themeElements>
    <a:clrScheme name="MEDRF">
      <a:dk1>
        <a:srgbClr val="000000"/>
      </a:dk1>
      <a:lt1>
        <a:srgbClr val="FFFFFF"/>
      </a:lt1>
      <a:dk2>
        <a:srgbClr val="0065BD"/>
      </a:dk2>
      <a:lt2>
        <a:srgbClr val="FFFFFF"/>
      </a:lt2>
      <a:accent1>
        <a:srgbClr val="D8D8D8"/>
      </a:accent1>
      <a:accent2>
        <a:srgbClr val="0065BD"/>
      </a:accent2>
      <a:accent3>
        <a:srgbClr val="00A1DE"/>
      </a:accent3>
      <a:accent4>
        <a:srgbClr val="009B48"/>
      </a:accent4>
      <a:accent5>
        <a:srgbClr val="FED100"/>
      </a:accent5>
      <a:accent6>
        <a:srgbClr val="D52B1E"/>
      </a:accent6>
      <a:hlink>
        <a:srgbClr val="0065BD"/>
      </a:hlink>
      <a:folHlink>
        <a:srgbClr val="D52B1E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resentation_MEDRF_OLDLOGO_rus_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Внутренние страницы 2">
  <a:themeElements>
    <a:clrScheme name="MEDRF">
      <a:dk1>
        <a:srgbClr val="000000"/>
      </a:dk1>
      <a:lt1>
        <a:srgbClr val="FFFFFF"/>
      </a:lt1>
      <a:dk2>
        <a:srgbClr val="0065BD"/>
      </a:dk2>
      <a:lt2>
        <a:srgbClr val="FFFFFF"/>
      </a:lt2>
      <a:accent1>
        <a:srgbClr val="D8D8D8"/>
      </a:accent1>
      <a:accent2>
        <a:srgbClr val="0065BD"/>
      </a:accent2>
      <a:accent3>
        <a:srgbClr val="00A1DE"/>
      </a:accent3>
      <a:accent4>
        <a:srgbClr val="009B48"/>
      </a:accent4>
      <a:accent5>
        <a:srgbClr val="FED100"/>
      </a:accent5>
      <a:accent6>
        <a:srgbClr val="D52B1E"/>
      </a:accent6>
      <a:hlink>
        <a:srgbClr val="0065BD"/>
      </a:hlink>
      <a:folHlink>
        <a:srgbClr val="D52B1E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Presentation_MEDRF_OLDLOGO_rus_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Presentation_MEDRF_OLDLOGO_rus_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3_Presentation_MEDRF_OLDLOGO_rus_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4_Presentation_MEDRF_OLDLOGO_rus_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240</Words>
  <Application>Microsoft Office PowerPoint</Application>
  <PresentationFormat>Экран (4:3)</PresentationFormat>
  <Paragraphs>52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6</vt:i4>
      </vt:variant>
    </vt:vector>
  </HeadingPairs>
  <TitlesOfParts>
    <vt:vector size="20" baseType="lpstr">
      <vt:lpstr>Arial</vt:lpstr>
      <vt:lpstr>Constantia</vt:lpstr>
      <vt:lpstr>Calibri</vt:lpstr>
      <vt:lpstr>Times New Roman</vt:lpstr>
      <vt:lpstr>Presentation_MEDRF_OLDLOGO_3_rus_</vt:lpstr>
      <vt:lpstr>Внутренние страницы 1</vt:lpstr>
      <vt:lpstr>Внутренние страницы 2</vt:lpstr>
      <vt:lpstr>Presentation_MEDRF_OLDLOGO_rus_</vt:lpstr>
      <vt:lpstr>1_Внутренние страницы 2</vt:lpstr>
      <vt:lpstr>1_Presentation_MEDRF_OLDLOGO_rus_</vt:lpstr>
      <vt:lpstr>2_Presentation_MEDRF_OLDLOGO_rus_</vt:lpstr>
      <vt:lpstr>3_Presentation_MEDRF_OLDLOGO_rus_</vt:lpstr>
      <vt:lpstr>4_Presentation_MEDRF_OLDLOGO_rus_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cp:lastModifiedBy/>
  <cp:revision>48</cp:revision>
  <dcterms:created xsi:type="dcterms:W3CDTF">2013-04-19T08:22:21Z</dcterms:created>
  <dcterms:modified xsi:type="dcterms:W3CDTF">2016-04-22T05:58:10Z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